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0" r:id="rId13"/>
    <p:sldId id="271" r:id="rId14"/>
    <p:sldId id="272" r:id="rId15"/>
    <p:sldId id="277" r:id="rId16"/>
    <p:sldId id="278" r:id="rId17"/>
    <p:sldId id="276" r:id="rId18"/>
    <p:sldId id="281" r:id="rId19"/>
    <p:sldId id="284" r:id="rId20"/>
    <p:sldId id="285" r:id="rId21"/>
    <p:sldId id="282" r:id="rId22"/>
    <p:sldId id="279" r:id="rId23"/>
    <p:sldId id="283" r:id="rId24"/>
    <p:sldId id="280" r:id="rId25"/>
    <p:sldId id="268"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99374C"/>
    <a:srgbClr val="000000"/>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E8C5B81-1652-409C-98E4-B1181FEBBCD0}" type="datetimeFigureOut">
              <a:rPr lang="en-US" smtClean="0"/>
              <a:pPr/>
              <a:t>11/5/2022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8C5B81-1652-409C-98E4-B1181FEBBCD0}"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FD874-0AA4-4905-9096-505EF89D1C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E8C5B81-1652-409C-98E4-B1181FEBBCD0}" type="datetimeFigureOut">
              <a:rPr lang="en-US" smtClean="0"/>
              <a:pPr/>
              <a:t>11/5/2022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4AFD874-0AA4-4905-9096-505EF89D1C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8C5B81-1652-409C-98E4-B1181FEBBCD0}"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E8C5B81-1652-409C-98E4-B1181FEBBCD0}" type="datetimeFigureOut">
              <a:rPr lang="en-US" smtClean="0"/>
              <a:pPr/>
              <a:t>11/5/2022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E8C5B81-1652-409C-98E4-B1181FEBBCD0}" type="datetimeFigureOut">
              <a:rPr lang="en-US" smtClean="0"/>
              <a:pPr/>
              <a:t>11/5/2022</a:t>
            </a:fld>
            <a:endParaRPr lang="en-US"/>
          </a:p>
        </p:txBody>
      </p:sp>
      <p:sp>
        <p:nvSpPr>
          <p:cNvPr id="10" name="Slide Number Placeholder 9"/>
          <p:cNvSpPr>
            <a:spLocks noGrp="1"/>
          </p:cNvSpPr>
          <p:nvPr>
            <p:ph type="sldNum" sz="quarter" idx="16"/>
          </p:nvPr>
        </p:nvSpPr>
        <p:spPr/>
        <p:txBody>
          <a:bodyPr rtlCol="0"/>
          <a:lstStyle/>
          <a:p>
            <a:fld id="{F4AFD874-0AA4-4905-9096-505EF89D1C5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E8C5B81-1652-409C-98E4-B1181FEBBCD0}" type="datetimeFigureOut">
              <a:rPr lang="en-US" smtClean="0"/>
              <a:pPr/>
              <a:t>11/5/2022</a:t>
            </a:fld>
            <a:endParaRPr lang="en-US"/>
          </a:p>
        </p:txBody>
      </p:sp>
      <p:sp>
        <p:nvSpPr>
          <p:cNvPr id="12" name="Slide Number Placeholder 11"/>
          <p:cNvSpPr>
            <a:spLocks noGrp="1"/>
          </p:cNvSpPr>
          <p:nvPr>
            <p:ph type="sldNum" sz="quarter" idx="16"/>
          </p:nvPr>
        </p:nvSpPr>
        <p:spPr/>
        <p:txBody>
          <a:bodyPr rtlCol="0"/>
          <a:lstStyle/>
          <a:p>
            <a:fld id="{F4AFD874-0AA4-4905-9096-505EF89D1C5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8C5B81-1652-409C-98E4-B1181FEBBCD0}"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5B81-1652-409C-98E4-B1181FEBBCD0}"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8C5B81-1652-409C-98E4-B1181FEBBCD0}"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E8C5B81-1652-409C-98E4-B1181FEBBCD0}" type="datetimeFigureOut">
              <a:rPr lang="en-US" smtClean="0"/>
              <a:pPr/>
              <a:t>11/5/2022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E8C5B81-1652-409C-98E4-B1181FEBBCD0}" type="datetimeFigureOut">
              <a:rPr lang="en-US" smtClean="0"/>
              <a:pPr/>
              <a:t>11/5/2022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4AFD874-0AA4-4905-9096-505EF89D1C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534400" cy="144780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sz="3600" b="1" dirty="0" smtClean="0">
                <a:solidFill>
                  <a:srgbClr val="7030A0"/>
                </a:solidFill>
                <a:latin typeface="Arial" pitchFamily="34" charset="0"/>
                <a:cs typeface="Arial" pitchFamily="34" charset="0"/>
              </a:rPr>
              <a:t>CMR </a:t>
            </a:r>
            <a:r>
              <a:rPr lang="en-US" sz="3600" b="1" smtClean="0">
                <a:solidFill>
                  <a:srgbClr val="7030A0"/>
                </a:solidFill>
                <a:latin typeface="Arial" pitchFamily="34" charset="0"/>
                <a:cs typeface="Arial" pitchFamily="34" charset="0"/>
              </a:rPr>
              <a:t>TECHNiCAL</a:t>
            </a:r>
            <a:r>
              <a:rPr lang="en-US" sz="3600" b="1" dirty="0" smtClean="0">
                <a:solidFill>
                  <a:srgbClr val="7030A0"/>
                </a:solidFill>
                <a:latin typeface="Arial" pitchFamily="34" charset="0"/>
                <a:cs typeface="Arial" pitchFamily="34" charset="0"/>
              </a:rPr>
              <a:t> CAMPUS</a:t>
            </a:r>
            <a:r>
              <a:rPr lang="en-US" b="1" dirty="0" smtClean="0">
                <a:solidFill>
                  <a:srgbClr val="7030A0"/>
                </a:solidFill>
                <a:latin typeface="Arial" pitchFamily="34" charset="0"/>
                <a:cs typeface="Arial" pitchFamily="34" charset="0"/>
              </a:rPr>
              <a:t/>
            </a:r>
            <a:br>
              <a:rPr lang="en-US" b="1" dirty="0" smtClean="0">
                <a:solidFill>
                  <a:srgbClr val="7030A0"/>
                </a:solidFill>
                <a:latin typeface="Arial" pitchFamily="34" charset="0"/>
                <a:cs typeface="Arial" pitchFamily="34" charset="0"/>
              </a:rPr>
            </a:br>
            <a:r>
              <a:rPr lang="en-US" sz="2200" dirty="0" smtClean="0">
                <a:solidFill>
                  <a:srgbClr val="7030A0"/>
                </a:solidFill>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UGC AUTONOMOUS </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Accredited by NBA &amp; NAAC with A Grade</a:t>
            </a: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Approved by AICTE, New Delhi and Affiliated to JNTU, Hyderabad</a:t>
            </a:r>
            <a:r>
              <a:rPr lang="en-US" sz="1600" dirty="0" smtClean="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pic>
        <p:nvPicPr>
          <p:cNvPr id="4" name="image1.png" descr="CMRGI Logo New2"/>
          <p:cNvPicPr>
            <a:picLocks noChangeAspect="1" noChangeArrowheads="1"/>
          </p:cNvPicPr>
          <p:nvPr/>
        </p:nvPicPr>
        <p:blipFill>
          <a:blip r:embed="rId2"/>
          <a:srcRect/>
          <a:stretch>
            <a:fillRect/>
          </a:stretch>
        </p:blipFill>
        <p:spPr bwMode="auto">
          <a:xfrm>
            <a:off x="304800" y="228600"/>
            <a:ext cx="1371600" cy="918210"/>
          </a:xfrm>
          <a:prstGeom prst="rect">
            <a:avLst/>
          </a:prstGeom>
          <a:noFill/>
          <a:ln w="9525">
            <a:noFill/>
            <a:miter lim="800000"/>
            <a:headEnd/>
            <a:tailEnd/>
          </a:ln>
        </p:spPr>
      </p:pic>
      <p:pic>
        <p:nvPicPr>
          <p:cNvPr id="5" name="image2.png" descr="C:\Users\Dean Academic\Desktop\Images for Canva\naac_a_grade.jpg"/>
          <p:cNvPicPr>
            <a:picLocks noChangeAspect="1" noChangeArrowheads="1"/>
          </p:cNvPicPr>
          <p:nvPr/>
        </p:nvPicPr>
        <p:blipFill>
          <a:blip r:embed="rId3"/>
          <a:srcRect/>
          <a:stretch>
            <a:fillRect/>
          </a:stretch>
        </p:blipFill>
        <p:spPr bwMode="auto">
          <a:xfrm>
            <a:off x="7848600" y="152400"/>
            <a:ext cx="1066800" cy="887307"/>
          </a:xfrm>
          <a:prstGeom prst="rect">
            <a:avLst/>
          </a:prstGeom>
          <a:noFill/>
          <a:ln w="9525">
            <a:noFill/>
            <a:miter lim="800000"/>
            <a:headEnd/>
            <a:tailEnd/>
          </a:ln>
        </p:spPr>
      </p:pic>
      <p:sp>
        <p:nvSpPr>
          <p:cNvPr id="7" name="Title 1"/>
          <p:cNvSpPr txBox="1">
            <a:spLocks/>
          </p:cNvSpPr>
          <p:nvPr/>
        </p:nvSpPr>
        <p:spPr>
          <a:xfrm>
            <a:off x="381000" y="1981200"/>
            <a:ext cx="8534400" cy="3657600"/>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      </a:t>
            </a:r>
            <a:br>
              <a:rPr kumimoji="0" lang="en-US" sz="4400" b="0" i="0" u="none" strike="noStrike" kern="1200" cap="all" spc="0" normalizeH="0" baseline="0" noProof="0" dirty="0" smtClean="0">
                <a:ln>
                  <a:noFill/>
                </a:ln>
                <a:solidFill>
                  <a:schemeClr val="tx2"/>
                </a:solidFill>
                <a:effectLst/>
                <a:uLnTx/>
                <a:uFillTx/>
                <a:latin typeface="+mj-lt"/>
                <a:ea typeface="+mj-ea"/>
                <a:cs typeface="+mj-cs"/>
              </a:rPr>
            </a:br>
            <a:r>
              <a:rPr kumimoji="0" lang="en-US" sz="4400" b="0" i="0" u="none" strike="noStrike" kern="1200" cap="all" spc="0" normalizeH="0" baseline="0" noProof="0" dirty="0" smtClean="0">
                <a:ln>
                  <a:noFill/>
                </a:ln>
                <a:solidFill>
                  <a:schemeClr val="tx2"/>
                </a:solidFill>
                <a:effectLst/>
                <a:uLnTx/>
                <a:uFillTx/>
                <a:latin typeface="+mj-lt"/>
                <a:ea typeface="+mj-ea"/>
                <a:cs typeface="+mj-cs"/>
              </a:rPr>
              <a:t/>
            </a:r>
            <a:br>
              <a:rPr kumimoji="0" lang="en-US" sz="4400" b="0" i="0" u="none" strike="noStrike" kern="1200" cap="all" spc="0" normalizeH="0" baseline="0" noProof="0" dirty="0" smtClean="0">
                <a:ln>
                  <a:noFill/>
                </a:ln>
                <a:solidFill>
                  <a:schemeClr val="tx2"/>
                </a:solidFill>
                <a:effectLst/>
                <a:uLnTx/>
                <a:uFillTx/>
                <a:latin typeface="+mj-lt"/>
                <a:ea typeface="+mj-ea"/>
                <a:cs typeface="+mj-cs"/>
              </a:rPr>
            </a:br>
            <a:r>
              <a:rPr kumimoji="0" lang="en-US" sz="4400" b="0" i="0" u="none" strike="noStrike" kern="1200" cap="all" spc="0" normalizeH="0" baseline="0" noProof="0" dirty="0" smtClean="0">
                <a:ln>
                  <a:noFill/>
                </a:ln>
                <a:solidFill>
                  <a:schemeClr val="tx2"/>
                </a:solidFill>
                <a:effectLst/>
                <a:uLnTx/>
                <a:uFillTx/>
                <a:latin typeface="+mj-lt"/>
                <a:ea typeface="+mj-ea"/>
                <a:cs typeface="+mj-cs"/>
              </a:rPr>
              <a:t/>
            </a:r>
            <a:br>
              <a:rPr kumimoji="0" lang="en-US" sz="4400" b="0" i="0" u="none" strike="noStrike" kern="1200" cap="all" spc="0" normalizeH="0" baseline="0" noProof="0" dirty="0" smtClean="0">
                <a:ln>
                  <a:noFill/>
                </a:ln>
                <a:solidFill>
                  <a:schemeClr val="tx2"/>
                </a:solidFill>
                <a:effectLst/>
                <a:uLnTx/>
                <a:uFillTx/>
                <a:latin typeface="+mj-lt"/>
                <a:ea typeface="+mj-ea"/>
                <a:cs typeface="+mj-cs"/>
              </a:rPr>
            </a:br>
            <a:endParaRPr kumimoji="0" lang="en-US" sz="16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extBox 7"/>
          <p:cNvSpPr txBox="1"/>
          <p:nvPr/>
        </p:nvSpPr>
        <p:spPr>
          <a:xfrm>
            <a:off x="685800" y="2590800"/>
            <a:ext cx="7467600" cy="1384995"/>
          </a:xfrm>
          <a:prstGeom prst="rect">
            <a:avLst/>
          </a:prstGeom>
          <a:noFill/>
        </p:spPr>
        <p:txBody>
          <a:bodyPr wrap="square" rtlCol="0">
            <a:spAutoFit/>
          </a:bodyPr>
          <a:lstStyle/>
          <a:p>
            <a:pPr algn="ctr"/>
            <a:r>
              <a:rPr lang="en-US" sz="2800" b="1" smtClean="0">
                <a:solidFill>
                  <a:srgbClr val="3333CC"/>
                </a:solidFill>
                <a:latin typeface="Times New Roman" pitchFamily="18" charset="0"/>
                <a:cs typeface="Times New Roman" pitchFamily="18" charset="0"/>
              </a:rPr>
              <a:t>MINI-PROJECT REVIEW</a:t>
            </a:r>
            <a:endParaRPr lang="en-US" sz="2800" b="1" dirty="0" smtClean="0">
              <a:solidFill>
                <a:srgbClr val="3333CC"/>
              </a:solidFill>
              <a:latin typeface="Times New Roman" pitchFamily="18" charset="0"/>
              <a:cs typeface="Times New Roman" pitchFamily="18" charset="0"/>
            </a:endParaRPr>
          </a:p>
          <a:p>
            <a:pPr algn="ctr"/>
            <a:r>
              <a:rPr lang="en-US" sz="2800" b="1" dirty="0" smtClean="0">
                <a:solidFill>
                  <a:srgbClr val="3333CC"/>
                </a:solidFill>
                <a:latin typeface="Times New Roman" pitchFamily="18" charset="0"/>
                <a:cs typeface="Times New Roman" pitchFamily="18" charset="0"/>
              </a:rPr>
              <a:t>ON   </a:t>
            </a:r>
          </a:p>
          <a:p>
            <a:pPr algn="ctr"/>
            <a:r>
              <a:rPr lang="en-US" sz="2800" b="1" dirty="0" smtClean="0">
                <a:solidFill>
                  <a:srgbClr val="3333CC"/>
                </a:solidFill>
                <a:latin typeface="Times New Roman" pitchFamily="18" charset="0"/>
                <a:cs typeface="Times New Roman" pitchFamily="18" charset="0"/>
              </a:rPr>
              <a:t>AUTOMATED MEDICINE REPOSITORY</a:t>
            </a:r>
          </a:p>
        </p:txBody>
      </p:sp>
      <p:sp>
        <p:nvSpPr>
          <p:cNvPr id="9" name="TextBox 8"/>
          <p:cNvSpPr txBox="1"/>
          <p:nvPr/>
        </p:nvSpPr>
        <p:spPr>
          <a:xfrm>
            <a:off x="1066800" y="1828800"/>
            <a:ext cx="7090916" cy="369332"/>
          </a:xfrm>
          <a:prstGeom prst="rect">
            <a:avLst/>
          </a:prstGeom>
          <a:noFill/>
        </p:spPr>
        <p:txBody>
          <a:bodyPr wrap="none" rtlCol="0">
            <a:spAutoFit/>
          </a:bodyPr>
          <a:lstStyle/>
          <a:p>
            <a:r>
              <a:rPr lang="en-US" b="1" dirty="0" smtClean="0">
                <a:solidFill>
                  <a:srgbClr val="FF3300"/>
                </a:solidFill>
                <a:latin typeface="Times New Roman" pitchFamily="18" charset="0"/>
                <a:cs typeface="Times New Roman" pitchFamily="18" charset="0"/>
              </a:rPr>
              <a:t>DEPARTMENT OF COMPUTER SCIENCE AND ENGINEERING</a:t>
            </a:r>
            <a:endParaRPr lang="en-US" b="1" dirty="0">
              <a:solidFill>
                <a:srgbClr val="FF3300"/>
              </a:solidFill>
              <a:latin typeface="Times New Roman" pitchFamily="18" charset="0"/>
              <a:cs typeface="Times New Roman" pitchFamily="18" charset="0"/>
            </a:endParaRPr>
          </a:p>
        </p:txBody>
      </p:sp>
      <p:sp>
        <p:nvSpPr>
          <p:cNvPr id="10" name="TextBox 9"/>
          <p:cNvSpPr txBox="1"/>
          <p:nvPr/>
        </p:nvSpPr>
        <p:spPr>
          <a:xfrm>
            <a:off x="2590800" y="4495800"/>
            <a:ext cx="4572000" cy="1323439"/>
          </a:xfrm>
          <a:prstGeom prst="rect">
            <a:avLst/>
          </a:prstGeom>
          <a:noFill/>
        </p:spPr>
        <p:txBody>
          <a:bodyPr wrap="square" rtlCol="0">
            <a:spAutoFit/>
          </a:bodyPr>
          <a:lstStyle/>
          <a:p>
            <a:r>
              <a:rPr lang="en-US" dirty="0" smtClean="0"/>
              <a:t>         </a:t>
            </a:r>
            <a:r>
              <a:rPr lang="en-US" sz="2000" b="1" dirty="0" smtClean="0">
                <a:latin typeface="Times New Roman" pitchFamily="18" charset="0"/>
                <a:cs typeface="Times New Roman" pitchFamily="18" charset="0"/>
              </a:rPr>
              <a:t>PRESENTED BY</a:t>
            </a: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ARUN DEEPAK AKUNURI</a:t>
            </a: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197R1A05J2</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CSE-D-IV YEAR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a:t>
            </a:r>
            <a:endParaRPr lang="en-IN" dirty="0"/>
          </a:p>
        </p:txBody>
      </p:sp>
      <p:sp>
        <p:nvSpPr>
          <p:cNvPr id="3" name="Content Placeholder 2"/>
          <p:cNvSpPr>
            <a:spLocks noGrp="1"/>
          </p:cNvSpPr>
          <p:nvPr>
            <p:ph sz="quarter" idx="1"/>
          </p:nvPr>
        </p:nvSpPr>
        <p:spPr/>
        <p:txBody>
          <a:bodyPr/>
          <a:lstStyle/>
          <a:p>
            <a:pPr lvl="1" algn="just"/>
            <a:r>
              <a:rPr lang="en-US" sz="2400" dirty="0">
                <a:latin typeface="Times New Roman" panose="02020603050405020304" pitchFamily="18" charset="0"/>
                <a:cs typeface="Times New Roman" panose="02020603050405020304" pitchFamily="18" charset="0"/>
              </a:rPr>
              <a:t>Python</a:t>
            </a:r>
            <a:endParaRPr lang="en-IN"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HTML</a:t>
            </a:r>
            <a:endParaRPr lang="en-IN"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Word-press Hosting</a:t>
            </a:r>
            <a:endParaRPr lang="en-IN" sz="2400" dirty="0">
              <a:latin typeface="Times New Roman" panose="02020603050405020304" pitchFamily="18" charset="0"/>
              <a:cs typeface="Times New Roman" panose="02020603050405020304" pitchFamily="18" charset="0"/>
            </a:endParaRPr>
          </a:p>
          <a:p>
            <a:pPr lvl="1" algn="just"/>
            <a:r>
              <a:rPr lang="en-US" sz="2400" dirty="0" smtClean="0">
                <a:latin typeface="Times New Roman" panose="02020603050405020304" pitchFamily="18" charset="0"/>
                <a:cs typeface="Times New Roman" panose="02020603050405020304" pitchFamily="18" charset="0"/>
              </a:rPr>
              <a:t>HIPPA </a:t>
            </a:r>
            <a:r>
              <a:rPr lang="en-US" sz="2400" dirty="0">
                <a:latin typeface="Times New Roman" panose="02020603050405020304" pitchFamily="18" charset="0"/>
                <a:cs typeface="Times New Roman" panose="02020603050405020304" pitchFamily="18" charset="0"/>
              </a:rPr>
              <a:t>Compliance Document – AWS Artifacts</a:t>
            </a:r>
            <a:endParaRPr lang="en-IN"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AWS </a:t>
            </a:r>
            <a:r>
              <a:rPr lang="en-US" sz="2400" dirty="0" smtClean="0">
                <a:latin typeface="Times New Roman" panose="02020603050405020304" pitchFamily="18" charset="0"/>
                <a:cs typeface="Times New Roman" panose="02020603050405020304" pitchFamily="18" charset="0"/>
              </a:rPr>
              <a:t>Aurora</a:t>
            </a:r>
          </a:p>
          <a:p>
            <a:pPr lvl="1" algn="just"/>
            <a:r>
              <a:rPr lang="en-US" sz="2400" dirty="0" smtClean="0">
                <a:latin typeface="Times New Roman" panose="02020603050405020304" pitchFamily="18" charset="0"/>
                <a:cs typeface="Times New Roman" panose="02020603050405020304" pitchFamily="18" charset="0"/>
              </a:rPr>
              <a:t>AWS Cloud-Formation- Web Template.</a:t>
            </a:r>
          </a:p>
          <a:p>
            <a:pPr lvl="1" algn="just"/>
            <a:r>
              <a:rPr lang="en-US" sz="2400" dirty="0" smtClean="0">
                <a:latin typeface="Times New Roman" panose="02020603050405020304" pitchFamily="18" charset="0"/>
                <a:cs typeface="Times New Roman" panose="02020603050405020304" pitchFamily="18" charset="0"/>
              </a:rPr>
              <a:t>AWS Lambda	</a:t>
            </a:r>
            <a:endParaRPr lang="en-IN"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1345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Novelty</a:t>
            </a:r>
            <a:endParaRPr lang="en-IN" dirty="0"/>
          </a:p>
        </p:txBody>
      </p:sp>
      <p:sp>
        <p:nvSpPr>
          <p:cNvPr id="3" name="Content Placeholder 2"/>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approached solution has several improvements for the current healthcare technologies. Firstly, patients who rely upon caretaking, their entire experience can be improved. This project uses AWS Cloud Computing infrastructure which has a very good reliability and scalability. The SLA (service level agreement) offered by AWS is 99.99% for a standard service tier. With multiple offerings within AWS Marketplace, it’s easy to develop and deploy a cloud-native solution aiming to improve healthcare for patients.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691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sz="quarter" idx="1"/>
          </p:nvPr>
        </p:nvSpPr>
        <p:spPr/>
        <p:txBody>
          <a:bodyPr/>
          <a:lstStyle/>
          <a:p>
            <a:r>
              <a:rPr lang="en-IN" sz="2400" dirty="0" smtClean="0">
                <a:latin typeface="Times New Roman" panose="02020603050405020304" pitchFamily="18" charset="0"/>
                <a:cs typeface="Times New Roman" panose="02020603050405020304" pitchFamily="18" charset="0"/>
              </a:rPr>
              <a:t>AWS SNS</a:t>
            </a:r>
          </a:p>
          <a:p>
            <a:r>
              <a:rPr lang="en-IN" sz="2400" dirty="0" smtClean="0">
                <a:latin typeface="Times New Roman" panose="02020603050405020304" pitchFamily="18" charset="0"/>
                <a:cs typeface="Times New Roman" panose="02020603050405020304" pitchFamily="18" charset="0"/>
              </a:rPr>
              <a:t>HTML Page </a:t>
            </a:r>
          </a:p>
          <a:p>
            <a:r>
              <a:rPr lang="en-IN" sz="2400" dirty="0" smtClean="0">
                <a:latin typeface="Times New Roman" panose="02020603050405020304" pitchFamily="18" charset="0"/>
                <a:cs typeface="Times New Roman" panose="02020603050405020304" pitchFamily="18" charset="0"/>
              </a:rPr>
              <a:t>SNS API For HTML Page</a:t>
            </a:r>
          </a:p>
          <a:p>
            <a:r>
              <a:rPr lang="en-IN" sz="2400" dirty="0" smtClean="0">
                <a:latin typeface="Times New Roman" panose="02020603050405020304" pitchFamily="18" charset="0"/>
                <a:cs typeface="Times New Roman" panose="02020603050405020304" pitchFamily="18" charset="0"/>
              </a:rPr>
              <a:t>AWS Lambda </a:t>
            </a:r>
          </a:p>
          <a:p>
            <a:r>
              <a:rPr lang="en-IN" sz="2400" dirty="0" smtClean="0">
                <a:latin typeface="Times New Roman" panose="02020603050405020304" pitchFamily="18" charset="0"/>
                <a:cs typeface="Times New Roman" panose="02020603050405020304" pitchFamily="18" charset="0"/>
              </a:rPr>
              <a:t>AWS Cloud-Formation</a:t>
            </a:r>
          </a:p>
          <a:p>
            <a:pPr marL="0" indent="0">
              <a:buNone/>
            </a:pPr>
            <a:endParaRPr lang="en-IN" dirty="0" smtClean="0"/>
          </a:p>
        </p:txBody>
      </p:sp>
    </p:spTree>
    <p:extLst>
      <p:ext uri="{BB962C8B-B14F-4D97-AF65-F5344CB8AC3E}">
        <p14:creationId xmlns:p14="http://schemas.microsoft.com/office/powerpoint/2010/main" val="297589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SNS</a:t>
            </a:r>
            <a:endParaRPr lang="en-IN" dirty="0"/>
          </a:p>
        </p:txBody>
      </p:sp>
      <p:sp>
        <p:nvSpPr>
          <p:cNvPr id="3" name="Content Placeholder 2"/>
          <p:cNvSpPr>
            <a:spLocks noGrp="1"/>
          </p:cNvSpPr>
          <p:nvPr>
            <p:ph sz="quarter" idx="1"/>
          </p:nvPr>
        </p:nvSpPr>
        <p:spPr>
          <a:xfrm>
            <a:off x="612648" y="1676400"/>
            <a:ext cx="8153400" cy="4495800"/>
          </a:xfrm>
        </p:spPr>
        <p:txBody>
          <a:bodyPr>
            <a:noAutofit/>
          </a:bodyPr>
          <a:lstStyle/>
          <a:p>
            <a:r>
              <a:rPr lang="en-US" sz="2400" dirty="0">
                <a:latin typeface="Times New Roman" panose="02020603050405020304" pitchFamily="18" charset="0"/>
                <a:cs typeface="Times New Roman" panose="02020603050405020304" pitchFamily="18" charset="0"/>
              </a:rPr>
              <a:t>Amazon Simple Notification Service (Amazon SNS) is a fully managed messaging service for both application-to-application (A2A) and application-to-person (A2P) communication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A2A pub/sub functionality provides topics for high-throughput, push-based, many-to-many messaging between distributed systems, </a:t>
            </a:r>
            <a:r>
              <a:rPr lang="en-US" sz="2400" dirty="0" smtClean="0">
                <a:latin typeface="Times New Roman" panose="02020603050405020304" pitchFamily="18" charset="0"/>
                <a:cs typeface="Times New Roman" panose="02020603050405020304" pitchFamily="18" charset="0"/>
              </a:rPr>
              <a:t>micro-services</a:t>
            </a:r>
            <a:r>
              <a:rPr lang="en-US" sz="2400" dirty="0">
                <a:latin typeface="Times New Roman" panose="02020603050405020304" pitchFamily="18" charset="0"/>
                <a:cs typeface="Times New Roman" panose="02020603050405020304" pitchFamily="18" charset="0"/>
              </a:rPr>
              <a:t>, and event-driven </a:t>
            </a:r>
            <a:r>
              <a:rPr lang="en-US" sz="2400" dirty="0" smtClean="0">
                <a:latin typeface="Times New Roman" panose="02020603050405020304" pitchFamily="18" charset="0"/>
                <a:cs typeface="Times New Roman" panose="02020603050405020304" pitchFamily="18" charset="0"/>
              </a:rPr>
              <a:t>server-less </a:t>
            </a:r>
            <a:r>
              <a:rPr lang="en-US" sz="2400" dirty="0">
                <a:latin typeface="Times New Roman" panose="02020603050405020304" pitchFamily="18" charset="0"/>
                <a:cs typeface="Times New Roman" panose="02020603050405020304" pitchFamily="18" charset="0"/>
              </a:rPr>
              <a:t>applications. Using Amazon SNS topics, your publisher systems can </a:t>
            </a:r>
            <a:r>
              <a:rPr lang="en-US" sz="2400" dirty="0" smtClean="0">
                <a:latin typeface="Times New Roman" panose="02020603050405020304" pitchFamily="18" charset="0"/>
                <a:cs typeface="Times New Roman" panose="02020603050405020304" pitchFamily="18" charset="0"/>
              </a:rPr>
              <a:t>fan-out </a:t>
            </a:r>
            <a:r>
              <a:rPr lang="en-US" sz="2400" dirty="0">
                <a:latin typeface="Times New Roman" panose="02020603050405020304" pitchFamily="18" charset="0"/>
                <a:cs typeface="Times New Roman" panose="02020603050405020304" pitchFamily="18" charset="0"/>
              </a:rPr>
              <a:t>messages to a large number of subscriber systems, including Amazon SQS queues, AWS Lambda functions, HTTPS endpoints, and Amazon Kinesis Data Firehose, for parallel processing.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38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SNS</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75368" y="1447800"/>
            <a:ext cx="8028214"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00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AWS Cloud-Formation	</a:t>
            </a:r>
            <a:endParaRPr lang="en-IN" dirty="0"/>
          </a:p>
        </p:txBody>
      </p:sp>
      <p:sp>
        <p:nvSpPr>
          <p:cNvPr id="3" name="Content Placeholder 2"/>
          <p:cNvSpPr>
            <a:spLocks noGrp="1"/>
          </p:cNvSpPr>
          <p:nvPr>
            <p:ph sz="quarter" idx="1"/>
          </p:nvPr>
        </p:nvSpPr>
        <p:spPr/>
        <p:txBody>
          <a:bodyPr>
            <a:normAutofit lnSpcReduction="10000"/>
          </a:bodyPr>
          <a:lstStyle/>
          <a:p>
            <a:r>
              <a:rPr lang="en-US" dirty="0"/>
              <a:t>AWS </a:t>
            </a:r>
            <a:r>
              <a:rPr lang="en-US" dirty="0" err="1"/>
              <a:t>CloudFormation</a:t>
            </a:r>
            <a:r>
              <a:rPr lang="en-US" dirty="0"/>
              <a:t> is a service that helps you model and set up your AWS resources so that you can spend less time managing those resources and more time focusing on your applications that run in AWS. You create a template that describes all the AWS resources that you want (like Amazon EC2 instances or Amazon RDS DB instances), and </a:t>
            </a:r>
            <a:r>
              <a:rPr lang="en-US" dirty="0" err="1"/>
              <a:t>CloudFormation</a:t>
            </a:r>
            <a:r>
              <a:rPr lang="en-US" dirty="0"/>
              <a:t> takes care of provisioning and configuring those resources for you.</a:t>
            </a:r>
            <a:endParaRPr lang="en-IN" dirty="0"/>
          </a:p>
        </p:txBody>
      </p:sp>
    </p:spTree>
    <p:extLst>
      <p:ext uri="{BB962C8B-B14F-4D97-AF65-F5344CB8AC3E}">
        <p14:creationId xmlns:p14="http://schemas.microsoft.com/office/powerpoint/2010/main" val="50356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Cloud Formation – Standard Template</a:t>
            </a:r>
            <a:endParaRPr lang="en-IN"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07552" y="1600200"/>
            <a:ext cx="576384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74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Architecture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1804546"/>
            <a:ext cx="8153400" cy="4087108"/>
          </a:xfrm>
        </p:spPr>
      </p:pic>
    </p:spTree>
    <p:extLst>
      <p:ext uri="{BB962C8B-B14F-4D97-AF65-F5344CB8AC3E}">
        <p14:creationId xmlns:p14="http://schemas.microsoft.com/office/powerpoint/2010/main" val="415912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04800"/>
            <a:ext cx="8153400" cy="990600"/>
          </a:xfrm>
        </p:spPr>
        <p:txBody>
          <a:bodyPr/>
          <a:lstStyle/>
          <a:p>
            <a:r>
              <a:rPr lang="en-IN" dirty="0" smtClean="0"/>
              <a:t>Class Diagram</a:t>
            </a:r>
            <a:endParaRPr lang="en-IN" dirty="0"/>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19250"/>
            <a:ext cx="8153400" cy="4105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249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07542" y="1600200"/>
            <a:ext cx="776386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79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sz="quarter"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Introduction</a:t>
            </a:r>
          </a:p>
          <a:p>
            <a:pPr algn="just"/>
            <a:r>
              <a:rPr lang="en-IN" sz="2400" dirty="0" smtClean="0">
                <a:latin typeface="Times New Roman" panose="02020603050405020304" pitchFamily="18" charset="0"/>
                <a:cs typeface="Times New Roman" panose="02020603050405020304" pitchFamily="18" charset="0"/>
              </a:rPr>
              <a:t>Abstract</a:t>
            </a:r>
          </a:p>
          <a:p>
            <a:pPr algn="just"/>
            <a:r>
              <a:rPr lang="en-IN" sz="2400" dirty="0" smtClean="0">
                <a:latin typeface="Times New Roman" panose="02020603050405020304" pitchFamily="18" charset="0"/>
                <a:cs typeface="Times New Roman" panose="02020603050405020304" pitchFamily="18" charset="0"/>
              </a:rPr>
              <a:t>Existing System</a:t>
            </a:r>
          </a:p>
          <a:p>
            <a:pPr algn="just"/>
            <a:r>
              <a:rPr lang="en-IN" sz="2400" dirty="0" smtClean="0">
                <a:latin typeface="Times New Roman" panose="02020603050405020304" pitchFamily="18" charset="0"/>
                <a:cs typeface="Times New Roman" panose="02020603050405020304" pitchFamily="18" charset="0"/>
              </a:rPr>
              <a:t>Disadvantages</a:t>
            </a:r>
          </a:p>
          <a:p>
            <a:pPr algn="just"/>
            <a:r>
              <a:rPr lang="en-IN" sz="2400" dirty="0" smtClean="0">
                <a:latin typeface="Times New Roman" panose="02020603050405020304" pitchFamily="18" charset="0"/>
                <a:cs typeface="Times New Roman" panose="02020603050405020304" pitchFamily="18" charset="0"/>
              </a:rPr>
              <a:t>Proposed System </a:t>
            </a:r>
          </a:p>
          <a:p>
            <a:pPr algn="just"/>
            <a:r>
              <a:rPr lang="en-IN" sz="2400" dirty="0" smtClean="0">
                <a:latin typeface="Times New Roman" panose="02020603050405020304" pitchFamily="18" charset="0"/>
                <a:cs typeface="Times New Roman" panose="02020603050405020304" pitchFamily="18" charset="0"/>
              </a:rPr>
              <a:t>Advantages</a:t>
            </a:r>
          </a:p>
          <a:p>
            <a:pPr algn="just"/>
            <a:r>
              <a:rPr lang="en-IN" sz="2400" dirty="0" smtClean="0">
                <a:latin typeface="Times New Roman" panose="02020603050405020304" pitchFamily="18" charset="0"/>
                <a:cs typeface="Times New Roman" panose="02020603050405020304" pitchFamily="18" charset="0"/>
              </a:rPr>
              <a:t>Novelty of the System </a:t>
            </a:r>
          </a:p>
          <a:p>
            <a:pPr algn="just"/>
            <a:r>
              <a:rPr lang="en-IN"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347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60747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18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Diagram</a:t>
            </a:r>
            <a:endParaRPr lang="en-IN" dirty="0"/>
          </a:p>
        </p:txBody>
      </p:sp>
      <p:sp>
        <p:nvSpPr>
          <p:cNvPr id="3" name="Content Placeholder 2"/>
          <p:cNvSpPr>
            <a:spLocks noGrp="1"/>
          </p:cNvSpPr>
          <p:nvPr>
            <p:ph sz="quarter"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4739005" cy="4677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770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a:t>
            </a:r>
            <a:br>
              <a:rPr lang="en-IN" dirty="0" smtClean="0"/>
            </a:br>
            <a:r>
              <a:rPr lang="en-IN" dirty="0" smtClean="0"/>
              <a:t>Main Page</a:t>
            </a:r>
            <a:endParaRPr lang="en-IN" dirty="0"/>
          </a:p>
        </p:txBody>
      </p:sp>
      <p:sp>
        <p:nvSpPr>
          <p:cNvPr id="5" name="TextBox 4"/>
          <p:cNvSpPr txBox="1"/>
          <p:nvPr/>
        </p:nvSpPr>
        <p:spPr>
          <a:xfrm>
            <a:off x="762000" y="4343400"/>
            <a:ext cx="6172200" cy="369332"/>
          </a:xfrm>
          <a:prstGeom prst="rect">
            <a:avLst/>
          </a:prstGeom>
          <a:noFill/>
        </p:spPr>
        <p:txBody>
          <a:bodyPr wrap="square" rtlCol="0">
            <a:spAutoFit/>
          </a:bodyPr>
          <a:lstStyle/>
          <a:p>
            <a:r>
              <a:rPr lang="en-IN" dirty="0" smtClean="0"/>
              <a:t>The main Page Consists of Information of the project</a:t>
            </a:r>
            <a:endParaRPr lang="en-IN" dirty="0"/>
          </a:p>
        </p:txBody>
      </p:sp>
      <p:sp>
        <p:nvSpPr>
          <p:cNvPr id="3" name="Content Placeholder 2"/>
          <p:cNvSpPr>
            <a:spLocks noGrp="1"/>
          </p:cNvSpPr>
          <p:nvPr>
            <p:ph sz="quarter" idx="1"/>
          </p:nvPr>
        </p:nvSpPr>
        <p:spPr/>
        <p:txBody>
          <a:bodyPr/>
          <a:lstStyle/>
          <a:p>
            <a:r>
              <a:rPr lang="en-IN" dirty="0" smtClean="0"/>
              <a:t>The main page consists of form which can be used to enter information to the server.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14190"/>
            <a:ext cx="8534400" cy="1658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66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Log Page</a:t>
            </a: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4813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9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3200" y="1676400"/>
            <a:ext cx="6121400" cy="233629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962400"/>
            <a:ext cx="5435600" cy="2281767"/>
          </a:xfrm>
          <a:prstGeom prst="rect">
            <a:avLst/>
          </a:prstGeom>
        </p:spPr>
      </p:pic>
    </p:spTree>
    <p:extLst>
      <p:ext uri="{BB962C8B-B14F-4D97-AF65-F5344CB8AC3E}">
        <p14:creationId xmlns:p14="http://schemas.microsoft.com/office/powerpoint/2010/main" val="242135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focuses on providing a real-time medicine management and an innovative way of taking care of all medicines in a household or a hospital. This system can be deployed anywhere and using cloud it makes it quite easier to understand, deploy and manage. Since cloud based application can be used without any downtime it is easy to rely upon during emergency situations.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16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IN" dirty="0" smtClean="0"/>
              <a:t>THANK YOU</a:t>
            </a:r>
            <a:endParaRPr lang="en-IN" dirty="0"/>
          </a:p>
        </p:txBody>
      </p:sp>
      <p:sp>
        <p:nvSpPr>
          <p:cNvPr id="3" name="Subtitle 2"/>
          <p:cNvSpPr>
            <a:spLocks noGrp="1"/>
          </p:cNvSpPr>
          <p:nvPr>
            <p:ph type="subTitle" idx="1"/>
          </p:nvPr>
        </p:nvSpPr>
        <p:spPr/>
        <p:txBody>
          <a:bodyPr/>
          <a:lstStyle/>
          <a:p>
            <a:r>
              <a:rPr lang="en-IN" dirty="0" smtClean="0"/>
              <a:t>197R1A05J2</a:t>
            </a:r>
            <a:endParaRPr lang="en-IN" dirty="0"/>
          </a:p>
        </p:txBody>
      </p:sp>
    </p:spTree>
    <p:extLst>
      <p:ext uri="{BB962C8B-B14F-4D97-AF65-F5344CB8AC3E}">
        <p14:creationId xmlns:p14="http://schemas.microsoft.com/office/powerpoint/2010/main" val="26516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pPr algn="just"/>
            <a:r>
              <a:rPr lang="en-IN" sz="2400" dirty="0" smtClean="0">
                <a:latin typeface="Times New Roman" panose="02020603050405020304" pitchFamily="18" charset="0"/>
                <a:cs typeface="Times New Roman" panose="02020603050405020304" pitchFamily="18" charset="0"/>
              </a:rPr>
              <a:t>The Project Aims to improve self-dependent health care for patients who need to depend on themselves for their daily health needs. </a:t>
            </a:r>
          </a:p>
          <a:p>
            <a:pPr algn="just"/>
            <a:r>
              <a:rPr lang="en-IN" sz="2400" dirty="0" smtClean="0">
                <a:latin typeface="Times New Roman" panose="02020603050405020304" pitchFamily="18" charset="0"/>
                <a:cs typeface="Times New Roman" panose="02020603050405020304" pitchFamily="18" charset="0"/>
              </a:rPr>
              <a:t>With many patients and householders taking regular medicine which doesn’t require any formal prescription, this solution will be helpful to those people</a:t>
            </a:r>
          </a:p>
          <a:p>
            <a:pPr marL="0" indent="0" algn="just">
              <a:buNone/>
            </a:pPr>
            <a:endParaRPr lang="en-IN" sz="2400" dirty="0"/>
          </a:p>
          <a:p>
            <a:endParaRPr lang="en-IN" dirty="0"/>
          </a:p>
        </p:txBody>
      </p:sp>
    </p:spTree>
    <p:extLst>
      <p:ext uri="{BB962C8B-B14F-4D97-AF65-F5344CB8AC3E}">
        <p14:creationId xmlns:p14="http://schemas.microsoft.com/office/powerpoint/2010/main" val="4185150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sz="quarter"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At all times many of us fall sick or at some point in our life we do require medication. Many of us buy medicines from various pharmacists based on our doctor’s prescription. Every medicine is always manufactured with an expiry date on it. Most of us because of human tendency we often forget the medicines lying in our rack and since we generally have the “out of sight -out of mind” feature, we forget.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any emergency situation, in case of a medical emergency and we don’t have the right medicine for the problem or if the patient consumes an expired medicine or if the patient has been given an overdose of a particular medicine when the medicine dosage is meant for moderation it can cause serious problems</a:t>
            </a:r>
            <a:r>
              <a:rPr lang="en-US"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85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sz="quarter"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existing system is in built with a hospital patient record. Patients with special physical care and needs are isolated from the others and special team is always there to take care of them. Often due to work the team might not be able to provide full time care to patient. Patients who speak different languages apart from the caretakers because of which it is hard to enable proper relationship</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Some patients might not be able to get admitted to hospital due to various reasons. In that case treatment at home becomes the need of the hour. To be able to connect with doctors and also be self-reliant and self-dependent without having to exert themselves physically the current system could not offer. </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88246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Existing System Architecture</a:t>
            </a:r>
            <a:br>
              <a:rPr lang="en-IN" dirty="0" smtClean="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981200"/>
            <a:ext cx="8153400" cy="3954534"/>
          </a:xfrm>
        </p:spPr>
      </p:pic>
    </p:spTree>
    <p:extLst>
      <p:ext uri="{BB962C8B-B14F-4D97-AF65-F5344CB8AC3E}">
        <p14:creationId xmlns:p14="http://schemas.microsoft.com/office/powerpoint/2010/main" val="195043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sz="quarter"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Lack of Automation makes it prone to errors</a:t>
            </a:r>
          </a:p>
          <a:p>
            <a:pPr algn="just"/>
            <a:r>
              <a:rPr lang="en-IN" sz="2400" dirty="0" smtClean="0">
                <a:latin typeface="Times New Roman" panose="02020603050405020304" pitchFamily="18" charset="0"/>
                <a:cs typeface="Times New Roman" panose="02020603050405020304" pitchFamily="18" charset="0"/>
              </a:rPr>
              <a:t>The entire system acts as a single point of failure.</a:t>
            </a:r>
          </a:p>
          <a:p>
            <a:pPr algn="just"/>
            <a:r>
              <a:rPr lang="en-IN" sz="2400" dirty="0" smtClean="0">
                <a:latin typeface="Times New Roman" panose="02020603050405020304" pitchFamily="18" charset="0"/>
                <a:cs typeface="Times New Roman" panose="02020603050405020304" pitchFamily="18" charset="0"/>
              </a:rPr>
              <a:t>No risk mitigation</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Insecure Gateway</a:t>
            </a:r>
          </a:p>
        </p:txBody>
      </p:sp>
    </p:spTree>
    <p:extLst>
      <p:ext uri="{BB962C8B-B14F-4D97-AF65-F5344CB8AC3E}">
        <p14:creationId xmlns:p14="http://schemas.microsoft.com/office/powerpoint/2010/main" val="315237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600" dirty="0">
                <a:latin typeface="Times New Roman" panose="02020603050405020304" pitchFamily="18" charset="0"/>
                <a:cs typeface="Times New Roman" panose="02020603050405020304" pitchFamily="18" charset="0"/>
              </a:rPr>
              <a:t>We Propose a Smart Medicine Management System wherein patients can have their data stored and it give real time monitoring alerts about the medicines and alert them when to take medicines and the prescribed number of doses. The system maintains a real time data on what the patient is prescribed and how the doses are scheduled</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system also contains the expiry date of each medicine which is used on a general term such as Benadryl, </a:t>
            </a:r>
            <a:r>
              <a:rPr lang="en-US" sz="2600" dirty="0" err="1">
                <a:latin typeface="Times New Roman" panose="02020603050405020304" pitchFamily="18" charset="0"/>
                <a:cs typeface="Times New Roman" panose="02020603050405020304" pitchFamily="18" charset="0"/>
              </a:rPr>
              <a:t>Dolo</a:t>
            </a:r>
            <a:r>
              <a:rPr lang="en-US" sz="2600" dirty="0">
                <a:latin typeface="Times New Roman" panose="02020603050405020304" pitchFamily="18" charset="0"/>
                <a:cs typeface="Times New Roman" panose="02020603050405020304" pitchFamily="18" charset="0"/>
              </a:rPr>
              <a:t> 650, Paracetamol etc. The Medicines details are also updated on the system in real time making it efficient to use</a:t>
            </a:r>
            <a:r>
              <a:rPr lang="en-US" sz="2600" dirty="0"/>
              <a:t>.</a:t>
            </a:r>
            <a:endParaRPr lang="en-IN" sz="2600" dirty="0"/>
          </a:p>
          <a:p>
            <a:endParaRPr lang="en-IN" dirty="0"/>
          </a:p>
        </p:txBody>
      </p:sp>
    </p:spTree>
    <p:extLst>
      <p:ext uri="{BB962C8B-B14F-4D97-AF65-F5344CB8AC3E}">
        <p14:creationId xmlns:p14="http://schemas.microsoft.com/office/powerpoint/2010/main" val="207252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a:t>
            </a:r>
            <a:endParaRPr lang="en-IN" dirty="0"/>
          </a:p>
        </p:txBody>
      </p:sp>
      <p:sp>
        <p:nvSpPr>
          <p:cNvPr id="3" name="Content Placeholder 2"/>
          <p:cNvSpPr>
            <a:spLocks noGrp="1"/>
          </p:cNvSpPr>
          <p:nvPr>
            <p:ph sz="quarter" idx="1"/>
          </p:nvPr>
        </p:nvSpPr>
        <p:spPr/>
        <p:txBody>
          <a:bodyPr/>
          <a:lstStyle/>
          <a:p>
            <a:pPr algn="just"/>
            <a:r>
              <a:rPr lang="en-US" sz="2400" dirty="0" smtClean="0">
                <a:latin typeface="Times New Roman" panose="02020603050405020304" pitchFamily="18" charset="0"/>
                <a:cs typeface="Times New Roman" panose="02020603050405020304" pitchFamily="18" charset="0"/>
              </a:rPr>
              <a:t>Processor </a:t>
            </a:r>
            <a:r>
              <a:rPr lang="en-US" sz="2400" dirty="0">
                <a:latin typeface="Times New Roman" panose="02020603050405020304" pitchFamily="18" charset="0"/>
                <a:cs typeface="Times New Roman" panose="02020603050405020304" pitchFamily="18" charset="0"/>
              </a:rPr>
              <a:t>: Pentium IV or Higher </a:t>
            </a:r>
          </a:p>
          <a:p>
            <a:pPr algn="just"/>
            <a:r>
              <a:rPr lang="en-US" sz="2400" dirty="0" smtClean="0">
                <a:latin typeface="Times New Roman" panose="02020603050405020304" pitchFamily="18" charset="0"/>
                <a:cs typeface="Times New Roman" panose="02020603050405020304" pitchFamily="18" charset="0"/>
              </a:rPr>
              <a:t>RAM </a:t>
            </a:r>
            <a:r>
              <a:rPr lang="en-US" sz="2400" dirty="0">
                <a:latin typeface="Times New Roman" panose="02020603050405020304" pitchFamily="18" charset="0"/>
                <a:cs typeface="Times New Roman" panose="02020603050405020304" pitchFamily="18" charset="0"/>
              </a:rPr>
              <a:t>: 256 MB</a:t>
            </a:r>
          </a:p>
          <a:p>
            <a:pPr algn="just"/>
            <a:r>
              <a:rPr lang="en-US" sz="2400" dirty="0" smtClean="0">
                <a:latin typeface="Times New Roman" panose="02020603050405020304" pitchFamily="18" charset="0"/>
                <a:cs typeface="Times New Roman" panose="02020603050405020304" pitchFamily="18" charset="0"/>
              </a:rPr>
              <a:t>Internet </a:t>
            </a:r>
            <a:r>
              <a:rPr lang="en-US" sz="2400" dirty="0">
                <a:latin typeface="Times New Roman" panose="02020603050405020304" pitchFamily="18" charset="0"/>
                <a:cs typeface="Times New Roman" panose="02020603050405020304" pitchFamily="18" charset="0"/>
              </a:rPr>
              <a:t>Connection</a:t>
            </a:r>
          </a:p>
          <a:p>
            <a:pPr algn="just"/>
            <a:r>
              <a:rPr lang="en-US" sz="2400" dirty="0" smtClean="0">
                <a:latin typeface="Times New Roman" panose="02020603050405020304" pitchFamily="18" charset="0"/>
                <a:cs typeface="Times New Roman" panose="02020603050405020304" pitchFamily="18" charset="0"/>
              </a:rPr>
              <a:t>Hard </a:t>
            </a:r>
            <a:r>
              <a:rPr lang="en-US" sz="2400" dirty="0">
                <a:latin typeface="Times New Roman" panose="02020603050405020304" pitchFamily="18" charset="0"/>
                <a:cs typeface="Times New Roman" panose="02020603050405020304" pitchFamily="18" charset="0"/>
              </a:rPr>
              <a:t>Disk : 512 MB (Minimum)</a:t>
            </a:r>
          </a:p>
          <a:p>
            <a:pPr algn="just"/>
            <a:endParaRPr lang="en-US"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140632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986</TotalTime>
  <Words>927</Words>
  <Application>Microsoft Office PowerPoint</Application>
  <PresentationFormat>On-screen Show (4:3)</PresentationFormat>
  <Paragraphs>80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                   CMR TECHNiCAL CAMPUS                                          UGC AUTONOMOUS                        Accredited by NBA &amp; NAAC with A Grade                    Approved by AICTE, New Delhi and Affiliated to JNTU, Hyderabad </vt:lpstr>
      <vt:lpstr>CONTENTS </vt:lpstr>
      <vt:lpstr>Introduction</vt:lpstr>
      <vt:lpstr>Abstract</vt:lpstr>
      <vt:lpstr>Existing System</vt:lpstr>
      <vt:lpstr>Existing System Architecture </vt:lpstr>
      <vt:lpstr>Disadvantages</vt:lpstr>
      <vt:lpstr>Proposed System</vt:lpstr>
      <vt:lpstr>Hardware Requirement</vt:lpstr>
      <vt:lpstr>Software Requirement</vt:lpstr>
      <vt:lpstr>Novelty</vt:lpstr>
      <vt:lpstr>Components</vt:lpstr>
      <vt:lpstr>AWS SNS</vt:lpstr>
      <vt:lpstr>AWS SNS</vt:lpstr>
      <vt:lpstr>AWS Cloud-Formation </vt:lpstr>
      <vt:lpstr>Cloud Formation – Standard Template</vt:lpstr>
      <vt:lpstr>Solution Architecture </vt:lpstr>
      <vt:lpstr>Class Diagram</vt:lpstr>
      <vt:lpstr>Use Case Diagram</vt:lpstr>
      <vt:lpstr>Sequence Diagram</vt:lpstr>
      <vt:lpstr>Activity Diagram</vt:lpstr>
      <vt:lpstr>Results  Main Page</vt:lpstr>
      <vt:lpstr>Message Log Page</vt:lpstr>
      <vt:lpstr>System Output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TECHINCAL CAMPUS            UGC AUTONOMOUS  Accredited by NBA &amp; NAAC with A Grade Approved by AICTE,           New Delhi and Affiliated to JNTU, Hyderabad</dc:title>
  <dc:creator>Ranjith</dc:creator>
  <cp:lastModifiedBy>user</cp:lastModifiedBy>
  <cp:revision>72</cp:revision>
  <dcterms:created xsi:type="dcterms:W3CDTF">2021-10-04T10:13:51Z</dcterms:created>
  <dcterms:modified xsi:type="dcterms:W3CDTF">2022-11-05T05:38:32Z</dcterms:modified>
</cp:coreProperties>
</file>