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69" r:id="rId3"/>
    <p:sldId id="272" r:id="rId4"/>
    <p:sldId id="273" r:id="rId5"/>
    <p:sldId id="279" r:id="rId6"/>
    <p:sldId id="280" r:id="rId7"/>
    <p:sldId id="274" r:id="rId8"/>
    <p:sldId id="281" r:id="rId9"/>
    <p:sldId id="259" r:id="rId10"/>
    <p:sldId id="268" r:id="rId11"/>
    <p:sldId id="275" r:id="rId12"/>
    <p:sldId id="278"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ABE3C1-DBE1-495D-B57B-2849774B866A}"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92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A3F48C-C7C6-4055-9F49-3777875E72AE}"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080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78E61D-D431-422C-9764-11DAFE33AB6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458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774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040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DE42F4-6EEF-4EF7-8ED4-2208F0F89A08}"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54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03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5A6C69-6797-4E8A-BF37-F2C3751466E9}"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526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2014A1-A632-4878-A0D3-F52BA7563730}" type="datetimeFigureOut">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045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99F462-093F-4566-844B-4C71F2739DA5}"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602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900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85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563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6/22/2022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961957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0D3A-0136-E1C9-762F-F366BD2B1148}"/>
              </a:ext>
            </a:extLst>
          </p:cNvPr>
          <p:cNvSpPr>
            <a:spLocks noGrp="1"/>
          </p:cNvSpPr>
          <p:nvPr>
            <p:ph type="ctrTitle"/>
          </p:nvPr>
        </p:nvSpPr>
        <p:spPr/>
        <p:txBody>
          <a:bodyPr/>
          <a:lstStyle/>
          <a:p>
            <a:pPr algn="just"/>
            <a:r>
              <a:rPr lang="en-IN" sz="3200" dirty="0"/>
              <a:t>TWITTER TOPIC DYNAMICS AND SENTIMENT VARIATIONS OF COVID - 19</a:t>
            </a:r>
            <a:endParaRPr lang="en-US" sz="3200" dirty="0"/>
          </a:p>
        </p:txBody>
      </p:sp>
      <p:sp>
        <p:nvSpPr>
          <p:cNvPr id="3" name="Subtitle 2">
            <a:extLst>
              <a:ext uri="{FF2B5EF4-FFF2-40B4-BE49-F238E27FC236}">
                <a16:creationId xmlns:a16="http://schemas.microsoft.com/office/drawing/2014/main" id="{8D615614-C96F-4617-BFEC-1DBBBCE747C9}"/>
              </a:ext>
            </a:extLst>
          </p:cNvPr>
          <p:cNvSpPr>
            <a:spLocks noGrp="1"/>
          </p:cNvSpPr>
          <p:nvPr>
            <p:ph type="subTitle" idx="1"/>
          </p:nvPr>
        </p:nvSpPr>
        <p:spPr/>
        <p:txBody>
          <a:bodyPr>
            <a:noAutofit/>
          </a:bodyPr>
          <a:lstStyle/>
          <a:p>
            <a:r>
              <a:rPr lang="en-IN" dirty="0"/>
              <a:t>              </a:t>
            </a:r>
            <a:r>
              <a:rPr lang="en-IN" dirty="0" smtClean="0"/>
              <a:t>ARUNKUMAR.D </a:t>
            </a:r>
            <a:r>
              <a:rPr lang="en-IN" dirty="0"/>
              <a:t>(723718104009)</a:t>
            </a:r>
          </a:p>
          <a:p>
            <a:r>
              <a:rPr lang="en-IN" dirty="0"/>
              <a:t>SARAN.K </a:t>
            </a:r>
            <a:r>
              <a:rPr lang="en-IN" dirty="0" smtClean="0"/>
              <a:t>(</a:t>
            </a:r>
            <a:r>
              <a:rPr lang="en-IN" dirty="0"/>
              <a:t>723718104045)</a:t>
            </a:r>
          </a:p>
          <a:p>
            <a:r>
              <a:rPr lang="en-IN" dirty="0"/>
              <a:t>           SARUKKHAN.N (723718104048)</a:t>
            </a:r>
          </a:p>
          <a:p>
            <a:endParaRPr lang="en-IN" dirty="0"/>
          </a:p>
          <a:p>
            <a:r>
              <a:rPr lang="en-IN" dirty="0"/>
              <a:t>                                   GUIDED BY:- Mr. P.DINESH KUMAR </a:t>
            </a:r>
            <a:r>
              <a:rPr lang="en-IN" dirty="0" err="1"/>
              <a:t>H.o.D</a:t>
            </a:r>
            <a:r>
              <a:rPr lang="en-IN" dirty="0"/>
              <a:t> CSE.,</a:t>
            </a:r>
            <a:endParaRPr lang="en-US" dirty="0"/>
          </a:p>
        </p:txBody>
      </p:sp>
    </p:spTree>
    <p:extLst>
      <p:ext uri="{BB962C8B-B14F-4D97-AF65-F5344CB8AC3E}">
        <p14:creationId xmlns:p14="http://schemas.microsoft.com/office/powerpoint/2010/main" val="75272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CE6E-F343-B0E2-E817-632B39E8F0AA}"/>
              </a:ext>
            </a:extLst>
          </p:cNvPr>
          <p:cNvSpPr>
            <a:spLocks noGrp="1"/>
          </p:cNvSpPr>
          <p:nvPr>
            <p:ph type="title"/>
          </p:nvPr>
        </p:nvSpPr>
        <p:spPr>
          <a:xfrm>
            <a:off x="640562" y="4910397"/>
            <a:ext cx="9613862" cy="588535"/>
          </a:xfrm>
        </p:spPr>
        <p:txBody>
          <a:bodyPr/>
          <a:lstStyle/>
          <a:p>
            <a:pPr algn="ctr"/>
            <a:r>
              <a:rPr lang="en-IN"/>
              <a:t>SENTIMENT SCORES</a:t>
            </a:r>
            <a:endParaRPr lang="en-US" dirty="0"/>
          </a:p>
        </p:txBody>
      </p:sp>
      <p:graphicFrame>
        <p:nvGraphicFramePr>
          <p:cNvPr id="4" name="Table 4">
            <a:extLst>
              <a:ext uri="{FF2B5EF4-FFF2-40B4-BE49-F238E27FC236}">
                <a16:creationId xmlns:a16="http://schemas.microsoft.com/office/drawing/2014/main" id="{BA051E18-6585-FFDB-0125-73DC47842DA0}"/>
              </a:ext>
            </a:extLst>
          </p:cNvPr>
          <p:cNvGraphicFramePr>
            <a:graphicFrameLocks noGrp="1"/>
          </p:cNvGraphicFramePr>
          <p:nvPr>
            <p:extLst>
              <p:ext uri="{D42A27DB-BD31-4B8C-83A1-F6EECF244321}">
                <p14:modId xmlns:p14="http://schemas.microsoft.com/office/powerpoint/2010/main" val="1941780765"/>
              </p:ext>
            </p:extLst>
          </p:nvPr>
        </p:nvGraphicFramePr>
        <p:xfrm>
          <a:off x="1687443" y="282345"/>
          <a:ext cx="8128000" cy="40792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523392777"/>
                    </a:ext>
                  </a:extLst>
                </a:gridCol>
                <a:gridCol w="4064000">
                  <a:extLst>
                    <a:ext uri="{9D8B030D-6E8A-4147-A177-3AD203B41FA5}">
                      <a16:colId xmlns:a16="http://schemas.microsoft.com/office/drawing/2014/main" val="2732578534"/>
                    </a:ext>
                  </a:extLst>
                </a:gridCol>
              </a:tblGrid>
              <a:tr h="370840">
                <a:tc>
                  <a:txBody>
                    <a:bodyPr/>
                    <a:lstStyle/>
                    <a:p>
                      <a:pPr algn="ctr"/>
                      <a:r>
                        <a:rPr lang="en-IN" dirty="0"/>
                        <a:t>1</a:t>
                      </a:r>
                      <a:r>
                        <a:rPr lang="en-IN" baseline="30000" dirty="0"/>
                        <a:t>st</a:t>
                      </a:r>
                      <a:r>
                        <a:rPr lang="en-IN" dirty="0"/>
                        <a:t> LOCKDOWN </a:t>
                      </a:r>
                      <a:endParaRPr lang="en-US" dirty="0"/>
                    </a:p>
                  </a:txBody>
                  <a:tcPr/>
                </a:tc>
                <a:tc>
                  <a:txBody>
                    <a:bodyPr/>
                    <a:lstStyle/>
                    <a:p>
                      <a:pPr algn="ctr"/>
                      <a:r>
                        <a:rPr lang="en-IN" dirty="0"/>
                        <a:t>AFTER VACCINATION</a:t>
                      </a:r>
                      <a:endParaRPr lang="en-US" dirty="0"/>
                    </a:p>
                  </a:txBody>
                  <a:tcPr/>
                </a:tc>
                <a:extLst>
                  <a:ext uri="{0D108BD9-81ED-4DB2-BD59-A6C34878D82A}">
                    <a16:rowId xmlns:a16="http://schemas.microsoft.com/office/drawing/2014/main" val="3071678019"/>
                  </a:ext>
                </a:extLst>
              </a:tr>
              <a:tr h="370840">
                <a:tc>
                  <a:txBody>
                    <a:bodyPr/>
                    <a:lstStyle/>
                    <a:p>
                      <a:pPr algn="ctr"/>
                      <a:r>
                        <a:rPr lang="en-US" dirty="0"/>
                        <a:t>0.3761363636363636</a:t>
                      </a:r>
                    </a:p>
                  </a:txBody>
                  <a:tcPr/>
                </a:tc>
                <a:tc>
                  <a:txBody>
                    <a:bodyPr/>
                    <a:lstStyle/>
                    <a:p>
                      <a:pPr algn="ctr"/>
                      <a:r>
                        <a:rPr lang="en-US" dirty="0"/>
                        <a:t>0.36818181818181817</a:t>
                      </a:r>
                    </a:p>
                  </a:txBody>
                  <a:tcPr/>
                </a:tc>
                <a:extLst>
                  <a:ext uri="{0D108BD9-81ED-4DB2-BD59-A6C34878D82A}">
                    <a16:rowId xmlns:a16="http://schemas.microsoft.com/office/drawing/2014/main" val="181909465"/>
                  </a:ext>
                </a:extLst>
              </a:tr>
              <a:tr h="370840">
                <a:tc>
                  <a:txBody>
                    <a:bodyPr/>
                    <a:lstStyle/>
                    <a:p>
                      <a:pPr algn="ctr"/>
                      <a:r>
                        <a:rPr lang="en-US" dirty="0"/>
                        <a:t>0.22727272727272727</a:t>
                      </a:r>
                    </a:p>
                  </a:txBody>
                  <a:tcPr/>
                </a:tc>
                <a:tc>
                  <a:txBody>
                    <a:bodyPr/>
                    <a:lstStyle/>
                    <a:p>
                      <a:pPr algn="ctr"/>
                      <a:r>
                        <a:rPr lang="en-US" dirty="0"/>
                        <a:t>0.46666666666666673</a:t>
                      </a:r>
                    </a:p>
                  </a:txBody>
                  <a:tcPr/>
                </a:tc>
                <a:extLst>
                  <a:ext uri="{0D108BD9-81ED-4DB2-BD59-A6C34878D82A}">
                    <a16:rowId xmlns:a16="http://schemas.microsoft.com/office/drawing/2014/main" val="1533448052"/>
                  </a:ext>
                </a:extLst>
              </a:tr>
              <a:tr h="370840">
                <a:tc>
                  <a:txBody>
                    <a:bodyPr/>
                    <a:lstStyle/>
                    <a:p>
                      <a:pPr algn="ctr"/>
                      <a:r>
                        <a:rPr lang="en-US" dirty="0"/>
                        <a:t>0.8</a:t>
                      </a:r>
                    </a:p>
                  </a:txBody>
                  <a:tcPr/>
                </a:tc>
                <a:tc>
                  <a:txBody>
                    <a:bodyPr/>
                    <a:lstStyle/>
                    <a:p>
                      <a:pPr algn="ctr"/>
                      <a:r>
                        <a:rPr lang="en-US" dirty="0"/>
                        <a:t>0.4333333333333333</a:t>
                      </a:r>
                    </a:p>
                  </a:txBody>
                  <a:tcPr/>
                </a:tc>
                <a:extLst>
                  <a:ext uri="{0D108BD9-81ED-4DB2-BD59-A6C34878D82A}">
                    <a16:rowId xmlns:a16="http://schemas.microsoft.com/office/drawing/2014/main" val="1163309584"/>
                  </a:ext>
                </a:extLst>
              </a:tr>
              <a:tr h="370840">
                <a:tc>
                  <a:txBody>
                    <a:bodyPr/>
                    <a:lstStyle/>
                    <a:p>
                      <a:pPr algn="ctr"/>
                      <a:r>
                        <a:rPr lang="en-US" dirty="0"/>
                        <a:t>0.08556149732620322</a:t>
                      </a:r>
                    </a:p>
                  </a:txBody>
                  <a:tcPr/>
                </a:tc>
                <a:tc>
                  <a:txBody>
                    <a:bodyPr/>
                    <a:lstStyle/>
                    <a:p>
                      <a:pPr algn="ctr"/>
                      <a:r>
                        <a:rPr lang="en-US" dirty="0"/>
                        <a:t>0.37857142857142856</a:t>
                      </a:r>
                    </a:p>
                  </a:txBody>
                  <a:tcPr/>
                </a:tc>
                <a:extLst>
                  <a:ext uri="{0D108BD9-81ED-4DB2-BD59-A6C34878D82A}">
                    <a16:rowId xmlns:a16="http://schemas.microsoft.com/office/drawing/2014/main" val="1698997359"/>
                  </a:ext>
                </a:extLst>
              </a:tr>
              <a:tr h="370840">
                <a:tc>
                  <a:txBody>
                    <a:bodyPr/>
                    <a:lstStyle/>
                    <a:p>
                      <a:pPr algn="ctr"/>
                      <a:r>
                        <a:rPr lang="en-US" dirty="0"/>
                        <a:t>0.13333333333333336</a:t>
                      </a:r>
                    </a:p>
                  </a:txBody>
                  <a:tcPr/>
                </a:tc>
                <a:tc>
                  <a:txBody>
                    <a:bodyPr/>
                    <a:lstStyle/>
                    <a:p>
                      <a:pPr algn="ctr"/>
                      <a:r>
                        <a:rPr lang="en-US" dirty="0"/>
                        <a:t>0.10952380952380954</a:t>
                      </a:r>
                    </a:p>
                  </a:txBody>
                  <a:tcPr/>
                </a:tc>
                <a:extLst>
                  <a:ext uri="{0D108BD9-81ED-4DB2-BD59-A6C34878D82A}">
                    <a16:rowId xmlns:a16="http://schemas.microsoft.com/office/drawing/2014/main" val="444404385"/>
                  </a:ext>
                </a:extLst>
              </a:tr>
              <a:tr h="370840">
                <a:tc>
                  <a:txBody>
                    <a:bodyPr/>
                    <a:lstStyle/>
                    <a:p>
                      <a:pPr algn="ctr"/>
                      <a:r>
                        <a:rPr lang="en-US" dirty="0"/>
                        <a:t>0.4666666666666667</a:t>
                      </a:r>
                    </a:p>
                  </a:txBody>
                  <a:tcPr/>
                </a:tc>
                <a:tc>
                  <a:txBody>
                    <a:bodyPr/>
                    <a:lstStyle/>
                    <a:p>
                      <a:pPr algn="ctr"/>
                      <a:r>
                        <a:rPr lang="en-US" dirty="0"/>
                        <a:t>0.21666666666666667</a:t>
                      </a:r>
                    </a:p>
                  </a:txBody>
                  <a:tcPr/>
                </a:tc>
                <a:extLst>
                  <a:ext uri="{0D108BD9-81ED-4DB2-BD59-A6C34878D82A}">
                    <a16:rowId xmlns:a16="http://schemas.microsoft.com/office/drawing/2014/main" val="3249242942"/>
                  </a:ext>
                </a:extLst>
              </a:tr>
              <a:tr h="370840">
                <a:tc>
                  <a:txBody>
                    <a:bodyPr/>
                    <a:lstStyle/>
                    <a:p>
                      <a:pPr algn="ctr"/>
                      <a:r>
                        <a:rPr lang="en-US" dirty="0"/>
                        <a:t>-0.3333333333333333</a:t>
                      </a:r>
                    </a:p>
                  </a:txBody>
                  <a:tcPr/>
                </a:tc>
                <a:tc>
                  <a:txBody>
                    <a:bodyPr/>
                    <a:lstStyle/>
                    <a:p>
                      <a:pPr algn="ctr"/>
                      <a:r>
                        <a:rPr lang="en-US" dirty="0"/>
                        <a:t>-0.1111111111111111</a:t>
                      </a:r>
                    </a:p>
                  </a:txBody>
                  <a:tcPr/>
                </a:tc>
                <a:extLst>
                  <a:ext uri="{0D108BD9-81ED-4DB2-BD59-A6C34878D82A}">
                    <a16:rowId xmlns:a16="http://schemas.microsoft.com/office/drawing/2014/main" val="2277305750"/>
                  </a:ext>
                </a:extLst>
              </a:tr>
              <a:tr h="370840">
                <a:tc>
                  <a:txBody>
                    <a:bodyPr/>
                    <a:lstStyle/>
                    <a:p>
                      <a:pPr algn="ctr"/>
                      <a:r>
                        <a:rPr lang="en-US" dirty="0"/>
                        <a:t>0.3583333333333334</a:t>
                      </a:r>
                    </a:p>
                  </a:txBody>
                  <a:tcPr/>
                </a:tc>
                <a:tc>
                  <a:txBody>
                    <a:bodyPr/>
                    <a:lstStyle/>
                    <a:p>
                      <a:pPr algn="ctr"/>
                      <a:r>
                        <a:rPr lang="en-US" dirty="0"/>
                        <a:t>0.22227272727272726</a:t>
                      </a:r>
                    </a:p>
                  </a:txBody>
                  <a:tcPr/>
                </a:tc>
                <a:extLst>
                  <a:ext uri="{0D108BD9-81ED-4DB2-BD59-A6C34878D82A}">
                    <a16:rowId xmlns:a16="http://schemas.microsoft.com/office/drawing/2014/main" val="2231049565"/>
                  </a:ext>
                </a:extLst>
              </a:tr>
              <a:tr h="370840">
                <a:tc>
                  <a:txBody>
                    <a:bodyPr/>
                    <a:lstStyle/>
                    <a:p>
                      <a:pPr algn="ctr"/>
                      <a:r>
                        <a:rPr lang="en-US" dirty="0"/>
                        <a:t>0.0</a:t>
                      </a:r>
                    </a:p>
                  </a:txBody>
                  <a:tcPr/>
                </a:tc>
                <a:tc>
                  <a:txBody>
                    <a:bodyPr/>
                    <a:lstStyle/>
                    <a:p>
                      <a:pPr algn="ctr"/>
                      <a:r>
                        <a:rPr lang="en-US" dirty="0"/>
                        <a:t>0.014285714285714287</a:t>
                      </a:r>
                    </a:p>
                  </a:txBody>
                  <a:tcPr/>
                </a:tc>
                <a:extLst>
                  <a:ext uri="{0D108BD9-81ED-4DB2-BD59-A6C34878D82A}">
                    <a16:rowId xmlns:a16="http://schemas.microsoft.com/office/drawing/2014/main" val="1058574606"/>
                  </a:ext>
                </a:extLst>
              </a:tr>
              <a:tr h="370840">
                <a:tc>
                  <a:txBody>
                    <a:bodyPr/>
                    <a:lstStyle/>
                    <a:p>
                      <a:pPr algn="ctr"/>
                      <a:r>
                        <a:rPr lang="en-US" dirty="0"/>
                        <a:t>0.17171717171717166</a:t>
                      </a:r>
                    </a:p>
                  </a:txBody>
                  <a:tcPr/>
                </a:tc>
                <a:tc>
                  <a:txBody>
                    <a:bodyPr/>
                    <a:lstStyle/>
                    <a:p>
                      <a:pPr algn="ctr"/>
                      <a:r>
                        <a:rPr lang="en-US" dirty="0"/>
                        <a:t>0.0</a:t>
                      </a:r>
                    </a:p>
                  </a:txBody>
                  <a:tcPr/>
                </a:tc>
                <a:extLst>
                  <a:ext uri="{0D108BD9-81ED-4DB2-BD59-A6C34878D82A}">
                    <a16:rowId xmlns:a16="http://schemas.microsoft.com/office/drawing/2014/main" val="3985147993"/>
                  </a:ext>
                </a:extLst>
              </a:tr>
            </a:tbl>
          </a:graphicData>
        </a:graphic>
      </p:graphicFrame>
    </p:spTree>
    <p:extLst>
      <p:ext uri="{BB962C8B-B14F-4D97-AF65-F5344CB8AC3E}">
        <p14:creationId xmlns:p14="http://schemas.microsoft.com/office/powerpoint/2010/main" val="303796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1A9B-73FE-F032-A630-B7A408015800}"/>
              </a:ext>
            </a:extLst>
          </p:cNvPr>
          <p:cNvSpPr>
            <a:spLocks noGrp="1"/>
          </p:cNvSpPr>
          <p:nvPr>
            <p:ph type="title"/>
          </p:nvPr>
        </p:nvSpPr>
        <p:spPr/>
        <p:txBody>
          <a:bodyPr/>
          <a:lstStyle/>
          <a:p>
            <a:r>
              <a:rPr lang="en-IN" dirty="0"/>
              <a:t>CONCULSION</a:t>
            </a:r>
            <a:endParaRPr lang="en-US" dirty="0"/>
          </a:p>
        </p:txBody>
      </p:sp>
      <p:sp>
        <p:nvSpPr>
          <p:cNvPr id="3" name="Content Placeholder 2">
            <a:extLst>
              <a:ext uri="{FF2B5EF4-FFF2-40B4-BE49-F238E27FC236}">
                <a16:creationId xmlns:a16="http://schemas.microsoft.com/office/drawing/2014/main" id="{94E163DF-2D6C-9671-FAEC-5E42BDA66C97}"/>
              </a:ext>
            </a:extLst>
          </p:cNvPr>
          <p:cNvSpPr>
            <a:spLocks noGrp="1"/>
          </p:cNvSpPr>
          <p:nvPr>
            <p:ph idx="1"/>
          </p:nvPr>
        </p:nvSpPr>
        <p:spPr>
          <a:xfrm>
            <a:off x="1120000" y="1825625"/>
            <a:ext cx="9349217" cy="4351338"/>
          </a:xfrm>
        </p:spPr>
        <p:txBody>
          <a:bodyPr>
            <a:normAutofit/>
          </a:bodyPr>
          <a:lstStyle/>
          <a:p>
            <a:pPr algn="just"/>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Covid-19 pandemic has changed everyone's life in some way or another.</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While we started to fight Covid-19, understanding more about what impact it</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has created in the people is important to effectively deal with it. In this work,</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we propose to apply the NMF algorithm to learn the topic dynamics of Covid-</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19 during the first lockdown and after vaccination in India. </a:t>
            </a:r>
          </a:p>
          <a:p>
            <a:pPr marL="0" indent="0" algn="just">
              <a:buNone/>
            </a:pPr>
            <a:endPar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We also apply</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sentiment analysis on the topics to better understand the variations in sentiments of people. This research demonstrates the usage of advanced machine learning</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algorithms to leverage huge text data generated in social media for the</a:t>
            </a:r>
            <a:r>
              <a:rPr lang="en-US" sz="22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betterment</a:t>
            </a:r>
            <a:r>
              <a:rPr lang="en-US" sz="2200" spc="-15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of</a:t>
            </a:r>
            <a:r>
              <a:rPr lang="en-US" sz="2200" spc="-15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people</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570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3CDC-FB2A-6B92-8162-819CA7A50E39}"/>
              </a:ext>
            </a:extLst>
          </p:cNvPr>
          <p:cNvSpPr>
            <a:spLocks noGrp="1"/>
          </p:cNvSpPr>
          <p:nvPr>
            <p:ph type="title"/>
          </p:nvPr>
        </p:nvSpPr>
        <p:spPr/>
        <p:txBody>
          <a:bodyPr/>
          <a:lstStyle/>
          <a:p>
            <a:r>
              <a:rPr lang="en-IN" dirty="0"/>
              <a:t>FUTURE WORK</a:t>
            </a:r>
            <a:endParaRPr lang="en-US" dirty="0"/>
          </a:p>
        </p:txBody>
      </p:sp>
      <p:sp>
        <p:nvSpPr>
          <p:cNvPr id="3" name="Content Placeholder 2">
            <a:extLst>
              <a:ext uri="{FF2B5EF4-FFF2-40B4-BE49-F238E27FC236}">
                <a16:creationId xmlns:a16="http://schemas.microsoft.com/office/drawing/2014/main" id="{5BA8A5DC-4465-6343-1027-8063B43A4987}"/>
              </a:ext>
            </a:extLst>
          </p:cNvPr>
          <p:cNvSpPr>
            <a:spLocks noGrp="1"/>
          </p:cNvSpPr>
          <p:nvPr>
            <p:ph idx="1"/>
          </p:nvPr>
        </p:nvSpPr>
        <p:spPr/>
        <p:txBody>
          <a:bodyPr/>
          <a:lstStyle/>
          <a:p>
            <a:pPr marL="457200" marR="168910" indent="457200" algn="just">
              <a:lnSpc>
                <a:spcPct val="150000"/>
              </a:lnSpc>
              <a:spcAft>
                <a:spcPts val="0"/>
              </a:spcAft>
            </a:pPr>
            <a:r>
              <a:rPr lang="en-US" sz="2200" dirty="0">
                <a:solidFill>
                  <a:schemeClr val="tx1"/>
                </a:solidFill>
                <a:effectLst/>
                <a:ea typeface="Times New Roman" panose="02020603050405020304" pitchFamily="18" charset="0"/>
              </a:rPr>
              <a:t>The model we used in this research is quite good in elicitation of topics,</a:t>
            </a:r>
            <a:r>
              <a:rPr lang="en-US" sz="2200" spc="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however,</a:t>
            </a:r>
            <a:r>
              <a:rPr lang="en-US" sz="2200" spc="2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we</a:t>
            </a:r>
            <a:r>
              <a:rPr lang="en-US" sz="2200" spc="-5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plan</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to</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apply</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more</a:t>
            </a:r>
            <a:r>
              <a:rPr lang="en-US" sz="2200" spc="-5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advanced</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techniques</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like</a:t>
            </a:r>
            <a:r>
              <a:rPr lang="en-US" sz="2200" spc="6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Non-negative</a:t>
            </a:r>
            <a:r>
              <a:rPr lang="en-US" sz="2200" spc="-5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Tensor</a:t>
            </a:r>
            <a:r>
              <a:rPr lang="en-US" sz="2200" spc="-33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Factorization</a:t>
            </a:r>
            <a:r>
              <a:rPr lang="en-US" sz="2200" spc="5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(NTF)</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to</a:t>
            </a:r>
            <a:r>
              <a:rPr lang="en-US" sz="2200" spc="2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extract</a:t>
            </a:r>
            <a:r>
              <a:rPr lang="en-US" sz="2200" spc="5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topics</a:t>
            </a:r>
            <a:r>
              <a:rPr lang="en-US" sz="2200" spc="3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with</a:t>
            </a:r>
            <a:r>
              <a:rPr lang="en-US" sz="2200" spc="2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more accuracy.</a:t>
            </a:r>
            <a:r>
              <a:rPr lang="en-US" sz="2200" spc="-8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And</a:t>
            </a:r>
            <a:r>
              <a:rPr lang="en-US" sz="2200" spc="2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we</a:t>
            </a:r>
            <a:r>
              <a:rPr lang="en-US" sz="2200" spc="-5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further</a:t>
            </a:r>
            <a:r>
              <a:rPr lang="en-US" sz="2200" spc="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extend</a:t>
            </a:r>
            <a:r>
              <a:rPr lang="en-US" sz="2200" spc="2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our</a:t>
            </a:r>
            <a:r>
              <a:rPr lang="en-US" sz="2200" spc="4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research</a:t>
            </a:r>
            <a:r>
              <a:rPr lang="en-US" sz="2200" spc="-50"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to</a:t>
            </a:r>
            <a:r>
              <a:rPr lang="en-US" sz="2200" spc="2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learn</a:t>
            </a:r>
            <a:r>
              <a:rPr lang="en-US" sz="2200" spc="25" dirty="0">
                <a:solidFill>
                  <a:schemeClr val="tx1"/>
                </a:solidFill>
                <a:effectLst/>
                <a:ea typeface="Times New Roman" panose="02020603050405020304" pitchFamily="18" charset="0"/>
              </a:rPr>
              <a:t> </a:t>
            </a:r>
            <a:r>
              <a:rPr lang="en-US" sz="2200" dirty="0" err="1">
                <a:solidFill>
                  <a:schemeClr val="tx1"/>
                </a:solidFill>
                <a:effectLst/>
                <a:ea typeface="Times New Roman" panose="02020603050405020304" pitchFamily="18" charset="0"/>
              </a:rPr>
              <a:t>spatio</a:t>
            </a:r>
            <a:r>
              <a:rPr lang="en-US" sz="2200" dirty="0">
                <a:solidFill>
                  <a:schemeClr val="tx1"/>
                </a:solidFill>
                <a:effectLst/>
                <a:ea typeface="Times New Roman" panose="02020603050405020304" pitchFamily="18" charset="0"/>
              </a:rPr>
              <a:t>-temporal</a:t>
            </a:r>
            <a:r>
              <a:rPr lang="en-US" sz="2200" spc="-3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dynamics</a:t>
            </a:r>
            <a:r>
              <a:rPr lang="en-US" sz="2200" spc="6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for</a:t>
            </a:r>
            <a:r>
              <a:rPr lang="en-US" sz="2200" spc="4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a</a:t>
            </a:r>
            <a:r>
              <a:rPr lang="en-US" sz="2200" spc="35" dirty="0">
                <a:solidFill>
                  <a:schemeClr val="tx1"/>
                </a:solidFill>
                <a:effectLst/>
                <a:ea typeface="Times New Roman" panose="02020603050405020304" pitchFamily="18" charset="0"/>
              </a:rPr>
              <a:t> </a:t>
            </a:r>
            <a:r>
              <a:rPr lang="en-US" sz="2200" dirty="0">
                <a:solidFill>
                  <a:schemeClr val="tx1"/>
                </a:solidFill>
                <a:effectLst/>
                <a:ea typeface="Times New Roman" panose="02020603050405020304" pitchFamily="18" charset="0"/>
              </a:rPr>
              <a:t>better</a:t>
            </a:r>
            <a:r>
              <a:rPr lang="en-US" sz="2200" spc="5" dirty="0">
                <a:solidFill>
                  <a:schemeClr val="tx1"/>
                </a:solidFill>
                <a:effectLst/>
                <a:ea typeface="Times New Roman" panose="02020603050405020304" pitchFamily="18" charset="0"/>
              </a:rPr>
              <a:t> </a:t>
            </a:r>
            <a:endParaRPr lang="en-US" sz="2200" dirty="0">
              <a:solidFill>
                <a:schemeClr val="tx1"/>
              </a:solidFill>
              <a:effectLst/>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3299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1716-4E3B-AA9D-B45F-2DFBB462A42F}"/>
              </a:ext>
            </a:extLst>
          </p:cNvPr>
          <p:cNvSpPr>
            <a:spLocks noGrp="1"/>
          </p:cNvSpPr>
          <p:nvPr>
            <p:ph type="title"/>
          </p:nvPr>
        </p:nvSpPr>
        <p:spPr/>
        <p:txBody>
          <a:bodyPr/>
          <a:lstStyle/>
          <a:p>
            <a:r>
              <a:rPr lang="en-IN" dirty="0"/>
              <a:t>REFERENCE</a:t>
            </a:r>
            <a:endParaRPr lang="en-US" dirty="0"/>
          </a:p>
        </p:txBody>
      </p:sp>
      <p:sp>
        <p:nvSpPr>
          <p:cNvPr id="3" name="Content Placeholder 2">
            <a:extLst>
              <a:ext uri="{FF2B5EF4-FFF2-40B4-BE49-F238E27FC236}">
                <a16:creationId xmlns:a16="http://schemas.microsoft.com/office/drawing/2014/main" id="{11AA881F-A1CE-FD82-D51A-5DAFAC7AFCE1}"/>
              </a:ext>
            </a:extLst>
          </p:cNvPr>
          <p:cNvSpPr>
            <a:spLocks noGrp="1"/>
          </p:cNvSpPr>
          <p:nvPr>
            <p:ph idx="1"/>
          </p:nvPr>
        </p:nvSpPr>
        <p:spPr>
          <a:xfrm>
            <a:off x="446178" y="2071828"/>
            <a:ext cx="11008096" cy="4521127"/>
          </a:xfrm>
        </p:spPr>
        <p:txBody>
          <a:bodyPr>
            <a:noAutofit/>
          </a:bodyPr>
          <a:lstStyle/>
          <a:p>
            <a:r>
              <a:rPr lang="en-US" sz="1800" dirty="0" err="1">
                <a:solidFill>
                  <a:schemeClr val="tx1"/>
                </a:solidFill>
              </a:rPr>
              <a:t>AlAgha</a:t>
            </a:r>
            <a:r>
              <a:rPr lang="en-US" sz="1800" dirty="0">
                <a:solidFill>
                  <a:schemeClr val="tx1"/>
                </a:solidFill>
              </a:rPr>
              <a:t>, I.: Topic modeling and sentiment analysis of twitter discussions on covid19 from spatial and temporal perspectives. Journal of Information Science Theory and Practice 9(1), 35–53 (2021).</a:t>
            </a:r>
          </a:p>
          <a:p>
            <a:r>
              <a:rPr lang="en-US" sz="1800" dirty="0" err="1">
                <a:solidFill>
                  <a:schemeClr val="tx1"/>
                </a:solidFill>
              </a:rPr>
              <a:t>Balasubramaniam</a:t>
            </a:r>
            <a:r>
              <a:rPr lang="en-US" sz="1800" dirty="0">
                <a:solidFill>
                  <a:schemeClr val="tx1"/>
                </a:solidFill>
              </a:rPr>
              <a:t>, T., Nayak, R., Bashar, M.A.: Understanding the spatiotemporal topic dynamics of covid-19 using nonnegative tensor factorization: a case study. In: 2020 IEEE Symposium Series on Computational Intelligence (SSCI). Pp.1218–1225. IEEE (2020).</a:t>
            </a:r>
          </a:p>
          <a:p>
            <a:r>
              <a:rPr lang="en-US" sz="1800" dirty="0" err="1">
                <a:solidFill>
                  <a:schemeClr val="tx1"/>
                </a:solidFill>
              </a:rPr>
              <a:t>Balasubramaniam</a:t>
            </a:r>
            <a:r>
              <a:rPr lang="en-US" sz="1800" dirty="0">
                <a:solidFill>
                  <a:schemeClr val="tx1"/>
                </a:solidFill>
              </a:rPr>
              <a:t>, T., Nayak, R., Luong, K., Bashar, M.A.: Identifying covid19 misinformation tweets and learning their </a:t>
            </a:r>
            <a:r>
              <a:rPr lang="en-US" sz="1800" dirty="0" err="1">
                <a:solidFill>
                  <a:schemeClr val="tx1"/>
                </a:solidFill>
              </a:rPr>
              <a:t>spatio</a:t>
            </a:r>
            <a:r>
              <a:rPr lang="en-US" sz="1800" dirty="0">
                <a:solidFill>
                  <a:schemeClr val="tx1"/>
                </a:solidFill>
              </a:rPr>
              <a:t>-temporal topic dynamics using nonnegative coupled matrix tensor factorization. Social Network Analysis and Mining 11(1), 1–19 (2021).</a:t>
            </a:r>
          </a:p>
          <a:p>
            <a:r>
              <a:rPr lang="en-US" sz="1800" dirty="0" err="1">
                <a:solidFill>
                  <a:schemeClr val="tx1"/>
                </a:solidFill>
              </a:rPr>
              <a:t>Balasubramaniam</a:t>
            </a:r>
            <a:r>
              <a:rPr lang="en-US" sz="1800" dirty="0">
                <a:solidFill>
                  <a:schemeClr val="tx1"/>
                </a:solidFill>
              </a:rPr>
              <a:t>, T., Nayak, R., Yuen, C.: Efficient nonnegative tensor factorization via saturating coordinate descent. ACM Transactions on Knowledge </a:t>
            </a:r>
            <a:r>
              <a:rPr lang="en-US" sz="1800" dirty="0" err="1">
                <a:solidFill>
                  <a:schemeClr val="tx1"/>
                </a:solidFill>
              </a:rPr>
              <a:t>Discoveryfrom</a:t>
            </a:r>
            <a:r>
              <a:rPr lang="en-US" sz="1800" dirty="0">
                <a:solidFill>
                  <a:schemeClr val="tx1"/>
                </a:solidFill>
              </a:rPr>
              <a:t> Data (TKDD) 14(4), 1–28 (2020).</a:t>
            </a:r>
          </a:p>
          <a:p>
            <a:r>
              <a:rPr lang="en-US" sz="1800" dirty="0" err="1">
                <a:solidFill>
                  <a:schemeClr val="tx1"/>
                </a:solidFill>
              </a:rPr>
              <a:t>Barkur</a:t>
            </a:r>
            <a:r>
              <a:rPr lang="en-US" sz="1800" dirty="0">
                <a:solidFill>
                  <a:schemeClr val="tx1"/>
                </a:solidFill>
              </a:rPr>
              <a:t>, G., Vibha, G.B.K.: Sentiment analysis of nationwide lockdown due to covid-19 outbreak: Evidence from </a:t>
            </a:r>
            <a:r>
              <a:rPr lang="en-US" sz="1800" dirty="0" err="1">
                <a:solidFill>
                  <a:schemeClr val="tx1"/>
                </a:solidFill>
              </a:rPr>
              <a:t>india</a:t>
            </a:r>
            <a:r>
              <a:rPr lang="en-US" sz="1800" dirty="0">
                <a:solidFill>
                  <a:schemeClr val="tx1"/>
                </a:solidFill>
              </a:rPr>
              <a:t>. Asian journal of Psychiatry 51, 102089 (2020).</a:t>
            </a:r>
          </a:p>
          <a:p>
            <a:r>
              <a:rPr lang="en-US" sz="1800" dirty="0">
                <a:solidFill>
                  <a:schemeClr val="tx1"/>
                </a:solidFill>
              </a:rPr>
              <a:t>Dubey, A.D.: Twitter sentiment analysis during covid-19 outbreak. Available at SSRN 3572023 (2020).</a:t>
            </a:r>
          </a:p>
          <a:p>
            <a:r>
              <a:rPr lang="en-US" sz="1800" dirty="0">
                <a:solidFill>
                  <a:schemeClr val="tx1"/>
                </a:solidFill>
              </a:rPr>
              <a:t>Kaur, C., Sharma, A.: Twitter sentiment analysis on coronavirus using </a:t>
            </a:r>
            <a:r>
              <a:rPr lang="en-US" sz="1800" dirty="0" err="1">
                <a:solidFill>
                  <a:schemeClr val="tx1"/>
                </a:solidFill>
              </a:rPr>
              <a:t>textblob.Tech</a:t>
            </a:r>
            <a:r>
              <a:rPr lang="en-US" sz="1800" dirty="0">
                <a:solidFill>
                  <a:schemeClr val="tx1"/>
                </a:solidFill>
              </a:rPr>
              <a:t>. Rep., </a:t>
            </a:r>
            <a:r>
              <a:rPr lang="en-US" sz="1800" dirty="0" err="1">
                <a:solidFill>
                  <a:schemeClr val="tx1"/>
                </a:solidFill>
              </a:rPr>
              <a:t>EasyChair</a:t>
            </a:r>
            <a:r>
              <a:rPr lang="en-US" sz="1800" dirty="0">
                <a:solidFill>
                  <a:schemeClr val="tx1"/>
                </a:solidFill>
              </a:rPr>
              <a:t> (2020).</a:t>
            </a:r>
          </a:p>
        </p:txBody>
      </p:sp>
    </p:spTree>
    <p:extLst>
      <p:ext uri="{BB962C8B-B14F-4D97-AF65-F5344CB8AC3E}">
        <p14:creationId xmlns:p14="http://schemas.microsoft.com/office/powerpoint/2010/main" val="176470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CDAF-9C10-5756-759D-8AC9F456F02E}"/>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2FAF3B3A-D98B-3457-7FAE-FDB782A371E1}"/>
              </a:ext>
            </a:extLst>
          </p:cNvPr>
          <p:cNvSpPr>
            <a:spLocks noGrp="1"/>
          </p:cNvSpPr>
          <p:nvPr>
            <p:ph idx="1"/>
          </p:nvPr>
        </p:nvSpPr>
        <p:spPr>
          <a:xfrm>
            <a:off x="481539" y="1270000"/>
            <a:ext cx="9126287" cy="4607268"/>
          </a:xfrm>
        </p:spPr>
        <p:txBody>
          <a:bodyPr>
            <a:noAutofit/>
          </a:bodyPr>
          <a:lstStyle/>
          <a:p>
            <a:pPr marL="356235" marR="219075">
              <a:lnSpc>
                <a:spcPct val="150000"/>
              </a:lnSpc>
            </a:pPr>
            <a:r>
              <a:rPr lang="en-US" sz="1800" dirty="0">
                <a:effectLst/>
                <a:ea typeface="Times New Roman" panose="02020603050405020304" pitchFamily="18" charset="0"/>
              </a:rPr>
              <a:t>The advent of Covid-19 has tremendously affected the global economy. More</a:t>
            </a:r>
            <a:r>
              <a:rPr lang="en-US" sz="1800" spc="5" dirty="0">
                <a:effectLst/>
                <a:ea typeface="Times New Roman" panose="02020603050405020304" pitchFamily="18" charset="0"/>
              </a:rPr>
              <a:t> </a:t>
            </a:r>
            <a:r>
              <a:rPr lang="en-US" sz="1800" dirty="0">
                <a:effectLst/>
                <a:ea typeface="Times New Roman" panose="02020603050405020304" pitchFamily="18" charset="0"/>
              </a:rPr>
              <a:t>people have suffered, and some of them even lost their lives. As the worst part,</a:t>
            </a:r>
            <a:r>
              <a:rPr lang="en-US" sz="1800" spc="-335" dirty="0">
                <a:effectLst/>
                <a:ea typeface="Times New Roman" panose="02020603050405020304" pitchFamily="18" charset="0"/>
              </a:rPr>
              <a:t> </a:t>
            </a:r>
            <a:r>
              <a:rPr lang="en-US" sz="1800" dirty="0">
                <a:effectLst/>
                <a:ea typeface="Times New Roman" panose="02020603050405020304" pitchFamily="18" charset="0"/>
              </a:rPr>
              <a:t>many countries are seeing fourth wave of Covid-19 cases despite the</a:t>
            </a:r>
            <a:r>
              <a:rPr lang="en-US" sz="1800" spc="5" dirty="0">
                <a:effectLst/>
                <a:ea typeface="Times New Roman" panose="02020603050405020304" pitchFamily="18" charset="0"/>
              </a:rPr>
              <a:t> </a:t>
            </a:r>
            <a:r>
              <a:rPr lang="en-US" sz="1800" dirty="0">
                <a:effectLst/>
                <a:ea typeface="Times New Roman" panose="02020603050405020304" pitchFamily="18" charset="0"/>
              </a:rPr>
              <a:t>vaccination. India is one such country that is worse affected by the Covid-19.</a:t>
            </a:r>
            <a:r>
              <a:rPr lang="en-US" sz="1800" spc="5" dirty="0">
                <a:effectLst/>
                <a:ea typeface="Times New Roman" panose="02020603050405020304" pitchFamily="18" charset="0"/>
              </a:rPr>
              <a:t> </a:t>
            </a:r>
            <a:r>
              <a:rPr lang="en-US" sz="1800" dirty="0">
                <a:effectLst/>
                <a:ea typeface="Times New Roman" panose="02020603050405020304" pitchFamily="18" charset="0"/>
              </a:rPr>
              <a:t>Understanding what people of India think and how they express their thoughts</a:t>
            </a:r>
            <a:r>
              <a:rPr lang="en-US" sz="1800" spc="5" dirty="0">
                <a:effectLst/>
                <a:ea typeface="Times New Roman" panose="02020603050405020304" pitchFamily="18" charset="0"/>
              </a:rPr>
              <a:t> </a:t>
            </a:r>
            <a:r>
              <a:rPr lang="en-US" sz="1800" dirty="0">
                <a:effectLst/>
                <a:ea typeface="Times New Roman" panose="02020603050405020304" pitchFamily="18" charset="0"/>
              </a:rPr>
              <a:t>through social media platforms like Twitter has a vast significance. </a:t>
            </a:r>
          </a:p>
          <a:p>
            <a:pPr marL="356235" marR="219075">
              <a:lnSpc>
                <a:spcPct val="150000"/>
              </a:lnSpc>
            </a:pPr>
            <a:r>
              <a:rPr lang="en-US" sz="1800" dirty="0">
                <a:effectLst/>
                <a:ea typeface="Times New Roman" panose="02020603050405020304" pitchFamily="18" charset="0"/>
              </a:rPr>
              <a:t>Therefore,</a:t>
            </a:r>
            <a:r>
              <a:rPr lang="en-US" sz="1800" spc="5" dirty="0">
                <a:effectLst/>
                <a:ea typeface="Times New Roman" panose="02020603050405020304" pitchFamily="18" charset="0"/>
              </a:rPr>
              <a:t> </a:t>
            </a:r>
            <a:r>
              <a:rPr lang="en-US" sz="1800" dirty="0">
                <a:effectLst/>
                <a:ea typeface="Times New Roman" panose="02020603050405020304" pitchFamily="18" charset="0"/>
              </a:rPr>
              <a:t>in</a:t>
            </a:r>
            <a:r>
              <a:rPr lang="en-US" sz="1800" spc="140" dirty="0">
                <a:effectLst/>
                <a:ea typeface="Times New Roman" panose="02020603050405020304" pitchFamily="18" charset="0"/>
              </a:rPr>
              <a:t> </a:t>
            </a:r>
            <a:r>
              <a:rPr lang="en-US" sz="1800" dirty="0">
                <a:effectLst/>
                <a:ea typeface="Times New Roman" panose="02020603050405020304" pitchFamily="18" charset="0"/>
              </a:rPr>
              <a:t>this</a:t>
            </a:r>
            <a:r>
              <a:rPr lang="en-US" sz="1800" spc="50" dirty="0">
                <a:effectLst/>
                <a:ea typeface="Times New Roman" panose="02020603050405020304" pitchFamily="18" charset="0"/>
              </a:rPr>
              <a:t> </a:t>
            </a:r>
            <a:r>
              <a:rPr lang="en-US" sz="1800" dirty="0">
                <a:effectLst/>
                <a:ea typeface="Times New Roman" panose="02020603050405020304" pitchFamily="18" charset="0"/>
              </a:rPr>
              <a:t>project,</a:t>
            </a:r>
            <a:r>
              <a:rPr lang="en-US" sz="1800" spc="-105" dirty="0">
                <a:effectLst/>
                <a:ea typeface="Times New Roman" panose="02020603050405020304" pitchFamily="18" charset="0"/>
              </a:rPr>
              <a:t> </a:t>
            </a:r>
            <a:r>
              <a:rPr lang="en-US" sz="1800" dirty="0">
                <a:effectLst/>
                <a:ea typeface="Times New Roman" panose="02020603050405020304" pitchFamily="18" charset="0"/>
              </a:rPr>
              <a:t>we</a:t>
            </a:r>
            <a:r>
              <a:rPr lang="en-US" sz="1800" spc="-65" dirty="0">
                <a:effectLst/>
                <a:ea typeface="Times New Roman" panose="02020603050405020304" pitchFamily="18" charset="0"/>
              </a:rPr>
              <a:t> </a:t>
            </a:r>
            <a:r>
              <a:rPr lang="en-US" sz="1800" dirty="0">
                <a:effectLst/>
                <a:ea typeface="Times New Roman" panose="02020603050405020304" pitchFamily="18" charset="0"/>
              </a:rPr>
              <a:t>aim</a:t>
            </a:r>
            <a:r>
              <a:rPr lang="en-US" sz="1800" spc="125" dirty="0">
                <a:effectLst/>
                <a:ea typeface="Times New Roman" panose="02020603050405020304" pitchFamily="18" charset="0"/>
              </a:rPr>
              <a:t> </a:t>
            </a:r>
            <a:r>
              <a:rPr lang="en-US" sz="1800" dirty="0">
                <a:effectLst/>
                <a:ea typeface="Times New Roman" panose="02020603050405020304" pitchFamily="18" charset="0"/>
              </a:rPr>
              <a:t>to</a:t>
            </a:r>
            <a:r>
              <a:rPr lang="en-US" sz="1800" spc="30" dirty="0">
                <a:effectLst/>
                <a:ea typeface="Times New Roman" panose="02020603050405020304" pitchFamily="18" charset="0"/>
              </a:rPr>
              <a:t> </a:t>
            </a:r>
            <a:r>
              <a:rPr lang="en-US" sz="1800" dirty="0">
                <a:effectLst/>
                <a:ea typeface="Times New Roman" panose="02020603050405020304" pitchFamily="18" charset="0"/>
              </a:rPr>
              <a:t>use</a:t>
            </a:r>
            <a:r>
              <a:rPr lang="en-US" sz="1800" spc="45" dirty="0">
                <a:effectLst/>
                <a:ea typeface="Times New Roman" panose="02020603050405020304" pitchFamily="18" charset="0"/>
              </a:rPr>
              <a:t> </a:t>
            </a:r>
            <a:r>
              <a:rPr lang="en-US" sz="1800" dirty="0">
                <a:effectLst/>
                <a:ea typeface="Times New Roman" panose="02020603050405020304" pitchFamily="18" charset="0"/>
              </a:rPr>
              <a:t>Covid-19</a:t>
            </a:r>
            <a:r>
              <a:rPr lang="en-US" sz="1800" spc="-70" dirty="0">
                <a:effectLst/>
                <a:ea typeface="Times New Roman" panose="02020603050405020304" pitchFamily="18" charset="0"/>
              </a:rPr>
              <a:t> </a:t>
            </a:r>
            <a:r>
              <a:rPr lang="en-US" sz="1800" dirty="0">
                <a:effectLst/>
                <a:ea typeface="Times New Roman" panose="02020603050405020304" pitchFamily="18" charset="0"/>
              </a:rPr>
              <a:t>related</a:t>
            </a:r>
            <a:r>
              <a:rPr lang="en-US" sz="1800" spc="30" dirty="0">
                <a:effectLst/>
                <a:ea typeface="Times New Roman" panose="02020603050405020304" pitchFamily="18" charset="0"/>
              </a:rPr>
              <a:t> </a:t>
            </a:r>
            <a:r>
              <a:rPr lang="en-US" sz="1800" dirty="0">
                <a:effectLst/>
                <a:ea typeface="Times New Roman" panose="02020603050405020304" pitchFamily="18" charset="0"/>
              </a:rPr>
              <a:t>tweets</a:t>
            </a:r>
            <a:r>
              <a:rPr lang="en-US" sz="1800" spc="-55" dirty="0">
                <a:effectLst/>
                <a:ea typeface="Times New Roman" panose="02020603050405020304" pitchFamily="18" charset="0"/>
              </a:rPr>
              <a:t> </a:t>
            </a:r>
            <a:r>
              <a:rPr lang="en-US" sz="1800" dirty="0">
                <a:effectLst/>
                <a:ea typeface="Times New Roman" panose="02020603050405020304" pitchFamily="18" charset="0"/>
              </a:rPr>
              <a:t>during</a:t>
            </a:r>
            <a:r>
              <a:rPr lang="en-US" sz="1800" spc="-75" dirty="0">
                <a:effectLst/>
                <a:ea typeface="Times New Roman" panose="02020603050405020304" pitchFamily="18" charset="0"/>
              </a:rPr>
              <a:t> </a:t>
            </a:r>
            <a:r>
              <a:rPr lang="en-US" sz="1800" dirty="0">
                <a:effectLst/>
                <a:ea typeface="Times New Roman" panose="02020603050405020304" pitchFamily="18" charset="0"/>
              </a:rPr>
              <a:t>the</a:t>
            </a:r>
            <a:r>
              <a:rPr lang="en-US" sz="1800" spc="-65" dirty="0">
                <a:effectLst/>
                <a:ea typeface="Times New Roman" panose="02020603050405020304" pitchFamily="18" charset="0"/>
              </a:rPr>
              <a:t> </a:t>
            </a:r>
            <a:r>
              <a:rPr lang="en-US" sz="1800" dirty="0">
                <a:effectLst/>
                <a:ea typeface="Times New Roman" panose="02020603050405020304" pitchFamily="18" charset="0"/>
              </a:rPr>
              <a:t>first</a:t>
            </a:r>
            <a:r>
              <a:rPr lang="en-US" sz="1800" spc="60" dirty="0">
                <a:effectLst/>
                <a:ea typeface="Times New Roman" panose="02020603050405020304" pitchFamily="18" charset="0"/>
              </a:rPr>
              <a:t> </a:t>
            </a:r>
            <a:r>
              <a:rPr lang="en-US" sz="1800" dirty="0">
                <a:effectLst/>
                <a:ea typeface="Times New Roman" panose="02020603050405020304" pitchFamily="18" charset="0"/>
              </a:rPr>
              <a:t>Covid-19 lockdown in India and after introduction of vaccines, and apply the Nonnegative</a:t>
            </a:r>
            <a:r>
              <a:rPr lang="en-US" sz="1800" spc="-335" dirty="0">
                <a:effectLst/>
                <a:ea typeface="Times New Roman" panose="02020603050405020304" pitchFamily="18" charset="0"/>
              </a:rPr>
              <a:t> </a:t>
            </a:r>
            <a:r>
              <a:rPr lang="en-US" sz="1800" dirty="0">
                <a:effectLst/>
                <a:ea typeface="Times New Roman" panose="02020603050405020304" pitchFamily="18" charset="0"/>
              </a:rPr>
              <a:t>Matrix Factorization (NMF) algorithm to elicit topic dynamics. While knowing</a:t>
            </a:r>
            <a:r>
              <a:rPr lang="en-US" sz="1800" spc="5" dirty="0">
                <a:effectLst/>
                <a:ea typeface="Times New Roman" panose="02020603050405020304" pitchFamily="18" charset="0"/>
              </a:rPr>
              <a:t> </a:t>
            </a:r>
            <a:r>
              <a:rPr lang="en-US" sz="1800" dirty="0">
                <a:effectLst/>
                <a:ea typeface="Times New Roman" panose="02020603050405020304" pitchFamily="18" charset="0"/>
              </a:rPr>
              <a:t>the sentiments of people is important, identifying sentiments for each tweet is</a:t>
            </a:r>
            <a:r>
              <a:rPr lang="en-US" sz="1800" spc="5" dirty="0">
                <a:effectLst/>
                <a:ea typeface="Times New Roman" panose="02020603050405020304" pitchFamily="18" charset="0"/>
              </a:rPr>
              <a:t> </a:t>
            </a:r>
            <a:r>
              <a:rPr lang="en-US" sz="1800" dirty="0">
                <a:effectLst/>
                <a:ea typeface="Times New Roman" panose="02020603050405020304" pitchFamily="18" charset="0"/>
              </a:rPr>
              <a:t>time-consuming</a:t>
            </a:r>
            <a:r>
              <a:rPr lang="en-US" sz="1800" spc="-110" dirty="0">
                <a:effectLst/>
                <a:ea typeface="Times New Roman" panose="02020603050405020304" pitchFamily="18" charset="0"/>
              </a:rPr>
              <a:t> </a:t>
            </a:r>
            <a:r>
              <a:rPr lang="en-US" sz="1800" dirty="0">
                <a:effectLst/>
                <a:ea typeface="Times New Roman" panose="02020603050405020304" pitchFamily="18" charset="0"/>
              </a:rPr>
              <a:t>and</a:t>
            </a:r>
            <a:r>
              <a:rPr lang="en-US" sz="1800" spc="-15" dirty="0">
                <a:effectLst/>
                <a:ea typeface="Times New Roman" panose="02020603050405020304" pitchFamily="18" charset="0"/>
              </a:rPr>
              <a:t> </a:t>
            </a:r>
            <a:r>
              <a:rPr lang="en-US" sz="1800" dirty="0">
                <a:effectLst/>
                <a:ea typeface="Times New Roman" panose="02020603050405020304" pitchFamily="18" charset="0"/>
              </a:rPr>
              <a:t>hard</a:t>
            </a:r>
            <a:r>
              <a:rPr lang="en-US" sz="1800" spc="-110" dirty="0">
                <a:effectLst/>
                <a:ea typeface="Times New Roman" panose="02020603050405020304" pitchFamily="18" charset="0"/>
              </a:rPr>
              <a:t> </a:t>
            </a:r>
            <a:r>
              <a:rPr lang="en-US" sz="1800" dirty="0">
                <a:effectLst/>
                <a:ea typeface="Times New Roman" panose="02020603050405020304" pitchFamily="18" charset="0"/>
              </a:rPr>
              <a:t>to</a:t>
            </a:r>
            <a:r>
              <a:rPr lang="en-US" sz="1800" spc="-15" dirty="0">
                <a:effectLst/>
                <a:ea typeface="Times New Roman" panose="02020603050405020304" pitchFamily="18" charset="0"/>
              </a:rPr>
              <a:t> </a:t>
            </a:r>
            <a:r>
              <a:rPr lang="en-US" sz="1800" dirty="0">
                <a:effectLst/>
                <a:ea typeface="Times New Roman" panose="02020603050405020304" pitchFamily="18" charset="0"/>
              </a:rPr>
              <a:t>interpret.</a:t>
            </a:r>
            <a:r>
              <a:rPr lang="en-US" sz="1800" spc="-40" dirty="0">
                <a:effectLst/>
                <a:ea typeface="Times New Roman" panose="02020603050405020304" pitchFamily="18" charset="0"/>
              </a:rPr>
              <a:t> </a:t>
            </a:r>
            <a:r>
              <a:rPr lang="en-US" sz="1800" dirty="0">
                <a:effectLst/>
                <a:ea typeface="Times New Roman" panose="02020603050405020304" pitchFamily="18" charset="0"/>
              </a:rPr>
              <a:t>Therefore,</a:t>
            </a:r>
            <a:r>
              <a:rPr lang="en-US" sz="1800" spc="-35" dirty="0">
                <a:effectLst/>
                <a:ea typeface="Times New Roman" panose="02020603050405020304" pitchFamily="18" charset="0"/>
              </a:rPr>
              <a:t> </a:t>
            </a:r>
            <a:r>
              <a:rPr lang="en-US" sz="1800" dirty="0">
                <a:effectLst/>
                <a:ea typeface="Times New Roman" panose="02020603050405020304" pitchFamily="18" charset="0"/>
              </a:rPr>
              <a:t>in</a:t>
            </a:r>
            <a:r>
              <a:rPr lang="en-US" sz="1800" spc="-15" dirty="0">
                <a:effectLst/>
                <a:ea typeface="Times New Roman" panose="02020603050405020304" pitchFamily="18" charset="0"/>
              </a:rPr>
              <a:t> </a:t>
            </a:r>
            <a:r>
              <a:rPr lang="en-US" sz="1800" dirty="0">
                <a:effectLst/>
                <a:ea typeface="Times New Roman" panose="02020603050405020304" pitchFamily="18" charset="0"/>
              </a:rPr>
              <a:t>this</a:t>
            </a:r>
            <a:r>
              <a:rPr lang="en-US" sz="1800" spc="-5" dirty="0">
                <a:effectLst/>
                <a:ea typeface="Times New Roman" panose="02020603050405020304" pitchFamily="18" charset="0"/>
              </a:rPr>
              <a:t> </a:t>
            </a:r>
            <a:r>
              <a:rPr lang="en-US" sz="1800" dirty="0">
                <a:effectLst/>
                <a:ea typeface="Times New Roman" panose="02020603050405020304" pitchFamily="18" charset="0"/>
              </a:rPr>
              <a:t>project,</a:t>
            </a:r>
            <a:r>
              <a:rPr lang="en-US" sz="1800" spc="-135" dirty="0">
                <a:effectLst/>
                <a:ea typeface="Times New Roman" panose="02020603050405020304" pitchFamily="18" charset="0"/>
              </a:rPr>
              <a:t> </a:t>
            </a:r>
            <a:r>
              <a:rPr lang="en-US" sz="1800" dirty="0">
                <a:effectLst/>
                <a:ea typeface="Times New Roman" panose="02020603050405020304" pitchFamily="18" charset="0"/>
              </a:rPr>
              <a:t>we</a:t>
            </a:r>
            <a:r>
              <a:rPr lang="en-US" sz="1800" spc="-100" dirty="0">
                <a:effectLst/>
                <a:ea typeface="Times New Roman" panose="02020603050405020304" pitchFamily="18" charset="0"/>
              </a:rPr>
              <a:t> </a:t>
            </a:r>
            <a:r>
              <a:rPr lang="en-US" sz="1800" dirty="0">
                <a:effectLst/>
                <a:ea typeface="Times New Roman" panose="02020603050405020304" pitchFamily="18" charset="0"/>
              </a:rPr>
              <a:t>propose</a:t>
            </a:r>
            <a:r>
              <a:rPr lang="en-US" sz="1800" spc="-100" dirty="0">
                <a:effectLst/>
                <a:ea typeface="Times New Roman" panose="02020603050405020304" pitchFamily="18" charset="0"/>
              </a:rPr>
              <a:t> </a:t>
            </a:r>
            <a:r>
              <a:rPr lang="en-US" sz="1800" dirty="0">
                <a:effectLst/>
                <a:ea typeface="Times New Roman" panose="02020603050405020304" pitchFamily="18" charset="0"/>
              </a:rPr>
              <a:t>to apply</a:t>
            </a:r>
            <a:r>
              <a:rPr lang="en-US" sz="1800" spc="-75" dirty="0">
                <a:effectLst/>
                <a:ea typeface="Times New Roman" panose="02020603050405020304" pitchFamily="18" charset="0"/>
              </a:rPr>
              <a:t> </a:t>
            </a:r>
            <a:r>
              <a:rPr lang="en-US" sz="1800" dirty="0">
                <a:effectLst/>
                <a:ea typeface="Times New Roman" panose="02020603050405020304" pitchFamily="18" charset="0"/>
              </a:rPr>
              <a:t>sentiment</a:t>
            </a:r>
            <a:r>
              <a:rPr lang="en-US" sz="1800" spc="-50" dirty="0">
                <a:effectLst/>
                <a:ea typeface="Times New Roman" panose="02020603050405020304" pitchFamily="18" charset="0"/>
              </a:rPr>
              <a:t> </a:t>
            </a:r>
            <a:r>
              <a:rPr lang="en-US" sz="1800" dirty="0">
                <a:effectLst/>
                <a:ea typeface="Times New Roman" panose="02020603050405020304" pitchFamily="18" charset="0"/>
              </a:rPr>
              <a:t>analysis</a:t>
            </a:r>
            <a:r>
              <a:rPr lang="en-US" sz="1800" spc="45" dirty="0">
                <a:effectLst/>
                <a:ea typeface="Times New Roman" panose="02020603050405020304" pitchFamily="18" charset="0"/>
              </a:rPr>
              <a:t> </a:t>
            </a:r>
            <a:r>
              <a:rPr lang="en-US" sz="1800" dirty="0">
                <a:effectLst/>
                <a:ea typeface="Times New Roman" panose="02020603050405020304" pitchFamily="18" charset="0"/>
              </a:rPr>
              <a:t>on</a:t>
            </a:r>
            <a:r>
              <a:rPr lang="en-US" sz="1800" spc="35" dirty="0">
                <a:effectLst/>
                <a:ea typeface="Times New Roman" panose="02020603050405020304" pitchFamily="18" charset="0"/>
              </a:rPr>
              <a:t> </a:t>
            </a:r>
            <a:r>
              <a:rPr lang="en-US" sz="1800" dirty="0">
                <a:effectLst/>
                <a:ea typeface="Times New Roman" panose="02020603050405020304" pitchFamily="18" charset="0"/>
              </a:rPr>
              <a:t>the</a:t>
            </a:r>
            <a:r>
              <a:rPr lang="en-US" sz="1800" spc="-70" dirty="0">
                <a:effectLst/>
                <a:ea typeface="Times New Roman" panose="02020603050405020304" pitchFamily="18" charset="0"/>
              </a:rPr>
              <a:t> </a:t>
            </a:r>
            <a:r>
              <a:rPr lang="en-US" sz="1800" dirty="0">
                <a:effectLst/>
                <a:ea typeface="Times New Roman" panose="02020603050405020304" pitchFamily="18" charset="0"/>
              </a:rPr>
              <a:t>topics</a:t>
            </a:r>
            <a:r>
              <a:rPr lang="en-US" sz="1800" spc="50" dirty="0">
                <a:effectLst/>
                <a:ea typeface="Times New Roman" panose="02020603050405020304" pitchFamily="18" charset="0"/>
              </a:rPr>
              <a:t> </a:t>
            </a:r>
            <a:r>
              <a:rPr lang="en-US" sz="1800" dirty="0">
                <a:effectLst/>
                <a:ea typeface="Times New Roman" panose="02020603050405020304" pitchFamily="18" charset="0"/>
              </a:rPr>
              <a:t>identified</a:t>
            </a:r>
            <a:r>
              <a:rPr lang="en-US" sz="1800" spc="30" dirty="0">
                <a:effectLst/>
                <a:ea typeface="Times New Roman" panose="02020603050405020304" pitchFamily="18" charset="0"/>
              </a:rPr>
              <a:t> </a:t>
            </a:r>
            <a:r>
              <a:rPr lang="en-US" sz="1800" dirty="0">
                <a:effectLst/>
                <a:ea typeface="Times New Roman" panose="02020603050405020304" pitchFamily="18" charset="0"/>
              </a:rPr>
              <a:t>using</a:t>
            </a:r>
            <a:r>
              <a:rPr lang="en-US" sz="1800" spc="-70" dirty="0">
                <a:effectLst/>
                <a:ea typeface="Times New Roman" panose="02020603050405020304" pitchFamily="18" charset="0"/>
              </a:rPr>
              <a:t> </a:t>
            </a:r>
            <a:r>
              <a:rPr lang="en-US" sz="1800" dirty="0">
                <a:effectLst/>
                <a:ea typeface="Times New Roman" panose="02020603050405020304" pitchFamily="18" charset="0"/>
              </a:rPr>
              <a:t>NMF.</a:t>
            </a:r>
          </a:p>
        </p:txBody>
      </p:sp>
    </p:spTree>
    <p:extLst>
      <p:ext uri="{BB962C8B-B14F-4D97-AF65-F5344CB8AC3E}">
        <p14:creationId xmlns:p14="http://schemas.microsoft.com/office/powerpoint/2010/main" val="244938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D162-AC70-1BBD-FEA0-484D99F5A605}"/>
              </a:ext>
            </a:extLst>
          </p:cNvPr>
          <p:cNvSpPr>
            <a:spLocks noGrp="1"/>
          </p:cNvSpPr>
          <p:nvPr>
            <p:ph type="title"/>
          </p:nvPr>
        </p:nvSpPr>
        <p:spPr/>
        <p:txBody>
          <a:bodyPr/>
          <a:lstStyle/>
          <a:p>
            <a:r>
              <a:rPr lang="en-IN" dirty="0"/>
              <a:t>EXISTING </a:t>
            </a:r>
            <a:r>
              <a:rPr lang="en-IN" dirty="0" smtClean="0"/>
              <a:t>SYSTEM</a:t>
            </a:r>
            <a:endParaRPr lang="en-US" dirty="0"/>
          </a:p>
        </p:txBody>
      </p:sp>
      <p:sp>
        <p:nvSpPr>
          <p:cNvPr id="3" name="Content Placeholder 2">
            <a:extLst>
              <a:ext uri="{FF2B5EF4-FFF2-40B4-BE49-F238E27FC236}">
                <a16:creationId xmlns:a16="http://schemas.microsoft.com/office/drawing/2014/main" id="{25A250E1-9FB9-E85B-8DEB-49612203512A}"/>
              </a:ext>
            </a:extLst>
          </p:cNvPr>
          <p:cNvSpPr>
            <a:spLocks noGrp="1"/>
          </p:cNvSpPr>
          <p:nvPr>
            <p:ph idx="1"/>
          </p:nvPr>
        </p:nvSpPr>
        <p:spPr>
          <a:xfrm>
            <a:off x="838200" y="1825625"/>
            <a:ext cx="9458739" cy="4351338"/>
          </a:xfrm>
        </p:spPr>
        <p:txBody>
          <a:bodyPr>
            <a:normAutofit/>
          </a:bodyPr>
          <a:lstStyle/>
          <a:p>
            <a:r>
              <a:rPr lang="en-US" sz="2200" dirty="0">
                <a:effectLst/>
                <a:ea typeface="Times New Roman" panose="02020603050405020304" pitchFamily="18" charset="0"/>
              </a:rPr>
              <a:t>There</a:t>
            </a:r>
            <a:r>
              <a:rPr lang="en-US" sz="2200" spc="-65" dirty="0">
                <a:effectLst/>
                <a:ea typeface="Times New Roman" panose="02020603050405020304" pitchFamily="18" charset="0"/>
              </a:rPr>
              <a:t> </a:t>
            </a:r>
            <a:r>
              <a:rPr lang="en-US" sz="2200" dirty="0">
                <a:effectLst/>
                <a:ea typeface="Times New Roman" panose="02020603050405020304" pitchFamily="18" charset="0"/>
              </a:rPr>
              <a:t>are</a:t>
            </a:r>
            <a:r>
              <a:rPr lang="en-US" sz="2200" spc="55" dirty="0">
                <a:effectLst/>
                <a:ea typeface="Times New Roman" panose="02020603050405020304" pitchFamily="18" charset="0"/>
              </a:rPr>
              <a:t> </a:t>
            </a:r>
            <a:r>
              <a:rPr lang="en-US" sz="2200" dirty="0">
                <a:effectLst/>
                <a:ea typeface="Times New Roman" panose="02020603050405020304" pitchFamily="18" charset="0"/>
              </a:rPr>
              <a:t>various</a:t>
            </a:r>
            <a:r>
              <a:rPr lang="en-US" sz="2200" spc="50" dirty="0">
                <a:effectLst/>
                <a:ea typeface="Times New Roman" panose="02020603050405020304" pitchFamily="18" charset="0"/>
              </a:rPr>
              <a:t> </a:t>
            </a:r>
            <a:r>
              <a:rPr lang="en-US" sz="2200" dirty="0">
                <a:effectLst/>
                <a:ea typeface="Times New Roman" panose="02020603050405020304" pitchFamily="18" charset="0"/>
              </a:rPr>
              <a:t>researches</a:t>
            </a:r>
            <a:r>
              <a:rPr lang="en-US" sz="2200" spc="-55" dirty="0">
                <a:effectLst/>
                <a:ea typeface="Times New Roman" panose="02020603050405020304" pitchFamily="18" charset="0"/>
              </a:rPr>
              <a:t> </a:t>
            </a:r>
            <a:r>
              <a:rPr lang="en-US" sz="2200" dirty="0">
                <a:effectLst/>
                <a:ea typeface="Times New Roman" panose="02020603050405020304" pitchFamily="18" charset="0"/>
              </a:rPr>
              <a:t>on</a:t>
            </a:r>
            <a:r>
              <a:rPr lang="en-US" sz="2200" spc="120" dirty="0">
                <a:effectLst/>
                <a:ea typeface="Times New Roman" panose="02020603050405020304" pitchFamily="18" charset="0"/>
              </a:rPr>
              <a:t> </a:t>
            </a:r>
            <a:r>
              <a:rPr lang="en-US" sz="2200" dirty="0">
                <a:effectLst/>
                <a:ea typeface="Times New Roman" panose="02020603050405020304" pitchFamily="18" charset="0"/>
              </a:rPr>
              <a:t>Sentimental</a:t>
            </a:r>
            <a:r>
              <a:rPr lang="en-US" sz="2200" spc="-45" dirty="0">
                <a:effectLst/>
                <a:ea typeface="Times New Roman" panose="02020603050405020304" pitchFamily="18" charset="0"/>
              </a:rPr>
              <a:t> </a:t>
            </a:r>
            <a:r>
              <a:rPr lang="en-US" sz="2200" dirty="0">
                <a:effectLst/>
                <a:ea typeface="Times New Roman" panose="02020603050405020304" pitchFamily="18" charset="0"/>
              </a:rPr>
              <a:t>analysis</a:t>
            </a:r>
            <a:r>
              <a:rPr lang="en-US" sz="2200" spc="-15" dirty="0">
                <a:effectLst/>
                <a:ea typeface="Times New Roman" panose="02020603050405020304" pitchFamily="18" charset="0"/>
              </a:rPr>
              <a:t> </a:t>
            </a:r>
            <a:r>
              <a:rPr lang="en-US" sz="2200" dirty="0">
                <a:effectLst/>
                <a:ea typeface="Times New Roman" panose="02020603050405020304" pitchFamily="18" charset="0"/>
              </a:rPr>
              <a:t>on</a:t>
            </a:r>
            <a:r>
              <a:rPr lang="en-US" sz="2200" spc="35" dirty="0">
                <a:effectLst/>
                <a:ea typeface="Times New Roman" panose="02020603050405020304" pitchFamily="18" charset="0"/>
              </a:rPr>
              <a:t> </a:t>
            </a:r>
            <a:r>
              <a:rPr lang="en-US" sz="2200" dirty="0">
                <a:effectLst/>
                <a:ea typeface="Times New Roman" panose="02020603050405020304" pitchFamily="18" charset="0"/>
              </a:rPr>
              <a:t>Covid-19</a:t>
            </a:r>
            <a:r>
              <a:rPr lang="en-US" sz="2200" spc="45" dirty="0">
                <a:effectLst/>
                <a:ea typeface="Times New Roman" panose="02020603050405020304" pitchFamily="18" charset="0"/>
              </a:rPr>
              <a:t> </a:t>
            </a:r>
            <a:r>
              <a:rPr lang="en-US" sz="2200" dirty="0">
                <a:effectLst/>
                <a:ea typeface="Times New Roman" panose="02020603050405020304" pitchFamily="18" charset="0"/>
              </a:rPr>
              <a:t>made</a:t>
            </a:r>
            <a:r>
              <a:rPr lang="en-US" sz="2200" spc="-60" dirty="0">
                <a:effectLst/>
                <a:ea typeface="Times New Roman" panose="02020603050405020304" pitchFamily="18" charset="0"/>
              </a:rPr>
              <a:t> </a:t>
            </a:r>
            <a:r>
              <a:rPr lang="en-US" sz="2200" dirty="0">
                <a:effectLst/>
                <a:ea typeface="Times New Roman" panose="02020603050405020304" pitchFamily="18" charset="0"/>
              </a:rPr>
              <a:t>across</a:t>
            </a:r>
            <a:r>
              <a:rPr lang="en-US" sz="2200" spc="-335" dirty="0">
                <a:effectLst/>
                <a:ea typeface="Times New Roman" panose="02020603050405020304" pitchFamily="18" charset="0"/>
              </a:rPr>
              <a:t> </a:t>
            </a:r>
            <a:r>
              <a:rPr lang="en-US" sz="2200" dirty="0">
                <a:effectLst/>
                <a:ea typeface="Times New Roman" panose="02020603050405020304" pitchFamily="18" charset="0"/>
              </a:rPr>
              <a:t>the globe with elicitation of public emotions.</a:t>
            </a:r>
          </a:p>
          <a:p>
            <a:r>
              <a:rPr lang="en-US" sz="2200" dirty="0">
                <a:effectLst/>
                <a:ea typeface="Times New Roman" panose="02020603050405020304" pitchFamily="18" charset="0"/>
              </a:rPr>
              <a:t> However, those are concentrated</a:t>
            </a:r>
            <a:r>
              <a:rPr lang="en-US" sz="2200" spc="5" dirty="0">
                <a:effectLst/>
                <a:ea typeface="Times New Roman" panose="02020603050405020304" pitchFamily="18" charset="0"/>
              </a:rPr>
              <a:t> </a:t>
            </a:r>
            <a:r>
              <a:rPr lang="en-US" sz="2200" dirty="0">
                <a:effectLst/>
                <a:ea typeface="Times New Roman" panose="02020603050405020304" pitchFamily="18" charset="0"/>
              </a:rPr>
              <a:t>either only on data during lockdown or data after vaccination and most of</a:t>
            </a:r>
            <a:r>
              <a:rPr lang="en-US" sz="2200" spc="5" dirty="0">
                <a:effectLst/>
                <a:ea typeface="Times New Roman" panose="02020603050405020304" pitchFamily="18" charset="0"/>
              </a:rPr>
              <a:t> </a:t>
            </a:r>
            <a:r>
              <a:rPr lang="en-US" sz="2200" dirty="0">
                <a:effectLst/>
                <a:ea typeface="Times New Roman" panose="02020603050405020304" pitchFamily="18" charset="0"/>
              </a:rPr>
              <a:t>researches</a:t>
            </a:r>
            <a:r>
              <a:rPr lang="en-US" sz="2200" spc="-80" dirty="0">
                <a:effectLst/>
                <a:ea typeface="Times New Roman" panose="02020603050405020304" pitchFamily="18" charset="0"/>
              </a:rPr>
              <a:t> </a:t>
            </a:r>
            <a:r>
              <a:rPr lang="en-US" sz="2200" dirty="0">
                <a:effectLst/>
                <a:ea typeface="Times New Roman" panose="02020603050405020304" pitchFamily="18" charset="0"/>
              </a:rPr>
              <a:t>are</a:t>
            </a:r>
            <a:r>
              <a:rPr lang="en-US" sz="2200" spc="-160" dirty="0">
                <a:effectLst/>
                <a:ea typeface="Times New Roman" panose="02020603050405020304" pitchFamily="18" charset="0"/>
              </a:rPr>
              <a:t> </a:t>
            </a:r>
            <a:r>
              <a:rPr lang="en-US" sz="2200" dirty="0">
                <a:effectLst/>
                <a:ea typeface="Times New Roman" panose="02020603050405020304" pitchFamily="18" charset="0"/>
              </a:rPr>
              <a:t>not</a:t>
            </a:r>
            <a:r>
              <a:rPr lang="en-US" sz="2200" spc="-65" dirty="0">
                <a:effectLst/>
                <a:ea typeface="Times New Roman" panose="02020603050405020304" pitchFamily="18" charset="0"/>
              </a:rPr>
              <a:t> </a:t>
            </a:r>
            <a:r>
              <a:rPr lang="en-US" sz="2200" dirty="0">
                <a:effectLst/>
                <a:ea typeface="Times New Roman" panose="02020603050405020304" pitchFamily="18" charset="0"/>
              </a:rPr>
              <a:t>from</a:t>
            </a:r>
            <a:r>
              <a:rPr lang="en-US" sz="2200" spc="-105" dirty="0">
                <a:effectLst/>
                <a:ea typeface="Times New Roman" panose="02020603050405020304" pitchFamily="18" charset="0"/>
              </a:rPr>
              <a:t> </a:t>
            </a:r>
            <a:r>
              <a:rPr lang="en-US" sz="2200" dirty="0">
                <a:effectLst/>
                <a:ea typeface="Times New Roman" panose="02020603050405020304" pitchFamily="18" charset="0"/>
              </a:rPr>
              <a:t>India</a:t>
            </a:r>
            <a:endParaRPr lang="en-US" sz="2200" dirty="0"/>
          </a:p>
        </p:txBody>
      </p:sp>
    </p:spTree>
    <p:extLst>
      <p:ext uri="{BB962C8B-B14F-4D97-AF65-F5344CB8AC3E}">
        <p14:creationId xmlns:p14="http://schemas.microsoft.com/office/powerpoint/2010/main" val="262927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FA07-30C5-E719-27F1-27CAC54CE359}"/>
              </a:ext>
            </a:extLst>
          </p:cNvPr>
          <p:cNvSpPr>
            <a:spLocks noGrp="1"/>
          </p:cNvSpPr>
          <p:nvPr>
            <p:ph type="title"/>
          </p:nvPr>
        </p:nvSpPr>
        <p:spPr/>
        <p:txBody>
          <a:bodyPr/>
          <a:lstStyle/>
          <a:p>
            <a:r>
              <a:rPr lang="en-IN" dirty="0"/>
              <a:t>PROPOSED </a:t>
            </a:r>
            <a:r>
              <a:rPr lang="en-IN" dirty="0" smtClean="0"/>
              <a:t>SYSTEM</a:t>
            </a:r>
            <a:endParaRPr lang="en-US" dirty="0"/>
          </a:p>
        </p:txBody>
      </p:sp>
      <p:sp>
        <p:nvSpPr>
          <p:cNvPr id="3" name="Content Placeholder 2">
            <a:extLst>
              <a:ext uri="{FF2B5EF4-FFF2-40B4-BE49-F238E27FC236}">
                <a16:creationId xmlns:a16="http://schemas.microsoft.com/office/drawing/2014/main" id="{A36CD94B-465D-EAAE-2715-2766562CB071}"/>
              </a:ext>
            </a:extLst>
          </p:cNvPr>
          <p:cNvSpPr>
            <a:spLocks noGrp="1"/>
          </p:cNvSpPr>
          <p:nvPr>
            <p:ph idx="1"/>
          </p:nvPr>
        </p:nvSpPr>
        <p:spPr>
          <a:xfrm>
            <a:off x="838200" y="1825625"/>
            <a:ext cx="8994913" cy="4351338"/>
          </a:xfrm>
        </p:spPr>
        <p:txBody>
          <a:bodyPr>
            <a:normAutofit/>
          </a:bodyPr>
          <a:lstStyle/>
          <a:p>
            <a:r>
              <a:rPr lang="en-US" sz="2200" dirty="0">
                <a:effectLst/>
                <a:ea typeface="Times New Roman" panose="02020603050405020304" pitchFamily="18" charset="0"/>
              </a:rPr>
              <a:t>In our work, we focus on data from both during lockdown </a:t>
            </a:r>
            <a:r>
              <a:rPr lang="en-US" sz="2200" spc="55" dirty="0">
                <a:effectLst/>
                <a:ea typeface="Times New Roman" panose="02020603050405020304" pitchFamily="18" charset="0"/>
              </a:rPr>
              <a:t>and </a:t>
            </a:r>
            <a:r>
              <a:rPr lang="en-US" sz="2200" dirty="0">
                <a:effectLst/>
                <a:ea typeface="Times New Roman" panose="02020603050405020304" pitchFamily="18" charset="0"/>
              </a:rPr>
              <a:t>after</a:t>
            </a:r>
            <a:r>
              <a:rPr lang="en-US" sz="2200" spc="5" dirty="0">
                <a:effectLst/>
                <a:ea typeface="Times New Roman" panose="02020603050405020304" pitchFamily="18" charset="0"/>
              </a:rPr>
              <a:t> </a:t>
            </a:r>
            <a:r>
              <a:rPr lang="en-US" sz="2200" dirty="0">
                <a:effectLst/>
                <a:ea typeface="Times New Roman" panose="02020603050405020304" pitchFamily="18" charset="0"/>
              </a:rPr>
              <a:t>introduction of vaccines. We elicit the topics that are in the form of tweets</a:t>
            </a:r>
            <a:r>
              <a:rPr lang="en-US" sz="2200" spc="5" dirty="0">
                <a:effectLst/>
                <a:ea typeface="Times New Roman" panose="02020603050405020304" pitchFamily="18" charset="0"/>
              </a:rPr>
              <a:t> </a:t>
            </a:r>
            <a:r>
              <a:rPr lang="en-US" sz="2200" dirty="0">
                <a:effectLst/>
                <a:ea typeface="Times New Roman" panose="02020603050405020304" pitchFamily="18" charset="0"/>
              </a:rPr>
              <a:t>tweeted by people of India about Covid-19 across the country and variation of</a:t>
            </a:r>
            <a:r>
              <a:rPr lang="en-US" sz="2200" spc="-335" dirty="0">
                <a:effectLst/>
                <a:ea typeface="Times New Roman" panose="02020603050405020304" pitchFamily="18" charset="0"/>
              </a:rPr>
              <a:t> </a:t>
            </a:r>
            <a:r>
              <a:rPr lang="en-US" sz="2200" dirty="0">
                <a:effectLst/>
                <a:ea typeface="Times New Roman" panose="02020603050405020304" pitchFamily="18" charset="0"/>
              </a:rPr>
              <a:t>sentiments/emotions as a result of the analysis. This will help us to understand</a:t>
            </a:r>
            <a:r>
              <a:rPr lang="en-US" sz="2200" spc="-335" dirty="0">
                <a:effectLst/>
                <a:ea typeface="Times New Roman" panose="02020603050405020304" pitchFamily="18" charset="0"/>
              </a:rPr>
              <a:t> </a:t>
            </a:r>
            <a:r>
              <a:rPr lang="en-US" sz="2200" dirty="0">
                <a:effectLst/>
                <a:ea typeface="Times New Roman" panose="02020603050405020304" pitchFamily="18" charset="0"/>
              </a:rPr>
              <a:t>people’s</a:t>
            </a:r>
            <a:r>
              <a:rPr lang="en-US" sz="2200" spc="-150" dirty="0">
                <a:effectLst/>
                <a:ea typeface="Times New Roman" panose="02020603050405020304" pitchFamily="18" charset="0"/>
              </a:rPr>
              <a:t> </a:t>
            </a:r>
            <a:r>
              <a:rPr lang="en-US" sz="2200" dirty="0">
                <a:effectLst/>
                <a:ea typeface="Times New Roman" panose="02020603050405020304" pitchFamily="18" charset="0"/>
              </a:rPr>
              <a:t>mindset</a:t>
            </a:r>
            <a:r>
              <a:rPr lang="en-US" sz="2200" spc="-140" dirty="0">
                <a:effectLst/>
                <a:ea typeface="Times New Roman" panose="02020603050405020304" pitchFamily="18" charset="0"/>
              </a:rPr>
              <a:t> </a:t>
            </a:r>
            <a:r>
              <a:rPr lang="en-US" sz="2200" dirty="0">
                <a:effectLst/>
                <a:ea typeface="Times New Roman" panose="02020603050405020304" pitchFamily="18" charset="0"/>
              </a:rPr>
              <a:t>during</a:t>
            </a:r>
            <a:r>
              <a:rPr lang="en-US" sz="2200" spc="-160" dirty="0">
                <a:effectLst/>
                <a:ea typeface="Times New Roman" panose="02020603050405020304" pitchFamily="18" charset="0"/>
              </a:rPr>
              <a:t> </a:t>
            </a:r>
            <a:r>
              <a:rPr lang="en-US" sz="2200" dirty="0">
                <a:effectLst/>
                <a:ea typeface="Times New Roman" panose="02020603050405020304" pitchFamily="18" charset="0"/>
              </a:rPr>
              <a:t>these</a:t>
            </a:r>
            <a:r>
              <a:rPr lang="en-US" sz="2200" spc="-150" dirty="0">
                <a:effectLst/>
                <a:ea typeface="Times New Roman" panose="02020603050405020304" pitchFamily="18" charset="0"/>
              </a:rPr>
              <a:t> </a:t>
            </a:r>
            <a:r>
              <a:rPr lang="en-US" sz="2200" dirty="0">
                <a:effectLst/>
                <a:ea typeface="Times New Roman" panose="02020603050405020304" pitchFamily="18" charset="0"/>
              </a:rPr>
              <a:t>two</a:t>
            </a:r>
            <a:r>
              <a:rPr lang="en-US" sz="2200" spc="-85" dirty="0">
                <a:effectLst/>
                <a:ea typeface="Times New Roman" panose="02020603050405020304" pitchFamily="18" charset="0"/>
              </a:rPr>
              <a:t> </a:t>
            </a:r>
            <a:r>
              <a:rPr lang="en-US" sz="2200" dirty="0">
                <a:effectLst/>
                <a:ea typeface="Times New Roman" panose="02020603050405020304" pitchFamily="18" charset="0"/>
              </a:rPr>
              <a:t>phases.</a:t>
            </a:r>
            <a:endParaRPr lang="en-US" sz="2200" dirty="0"/>
          </a:p>
        </p:txBody>
      </p:sp>
    </p:spTree>
    <p:extLst>
      <p:ext uri="{BB962C8B-B14F-4D97-AF65-F5344CB8AC3E}">
        <p14:creationId xmlns:p14="http://schemas.microsoft.com/office/powerpoint/2010/main" val="95476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IN" dirty="0"/>
          </a:p>
        </p:txBody>
      </p:sp>
      <p:pic>
        <p:nvPicPr>
          <p:cNvPr id="30" name="Content Placeholder 2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015" y="2429732"/>
            <a:ext cx="10515600" cy="3143124"/>
          </a:xfrm>
        </p:spPr>
      </p:pic>
    </p:spTree>
    <p:extLst>
      <p:ext uri="{BB962C8B-B14F-4D97-AF65-F5344CB8AC3E}">
        <p14:creationId xmlns:p14="http://schemas.microsoft.com/office/powerpoint/2010/main" val="405719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a:t>
            </a:r>
            <a:endParaRPr lang="en-IN" dirty="0"/>
          </a:p>
        </p:txBody>
      </p:sp>
      <p:sp>
        <p:nvSpPr>
          <p:cNvPr id="3" name="Content Placeholder 2"/>
          <p:cNvSpPr>
            <a:spLocks noGrp="1"/>
          </p:cNvSpPr>
          <p:nvPr>
            <p:ph idx="1"/>
          </p:nvPr>
        </p:nvSpPr>
        <p:spPr/>
        <p:txBody>
          <a:bodyPr>
            <a:normAutofit lnSpcReduction="10000"/>
          </a:bodyPr>
          <a:lstStyle/>
          <a:p>
            <a:r>
              <a:rPr lang="en-US" dirty="0"/>
              <a:t>Here we use TF-IDF (Term Frequency-Inverse Document Frequency) technique for text feature extraction. It is one of the most important techniques used for information retrieval to represent how important a specific word or phrase is to a given document. </a:t>
            </a:r>
            <a:endParaRPr lang="en-US" dirty="0" smtClean="0"/>
          </a:p>
          <a:p>
            <a:r>
              <a:rPr lang="en-US" dirty="0"/>
              <a:t>TF-IDF use two statistical methods, first is Term Frequency and the other is Inverse Document Frequency. Term frequency refers to the total number of times a given term t appears in the document doc against (per) the total number of all words in the document and The inverse document frequency measure of how much information the word provides. It measures the weight of a given word in the entire document. IDF show how common or rare a given word is across all documents.</a:t>
            </a:r>
            <a:endParaRPr lang="en-IN" dirty="0"/>
          </a:p>
          <a:p>
            <a:endParaRPr lang="en-IN" dirty="0"/>
          </a:p>
        </p:txBody>
      </p:sp>
    </p:spTree>
    <p:extLst>
      <p:ext uri="{BB962C8B-B14F-4D97-AF65-F5344CB8AC3E}">
        <p14:creationId xmlns:p14="http://schemas.microsoft.com/office/powerpoint/2010/main" val="194117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FBE6-BE40-16F1-8DC1-7952E5550253}"/>
              </a:ext>
            </a:extLst>
          </p:cNvPr>
          <p:cNvSpPr>
            <a:spLocks noGrp="1"/>
          </p:cNvSpPr>
          <p:nvPr>
            <p:ph type="title"/>
          </p:nvPr>
        </p:nvSpPr>
        <p:spPr/>
        <p:txBody>
          <a:bodyPr/>
          <a:lstStyle/>
          <a:p>
            <a:r>
              <a:rPr lang="en-US" dirty="0" smtClean="0"/>
              <a:t>NON-NEGATIVE MATRIX FACTORIZATION</a:t>
            </a:r>
            <a:endParaRPr lang="en-US" dirty="0"/>
          </a:p>
        </p:txBody>
      </p:sp>
      <p:sp>
        <p:nvSpPr>
          <p:cNvPr id="3" name="Content Placeholder 2">
            <a:extLst>
              <a:ext uri="{FF2B5EF4-FFF2-40B4-BE49-F238E27FC236}">
                <a16:creationId xmlns:a16="http://schemas.microsoft.com/office/drawing/2014/main" id="{70C007D1-F3E8-3CA0-CF83-23ABE1CED00F}"/>
              </a:ext>
            </a:extLst>
          </p:cNvPr>
          <p:cNvSpPr>
            <a:spLocks noGrp="1"/>
          </p:cNvSpPr>
          <p:nvPr>
            <p:ph idx="1"/>
          </p:nvPr>
        </p:nvSpPr>
        <p:spPr/>
        <p:txBody>
          <a:bodyPr>
            <a:normAutofit lnSpcReduction="10000"/>
          </a:bodyPr>
          <a:lstStyle/>
          <a:p>
            <a:r>
              <a:rPr lang="en-IN" dirty="0"/>
              <a:t>Non-negative matrix factorization (NMF or </a:t>
            </a:r>
            <a:r>
              <a:rPr lang="en-IN" dirty="0" err="1"/>
              <a:t>NNMf</a:t>
            </a:r>
            <a:r>
              <a:rPr lang="en-IN" dirty="0"/>
              <a:t>), also non-negative matrix approximation is a group of algorithms in multivariate analysis and linear algebra where a matrix V is factorized into two matrices W and H, with the property that all three matrices have no negative elements.</a:t>
            </a:r>
          </a:p>
          <a:p>
            <a:r>
              <a:rPr lang="en-US" dirty="0"/>
              <a:t>The objective of NMF is dimensionality reduction and feature extraction. So, when we set lower dimension as k, the goal of NMF is to find two matrices </a:t>
            </a:r>
            <a:r>
              <a:rPr lang="en-US" i="1" dirty="0"/>
              <a:t>W</a:t>
            </a:r>
            <a:r>
              <a:rPr lang="en-US" dirty="0"/>
              <a:t>∈ </a:t>
            </a:r>
            <a:r>
              <a:rPr lang="en-US" i="1" dirty="0" err="1"/>
              <a:t>Rm×k</a:t>
            </a:r>
            <a:r>
              <a:rPr lang="en-US" i="1" dirty="0"/>
              <a:t> </a:t>
            </a:r>
            <a:r>
              <a:rPr lang="en-US" dirty="0"/>
              <a:t>and </a:t>
            </a:r>
            <a:r>
              <a:rPr lang="en-US" i="1" dirty="0"/>
              <a:t>H </a:t>
            </a:r>
            <a:r>
              <a:rPr lang="en-US" dirty="0"/>
              <a:t>∈ </a:t>
            </a:r>
            <a:r>
              <a:rPr lang="en-US" i="1" dirty="0" err="1"/>
              <a:t>Rn×k</a:t>
            </a:r>
            <a:r>
              <a:rPr lang="en-US" i="1" dirty="0"/>
              <a:t> </a:t>
            </a:r>
            <a:r>
              <a:rPr lang="en-US" dirty="0"/>
              <a:t>having only nonnegative elements. Therefore, by using NMF we are able to obtain factorized matrices having significantly lower dimensions than those of the product matrix. </a:t>
            </a:r>
            <a:endParaRPr lang="en-US" dirty="0"/>
          </a:p>
        </p:txBody>
      </p:sp>
    </p:spTree>
    <p:extLst>
      <p:ext uri="{BB962C8B-B14F-4D97-AF65-F5344CB8AC3E}">
        <p14:creationId xmlns:p14="http://schemas.microsoft.com/office/powerpoint/2010/main" val="275671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TEXTBLOB</a:t>
            </a:r>
            <a:endParaRPr lang="en-IN" dirty="0"/>
          </a:p>
        </p:txBody>
      </p:sp>
      <p:sp>
        <p:nvSpPr>
          <p:cNvPr id="3" name="Content Placeholder 2"/>
          <p:cNvSpPr>
            <a:spLocks noGrp="1"/>
          </p:cNvSpPr>
          <p:nvPr>
            <p:ph idx="1"/>
          </p:nvPr>
        </p:nvSpPr>
        <p:spPr/>
        <p:txBody>
          <a:bodyPr/>
          <a:lstStyle/>
          <a:p>
            <a:r>
              <a:rPr lang="en-US" dirty="0"/>
              <a:t>Here, we used  </a:t>
            </a:r>
            <a:r>
              <a:rPr lang="en-US" dirty="0" err="1"/>
              <a:t>TextBlob</a:t>
            </a:r>
            <a:r>
              <a:rPr lang="en-US" dirty="0"/>
              <a:t> to extract sentiments for each topics. </a:t>
            </a:r>
            <a:r>
              <a:rPr lang="en-US" dirty="0" err="1"/>
              <a:t>TextBlob</a:t>
            </a:r>
            <a:r>
              <a:rPr lang="en-US" dirty="0"/>
              <a:t> is a Python library for processing textual data. It provides a simple API for diving into common natural language processing (NLP) tasks such as part-of-speech tagging, noun phrase extraction, sentiment analysis, classification, translation, and more. The approach that the </a:t>
            </a:r>
            <a:r>
              <a:rPr lang="en-US" dirty="0" err="1"/>
              <a:t>TextBlob</a:t>
            </a:r>
            <a:r>
              <a:rPr lang="en-US" dirty="0"/>
              <a:t> package applies to sentiment analysis differs in that it’s rule-based and therefore requires   </a:t>
            </a:r>
            <a:r>
              <a:rPr lang="en-US" dirty="0" smtClean="0"/>
              <a:t>a </a:t>
            </a:r>
            <a:r>
              <a:rPr lang="en-US" dirty="0"/>
              <a:t>pre-defined set of categorized words. </a:t>
            </a:r>
            <a:endParaRPr lang="en-IN" dirty="0"/>
          </a:p>
        </p:txBody>
      </p:sp>
    </p:spTree>
    <p:extLst>
      <p:ext uri="{BB962C8B-B14F-4D97-AF65-F5344CB8AC3E}">
        <p14:creationId xmlns:p14="http://schemas.microsoft.com/office/powerpoint/2010/main" val="165024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4235-C4E1-24E9-697B-E807AFEA3057}"/>
              </a:ext>
            </a:extLst>
          </p:cNvPr>
          <p:cNvSpPr>
            <a:spLocks noGrp="1"/>
          </p:cNvSpPr>
          <p:nvPr>
            <p:ph type="title"/>
          </p:nvPr>
        </p:nvSpPr>
        <p:spPr/>
        <p:txBody>
          <a:bodyPr>
            <a:normAutofit/>
          </a:bodyPr>
          <a:lstStyle/>
          <a:p>
            <a:r>
              <a:rPr lang="en-IN" dirty="0"/>
              <a:t>RESULTS</a:t>
            </a:r>
            <a:endParaRPr lang="en-US" dirty="0"/>
          </a:p>
        </p:txBody>
      </p:sp>
      <p:sp>
        <p:nvSpPr>
          <p:cNvPr id="3" name="Text Placeholder 2">
            <a:extLst>
              <a:ext uri="{FF2B5EF4-FFF2-40B4-BE49-F238E27FC236}">
                <a16:creationId xmlns:a16="http://schemas.microsoft.com/office/drawing/2014/main" id="{0FCB6858-6F41-9D91-C3A6-2B4958852829}"/>
              </a:ext>
            </a:extLst>
          </p:cNvPr>
          <p:cNvSpPr>
            <a:spLocks noGrp="1"/>
          </p:cNvSpPr>
          <p:nvPr>
            <p:ph type="body" idx="1"/>
          </p:nvPr>
        </p:nvSpPr>
        <p:spPr>
          <a:xfrm>
            <a:off x="680317" y="4289100"/>
            <a:ext cx="3259866" cy="576262"/>
          </a:xfrm>
        </p:spPr>
        <p:txBody>
          <a:bodyPr/>
          <a:lstStyle/>
          <a:p>
            <a:pPr algn="ctr"/>
            <a:r>
              <a:rPr lang="en-IN" dirty="0">
                <a:solidFill>
                  <a:schemeClr val="tx1"/>
                </a:solidFill>
              </a:rPr>
              <a:t>TOPIC 1</a:t>
            </a:r>
            <a:endParaRPr lang="en-US" dirty="0">
              <a:solidFill>
                <a:schemeClr val="tx1"/>
              </a:solidFill>
            </a:endParaRPr>
          </a:p>
        </p:txBody>
      </p:sp>
      <p:pic>
        <p:nvPicPr>
          <p:cNvPr id="13" name="Picture Placeholder 12">
            <a:extLst>
              <a:ext uri="{FF2B5EF4-FFF2-40B4-BE49-F238E27FC236}">
                <a16:creationId xmlns:a16="http://schemas.microsoft.com/office/drawing/2014/main" id="{FCDE6407-5126-4F3B-5D59-F47FF0310FF4}"/>
              </a:ext>
            </a:extLst>
          </p:cNvPr>
          <p:cNvPicPr>
            <a:picLocks noGrp="1" noChangeAspect="1"/>
          </p:cNvPicPr>
          <p:nvPr>
            <p:ph type="pic" idx="15"/>
          </p:nvPr>
        </p:nvPicPr>
        <p:blipFill rotWithShape="1">
          <a:blip r:embed="rId2"/>
          <a:srcRect t="-667" b="151"/>
          <a:stretch/>
        </p:blipFill>
        <p:spPr/>
      </p:pic>
      <p:sp>
        <p:nvSpPr>
          <p:cNvPr id="5" name="Text Placeholder 4">
            <a:extLst>
              <a:ext uri="{FF2B5EF4-FFF2-40B4-BE49-F238E27FC236}">
                <a16:creationId xmlns:a16="http://schemas.microsoft.com/office/drawing/2014/main" id="{AF6DF333-B59F-CE32-5B7F-75C2AAF4DB43}"/>
              </a:ext>
            </a:extLst>
          </p:cNvPr>
          <p:cNvSpPr>
            <a:spLocks noGrp="1"/>
          </p:cNvSpPr>
          <p:nvPr>
            <p:ph type="body" sz="half" idx="18"/>
          </p:nvPr>
        </p:nvSpPr>
        <p:spPr>
          <a:xfrm>
            <a:off x="680317" y="4873765"/>
            <a:ext cx="3580989" cy="1778826"/>
          </a:xfrm>
        </p:spPr>
        <p:txBody>
          <a:bodyPr>
            <a:noAutofit/>
          </a:bodyPr>
          <a:lstStyle/>
          <a:p>
            <a:r>
              <a:rPr lang="en-US" sz="1800" dirty="0"/>
              <a:t>Spread of corona and lockdown imposed by government to fight against the spreading disease.</a:t>
            </a:r>
          </a:p>
          <a:p>
            <a:r>
              <a:rPr lang="en-US" sz="1800"/>
              <a:t>Sentiment SCORES=</a:t>
            </a:r>
            <a:r>
              <a:rPr lang="en-US" sz="1800" dirty="0"/>
              <a:t>0.3761363636363636</a:t>
            </a:r>
          </a:p>
        </p:txBody>
      </p:sp>
      <p:sp>
        <p:nvSpPr>
          <p:cNvPr id="6" name="Text Placeholder 5">
            <a:extLst>
              <a:ext uri="{FF2B5EF4-FFF2-40B4-BE49-F238E27FC236}">
                <a16:creationId xmlns:a16="http://schemas.microsoft.com/office/drawing/2014/main" id="{BBE9BDFD-5B18-0578-B9F8-5C42A7517223}"/>
              </a:ext>
            </a:extLst>
          </p:cNvPr>
          <p:cNvSpPr>
            <a:spLocks noGrp="1"/>
          </p:cNvSpPr>
          <p:nvPr>
            <p:ph type="body" sz="quarter" idx="3"/>
          </p:nvPr>
        </p:nvSpPr>
        <p:spPr>
          <a:xfrm>
            <a:off x="4564380" y="4289100"/>
            <a:ext cx="3384630" cy="576262"/>
          </a:xfrm>
        </p:spPr>
        <p:txBody>
          <a:bodyPr/>
          <a:lstStyle/>
          <a:p>
            <a:pPr algn="ctr"/>
            <a:r>
              <a:rPr lang="en-IN" dirty="0">
                <a:solidFill>
                  <a:schemeClr val="tx1"/>
                </a:solidFill>
              </a:rPr>
              <a:t>TOPIC 2</a:t>
            </a:r>
            <a:endParaRPr lang="en-US" dirty="0">
              <a:solidFill>
                <a:schemeClr val="tx1"/>
              </a:solidFill>
            </a:endParaRPr>
          </a:p>
        </p:txBody>
      </p:sp>
      <p:pic>
        <p:nvPicPr>
          <p:cNvPr id="15" name="Picture Placeholder 14">
            <a:extLst>
              <a:ext uri="{FF2B5EF4-FFF2-40B4-BE49-F238E27FC236}">
                <a16:creationId xmlns:a16="http://schemas.microsoft.com/office/drawing/2014/main" id="{35773B9A-DDFF-6CDC-C70B-778AECD6ED55}"/>
              </a:ext>
            </a:extLst>
          </p:cNvPr>
          <p:cNvPicPr>
            <a:picLocks noGrp="1" noChangeAspect="1"/>
          </p:cNvPicPr>
          <p:nvPr>
            <p:ph type="pic" idx="21"/>
          </p:nvPr>
        </p:nvPicPr>
        <p:blipFill rotWithShape="1">
          <a:blip r:embed="rId3"/>
          <a:srcRect t="-149" b="-364"/>
          <a:stretch/>
        </p:blipFill>
        <p:spPr>
          <a:xfrm>
            <a:off x="4791432" y="2256354"/>
            <a:ext cx="2930525" cy="1524000"/>
          </a:xfrm>
        </p:spPr>
      </p:pic>
      <p:sp>
        <p:nvSpPr>
          <p:cNvPr id="8" name="Text Placeholder 7">
            <a:extLst>
              <a:ext uri="{FF2B5EF4-FFF2-40B4-BE49-F238E27FC236}">
                <a16:creationId xmlns:a16="http://schemas.microsoft.com/office/drawing/2014/main" id="{CD5EE7F8-1A59-2C47-8DB6-3033D04CF269}"/>
              </a:ext>
            </a:extLst>
          </p:cNvPr>
          <p:cNvSpPr>
            <a:spLocks noGrp="1"/>
          </p:cNvSpPr>
          <p:nvPr>
            <p:ph type="body" sz="half" idx="19"/>
          </p:nvPr>
        </p:nvSpPr>
        <p:spPr>
          <a:xfrm>
            <a:off x="4553422" y="4888829"/>
            <a:ext cx="3580989" cy="1778825"/>
          </a:xfrm>
        </p:spPr>
        <p:txBody>
          <a:bodyPr>
            <a:noAutofit/>
          </a:bodyPr>
          <a:lstStyle/>
          <a:p>
            <a:r>
              <a:rPr lang="en-US" sz="1800" dirty="0"/>
              <a:t>Outbreak of Covid-19 across the country and reports on testing and positive cases.</a:t>
            </a:r>
          </a:p>
          <a:p>
            <a:r>
              <a:rPr lang="en-US" sz="1800"/>
              <a:t>Sentiment SCORES=</a:t>
            </a:r>
            <a:r>
              <a:rPr lang="en-US" sz="1800" dirty="0"/>
              <a:t>0.22727272727272727</a:t>
            </a:r>
          </a:p>
        </p:txBody>
      </p:sp>
      <p:sp>
        <p:nvSpPr>
          <p:cNvPr id="9" name="Text Placeholder 8">
            <a:extLst>
              <a:ext uri="{FF2B5EF4-FFF2-40B4-BE49-F238E27FC236}">
                <a16:creationId xmlns:a16="http://schemas.microsoft.com/office/drawing/2014/main" id="{0174276B-8DF2-C8D1-9A39-B9EF3CA3BBD6}"/>
              </a:ext>
            </a:extLst>
          </p:cNvPr>
          <p:cNvSpPr>
            <a:spLocks noGrp="1"/>
          </p:cNvSpPr>
          <p:nvPr>
            <p:ph type="body" sz="quarter" idx="13"/>
          </p:nvPr>
        </p:nvSpPr>
        <p:spPr>
          <a:xfrm>
            <a:off x="8448176" y="4289100"/>
            <a:ext cx="3425772" cy="576262"/>
          </a:xfrm>
        </p:spPr>
        <p:txBody>
          <a:bodyPr/>
          <a:lstStyle/>
          <a:p>
            <a:pPr algn="ctr"/>
            <a:r>
              <a:rPr lang="en-IN" dirty="0">
                <a:solidFill>
                  <a:schemeClr val="tx1"/>
                </a:solidFill>
              </a:rPr>
              <a:t>TOPIC 3</a:t>
            </a:r>
            <a:endParaRPr lang="en-US" dirty="0">
              <a:solidFill>
                <a:schemeClr val="tx1"/>
              </a:solidFill>
            </a:endParaRPr>
          </a:p>
        </p:txBody>
      </p:sp>
      <p:pic>
        <p:nvPicPr>
          <p:cNvPr id="17" name="Picture Placeholder 16">
            <a:extLst>
              <a:ext uri="{FF2B5EF4-FFF2-40B4-BE49-F238E27FC236}">
                <a16:creationId xmlns:a16="http://schemas.microsoft.com/office/drawing/2014/main" id="{DB1E04B9-C3E3-AA69-16EA-2BFA3CD048AA}"/>
              </a:ext>
            </a:extLst>
          </p:cNvPr>
          <p:cNvPicPr>
            <a:picLocks noGrp="1" noChangeAspect="1"/>
          </p:cNvPicPr>
          <p:nvPr>
            <p:ph type="pic" idx="22"/>
          </p:nvPr>
        </p:nvPicPr>
        <p:blipFill rotWithShape="1">
          <a:blip r:embed="rId4"/>
          <a:srcRect t="-1535" b="-557"/>
          <a:stretch/>
        </p:blipFill>
        <p:spPr>
          <a:xfrm>
            <a:off x="8421687" y="2227894"/>
            <a:ext cx="2932113" cy="1524000"/>
          </a:xfrm>
        </p:spPr>
      </p:pic>
      <p:sp>
        <p:nvSpPr>
          <p:cNvPr id="11" name="Text Placeholder 10">
            <a:extLst>
              <a:ext uri="{FF2B5EF4-FFF2-40B4-BE49-F238E27FC236}">
                <a16:creationId xmlns:a16="http://schemas.microsoft.com/office/drawing/2014/main" id="{0D130A55-4765-26DB-55AE-97E5F9194F0C}"/>
              </a:ext>
            </a:extLst>
          </p:cNvPr>
          <p:cNvSpPr>
            <a:spLocks noGrp="1"/>
          </p:cNvSpPr>
          <p:nvPr>
            <p:ph type="body" sz="half" idx="20"/>
          </p:nvPr>
        </p:nvSpPr>
        <p:spPr>
          <a:xfrm>
            <a:off x="8448175" y="4873763"/>
            <a:ext cx="3580989" cy="1778825"/>
          </a:xfrm>
        </p:spPr>
        <p:txBody>
          <a:bodyPr>
            <a:normAutofit/>
          </a:bodyPr>
          <a:lstStyle/>
          <a:p>
            <a:r>
              <a:rPr lang="en-US" sz="1800" dirty="0"/>
              <a:t>People started an initiative to help animals during pandemic by feeding them.</a:t>
            </a:r>
          </a:p>
          <a:p>
            <a:r>
              <a:rPr lang="en-US" sz="1800"/>
              <a:t>Sentiment SCORES=</a:t>
            </a:r>
            <a:r>
              <a:rPr lang="en-US" sz="1800" dirty="0"/>
              <a:t>0.8</a:t>
            </a:r>
          </a:p>
        </p:txBody>
      </p:sp>
    </p:spTree>
    <p:extLst>
      <p:ext uri="{BB962C8B-B14F-4D97-AF65-F5344CB8AC3E}">
        <p14:creationId xmlns:p14="http://schemas.microsoft.com/office/powerpoint/2010/main" val="407180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414</TotalTime>
  <Words>1123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TWITTER TOPIC DYNAMICS AND SENTIMENT VARIATIONS OF COVID - 19</vt:lpstr>
      <vt:lpstr>ABSTRACT</vt:lpstr>
      <vt:lpstr>EXISTING SYSTEM</vt:lpstr>
      <vt:lpstr>PROPOSED SYSTEM</vt:lpstr>
      <vt:lpstr>BLOCK DIAGRAM</vt:lpstr>
      <vt:lpstr>TERM FREQUENCY-INVERSE DOCUMENT FREQUENCY</vt:lpstr>
      <vt:lpstr>NON-NEGATIVE MATRIX FACTORIZATION</vt:lpstr>
      <vt:lpstr>TEXTBLOB</vt:lpstr>
      <vt:lpstr>RESULTS</vt:lpstr>
      <vt:lpstr>SENTIMENT SCORES</vt:lpstr>
      <vt:lpstr>CONCULSION</vt:lpstr>
      <vt:lpstr>FUTURE WORK</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VARIATIONS OF TWEETS(DURING LOCKDOWN AND AFTER VACCINATIONS) AND TOPIC MODELLING</dc:title>
  <dc:creator>SARAN KARTHIKEYAN</dc:creator>
  <cp:lastModifiedBy>Arunkumar DS</cp:lastModifiedBy>
  <cp:revision>16</cp:revision>
  <dcterms:created xsi:type="dcterms:W3CDTF">2022-06-07T13:07:48Z</dcterms:created>
  <dcterms:modified xsi:type="dcterms:W3CDTF">2022-06-22T04:25:00Z</dcterms:modified>
</cp:coreProperties>
</file>