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4" r:id="rId5"/>
    <p:sldId id="258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2E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 autoAdjust="0"/>
  </p:normalViewPr>
  <p:slideViewPr>
    <p:cSldViewPr snapToGrid="0">
      <p:cViewPr varScale="1">
        <p:scale>
          <a:sx n="66" d="100"/>
          <a:sy n="66" d="100"/>
        </p:scale>
        <p:origin x="648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0T11:09:23.1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0T11:09:25.17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1 290,'9'-1,"0"-1,0 0,0 0,0 0,0-1,11-6,15-4,89-29,-86 27,0 2,0 1,1 3,0 0,79-5,161 17,143-3,251-69,-533 50,7-5,-81 11,121-7,-158 20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2276C-570D-DDBF-52B6-E31651409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E7A36-F3B2-29D5-C319-BDC934230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EB464-C05C-8C10-8C5D-A702AF2D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C371-A17C-40D6-9C77-46E898F02A16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24FCA-3179-971E-255B-0EE4B1C5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95CE8-0280-B38C-BC33-53D172BE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70554-0DFA-47B9-88CA-043FA0332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78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5277-12D7-57A9-C2CC-45F942AF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0FA3B-9DAA-75C8-441F-05A2A1E67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F8F9F-482D-541A-1BBA-20F7CE77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C371-A17C-40D6-9C77-46E898F02A16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49D03-C35F-BAC1-95B9-8AA22B6A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E3BBF-0D5D-9190-77F3-37466EAE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70554-0DFA-47B9-88CA-043FA0332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86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AF305-D06A-C540-C260-216BE422C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757B0-A6D7-38B3-C60C-8BD93B133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1A189-354B-E94E-AB19-31176755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C371-A17C-40D6-9C77-46E898F02A16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B30D-2C8A-D50F-38F9-A5D36D4D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8BBEB-3D1F-CC3F-3898-09AF4472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70554-0DFA-47B9-88CA-043FA0332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70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D178-4752-7246-1C0E-E50A0FD6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7BD8E-488B-69A3-51B4-BC0D07916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6B855-66D1-5516-6250-F75CB0AC2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C371-A17C-40D6-9C77-46E898F02A16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40BE7-547B-7A65-6D7C-5F4D4CD0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339A5-0A9D-37CF-D710-AB24F5BE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70554-0DFA-47B9-88CA-043FA0332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8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E3AD-B311-0868-9729-3C22B05EF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1F1BC-D881-E01B-FA7D-972A227CC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1BF23-6A80-DAED-1E18-48A7BE8A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C371-A17C-40D6-9C77-46E898F02A16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2730E-217E-37CE-F846-52E536C7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16841-69C5-DBAB-CAC5-6DF1750D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70554-0DFA-47B9-88CA-043FA0332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87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2B175-4F79-1019-64C4-CA8632662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139E2-56A2-F0A7-93CD-1F227DC92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1414C-4341-36F4-45A1-6C195968B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39B81-59E0-6B74-4C85-E83AC6AE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C371-A17C-40D6-9C77-46E898F02A16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B97B6-7098-6E46-3841-95D841FB6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EE0B0-BC0F-20BE-4A34-C76F6FA8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70554-0DFA-47B9-88CA-043FA0332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14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FBAC-CA74-21F6-4970-AD377809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F2EEA-749D-9CA5-DA7F-5884A4107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D8ECC-8172-9310-0444-787F70019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C4EDF-5AD5-734E-66F3-FB4B97830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E5EEF-1F04-F1F1-17EA-522F401AF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088FB-6B3A-8439-984C-3A55B47AE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C371-A17C-40D6-9C77-46E898F02A16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8B5CD-296A-F313-988E-197264FD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7A604-602E-7F8D-C311-B3BC7904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70554-0DFA-47B9-88CA-043FA0332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47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95B8-DA56-4746-DB05-80E55E7A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62939-D91F-C5F9-2ABB-4284EE3D6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C371-A17C-40D6-9C77-46E898F02A16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D457A-ECAC-F4DF-63FA-FE51AB5E8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81B8E-0587-CB76-5B82-F24C83FF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70554-0DFA-47B9-88CA-043FA0332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37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224C1-B04C-BB66-7F72-2DC6DAF0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C371-A17C-40D6-9C77-46E898F02A16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5AD0C-22AF-792D-6CD8-4D65B628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ABEE1-9E13-1FB4-BD1D-AA73A3BDA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70554-0DFA-47B9-88CA-043FA0332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2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84AB-895C-74C3-88E7-30471B9F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8DA59-E0BE-C163-C648-25D770313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4BEFC-19A0-FDCB-E21F-50B292528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07505-1295-E32E-A588-4D8379C8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C371-A17C-40D6-9C77-46E898F02A16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4DA26-0592-5FA5-6250-27F63B30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A7309-01F7-D782-9387-5F3E904B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70554-0DFA-47B9-88CA-043FA0332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61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60E2-16C6-DFFE-8128-3D301F03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5B1003-0026-EDD5-153C-EC9295B11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60FAD-2899-897C-1E91-720FDD3F2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9E085-BC63-1C70-DF81-B7F0918B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C371-A17C-40D6-9C77-46E898F02A16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679FD-B8EB-9711-E010-D95C7CAB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2782E-AF56-E705-EF5E-36278CDB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70554-0DFA-47B9-88CA-043FA0332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34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8EA57-CFAD-D9FF-D827-7A130C8D9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CEDA5-1F98-2197-75E5-D600FCEF9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188E2-5C9B-4F3A-ACA7-B79F10AC8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7C371-A17C-40D6-9C77-46E898F02A16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1A5BF-055E-C2D1-BFA1-C6B78E0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00132-743D-022C-4229-BE6427E48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70554-0DFA-47B9-88CA-043FA0332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7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4BC586DC-6872-4E65-32DC-DE637D8AD2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0786" y="167989"/>
            <a:ext cx="5615796" cy="2350923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668B5FC2-46F7-9282-6E88-7A5D84515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638" y="3182025"/>
            <a:ext cx="10691427" cy="3045520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: PANTHERS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TITLE 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COLLISION AVOIDANCE SYSTEM</a:t>
            </a:r>
          </a:p>
          <a:p>
            <a:pPr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ARUNACHALAM.R &amp; PRITHIVI.K</a:t>
            </a:r>
          </a:p>
          <a:p>
            <a:pPr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III.BSC.IT</a:t>
            </a:r>
          </a:p>
        </p:txBody>
      </p:sp>
    </p:spTree>
    <p:extLst>
      <p:ext uri="{BB962C8B-B14F-4D97-AF65-F5344CB8AC3E}">
        <p14:creationId xmlns:p14="http://schemas.microsoft.com/office/powerpoint/2010/main" val="161187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CC6B-333D-A2E3-3AA1-FA8B0F187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665" y="147842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47392-9E3D-A22C-1B1A-3D604CE0F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646"/>
            <a:ext cx="10515600" cy="521479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 collision avoidance system is designed to prevent accidents and improve safety in railway operations.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advanced technology and sensors to detect potential collisions and automatically apply emergency brakes to avoid accidents.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the System: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safety for passengers, crew members, and railway staff.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in train accidents and collisions, leading to fewer injuries and fatalities.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efficiency and reliability of train operations.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Minimized disruptions and delays in train schedules.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savings by preventing damage to trains and infrastructure.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82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452" y="365126"/>
            <a:ext cx="10515600" cy="947860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PROPOSED SYSTEM: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34683" y="1312986"/>
            <a:ext cx="10876473" cy="860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TCAS (Train Collision Avoidance System) is used to detect train’s activity and prevent collision between trains or objects</a:t>
            </a:r>
          </a:p>
          <a:p>
            <a:pPr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4E3F6C-5534-FA31-F3D3-2C3330B5F5A5}"/>
              </a:ext>
            </a:extLst>
          </p:cNvPr>
          <p:cNvSpPr txBox="1">
            <a:spLocks/>
          </p:cNvSpPr>
          <p:nvPr/>
        </p:nvSpPr>
        <p:spPr>
          <a:xfrm>
            <a:off x="734682" y="2260846"/>
            <a:ext cx="10722635" cy="38035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RFID(Radio Frequency id) tags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are placed in trains  and  RFID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reader placed in railway tracks with  unique id number respectively to</a:t>
            </a:r>
          </a:p>
          <a:p>
            <a:pPr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both train enters the same track in opposite  or one after other manner, this is found using the RFID technology. This scenario can be prevented  by activating the emergency  break.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D1031BA-0D9D-B0A0-5D1F-073AED738972}"/>
                  </a:ext>
                </a:extLst>
              </p14:cNvPr>
              <p14:cNvContentPartPr/>
              <p14:nvPr/>
            </p14:nvContentPartPr>
            <p14:xfrm>
              <a:off x="6262757" y="4795947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D1031BA-0D9D-B0A0-5D1F-073AED7389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2757" y="461630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989E7E0-8AC1-2BFA-18EC-BBE5B98A7DB8}"/>
                  </a:ext>
                </a:extLst>
              </p14:cNvPr>
              <p14:cNvContentPartPr/>
              <p14:nvPr/>
            </p14:nvContentPartPr>
            <p14:xfrm>
              <a:off x="6340157" y="4761027"/>
              <a:ext cx="895680" cy="104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989E7E0-8AC1-2BFA-18EC-BBE5B98A7D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50517" y="4581027"/>
                <a:ext cx="1075320" cy="464040"/>
              </a:xfrm>
              <a:prstGeom prst="rect">
                <a:avLst/>
              </a:prstGeom>
            </p:spPr>
          </p:pic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12330D78-C75F-3AE5-A42A-A11E6EF3C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042" y="2224570"/>
            <a:ext cx="5830114" cy="109552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D73D29C-936B-85B6-092F-575C5F1FFE1D}"/>
              </a:ext>
            </a:extLst>
          </p:cNvPr>
          <p:cNvSpPr txBox="1"/>
          <p:nvPr/>
        </p:nvSpPr>
        <p:spPr>
          <a:xfrm>
            <a:off x="976940" y="3932703"/>
            <a:ext cx="6094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the activity of trains.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8061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58CAF-9F45-66C2-F869-F7C3DB268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3865"/>
            <a:ext cx="10515600" cy="53530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 and LiDAR sensors are set in front side of train used to detect, measure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obstacle distance and height.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 threshold distance is set, once the object distance is on or below the threshold value emergency is applied.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A4F8C1-50AF-62B8-41C7-209A685D3B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947"/>
          <a:stretch/>
        </p:blipFill>
        <p:spPr>
          <a:xfrm>
            <a:off x="1360921" y="3943114"/>
            <a:ext cx="4735079" cy="1797631"/>
          </a:xfrm>
          <a:prstGeom prst="rect">
            <a:avLst/>
          </a:prstGeom>
        </p:spPr>
      </p:pic>
      <p:pic>
        <p:nvPicPr>
          <p:cNvPr id="1028" name="Picture 4" descr="Neuvition LiDAR-based Rail Traffic Track Safety | Railway LiDAR - LiDAR for Railway  Detection - YouTube">
            <a:extLst>
              <a:ext uri="{FF2B5EF4-FFF2-40B4-BE49-F238E27FC236}">
                <a16:creationId xmlns:a16="http://schemas.microsoft.com/office/drawing/2014/main" id="{457C325E-3938-0E56-8E32-586CF7214C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72"/>
          <a:stretch/>
        </p:blipFill>
        <p:spPr bwMode="auto">
          <a:xfrm>
            <a:off x="6899495" y="3742758"/>
            <a:ext cx="4372824" cy="199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87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508" y="289290"/>
            <a:ext cx="7268307" cy="132556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TECHNOLOGY STACK: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7422" y="6006159"/>
            <a:ext cx="1632352" cy="4210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RF-id Tag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Garmin LIDAR-Lite v4 Distance Measurement Sensor - SparkFun | Mous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81" y="1475852"/>
            <a:ext cx="2414693" cy="17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Waveshare Laser Receiver Module Laser Sensor Module Transmitter Module for  Arduino AVR PIC : Amazon.in: Industrial &amp; Scientifi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Waveshare Laser Receiver Module Laser Sensor Module Transmitter Module for  Arduino AVR PIC : Amazon.in: Industrial &amp; Scientifi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Waveshare Laser Receiver Module Laser Sensor Module Transmitter Module for  Arduino AVR PIC : Amazon.in: Industrial &amp; Scientifi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Laser Senso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Laser Senso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 descr="Laser Senso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6" descr="Laser Sensor [Working Principle, Types, Features, Applications] - Dubai  Senso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8" descr="Laser Sensor [Working Principle, Types, Features, Applications] - Dubai  Sensor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914" y="1401976"/>
            <a:ext cx="1863237" cy="186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AutoShape 21" descr="Arduino UNO SMD, 32 Kb at Rs 550/piece in Coimbatore | ID: 20433773355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91" y="4178959"/>
            <a:ext cx="268605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852" y="4175070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975624" y="3296158"/>
            <a:ext cx="2476501" cy="586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LiDAR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197283" y="3306463"/>
            <a:ext cx="2053044" cy="499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 Sensor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019172" y="5970344"/>
            <a:ext cx="2086882" cy="596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Uno</a:t>
            </a:r>
          </a:p>
        </p:txBody>
      </p:sp>
      <p:pic>
        <p:nvPicPr>
          <p:cNvPr id="1034" name="Picture 10" descr="Arduino UI Elements">
            <a:extLst>
              <a:ext uri="{FF2B5EF4-FFF2-40B4-BE49-F238E27FC236}">
                <a16:creationId xmlns:a16="http://schemas.microsoft.com/office/drawing/2014/main" id="{497DE24B-2B91-2BD2-3A96-F4BF1669B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884" y="1358434"/>
            <a:ext cx="24765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DC301DD-1B40-AEF2-BBF1-EC1B9E6937D3}"/>
              </a:ext>
            </a:extLst>
          </p:cNvPr>
          <p:cNvSpPr txBox="1">
            <a:spLocks/>
          </p:cNvSpPr>
          <p:nvPr/>
        </p:nvSpPr>
        <p:spPr>
          <a:xfrm>
            <a:off x="9079418" y="3196834"/>
            <a:ext cx="2053043" cy="499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Algorithm PNG Transparent Images Free Download | Vector Files | Pngtree">
            <a:extLst>
              <a:ext uri="{FF2B5EF4-FFF2-40B4-BE49-F238E27FC236}">
                <a16:creationId xmlns:a16="http://schemas.microsoft.com/office/drawing/2014/main" id="{E275B94E-2392-E1A1-8031-ACE7C8C1F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052" y="3651717"/>
            <a:ext cx="2518157" cy="251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2642BA6-D275-B8BC-F747-5A085BC05420}"/>
              </a:ext>
            </a:extLst>
          </p:cNvPr>
          <p:cNvSpPr txBox="1">
            <a:spLocks/>
          </p:cNvSpPr>
          <p:nvPr/>
        </p:nvSpPr>
        <p:spPr>
          <a:xfrm>
            <a:off x="9250068" y="5997616"/>
            <a:ext cx="2086882" cy="421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98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8C3BD-40DD-6FA3-6CFB-FF8A7789E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45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DIAGRAM: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24BB97-EBB5-B03D-B243-F7E8A235DD6A}"/>
              </a:ext>
            </a:extLst>
          </p:cNvPr>
          <p:cNvGrpSpPr/>
          <p:nvPr/>
        </p:nvGrpSpPr>
        <p:grpSpPr>
          <a:xfrm>
            <a:off x="1760261" y="1475371"/>
            <a:ext cx="8361037" cy="5214807"/>
            <a:chOff x="1760261" y="1475371"/>
            <a:chExt cx="8361037" cy="5214807"/>
          </a:xfrm>
        </p:grpSpPr>
        <p:grpSp>
          <p:nvGrpSpPr>
            <p:cNvPr id="2104" name="Group 2103">
              <a:extLst>
                <a:ext uri="{FF2B5EF4-FFF2-40B4-BE49-F238E27FC236}">
                  <a16:creationId xmlns:a16="http://schemas.microsoft.com/office/drawing/2014/main" id="{10B7A87B-AB6A-752C-0A91-CA709E154EF0}"/>
                </a:ext>
              </a:extLst>
            </p:cNvPr>
            <p:cNvGrpSpPr/>
            <p:nvPr/>
          </p:nvGrpSpPr>
          <p:grpSpPr>
            <a:xfrm>
              <a:off x="1765546" y="1475371"/>
              <a:ext cx="8355752" cy="4150027"/>
              <a:chOff x="1984197" y="1984075"/>
              <a:chExt cx="8355752" cy="4150027"/>
            </a:xfrm>
          </p:grpSpPr>
          <p:grpSp>
            <p:nvGrpSpPr>
              <p:cNvPr id="2099" name="Group 2098">
                <a:extLst>
                  <a:ext uri="{FF2B5EF4-FFF2-40B4-BE49-F238E27FC236}">
                    <a16:creationId xmlns:a16="http://schemas.microsoft.com/office/drawing/2014/main" id="{FCD9F7A4-0A90-E91E-967E-70BDDDA815B8}"/>
                  </a:ext>
                </a:extLst>
              </p:cNvPr>
              <p:cNvGrpSpPr/>
              <p:nvPr/>
            </p:nvGrpSpPr>
            <p:grpSpPr>
              <a:xfrm>
                <a:off x="1984197" y="1984075"/>
                <a:ext cx="8355752" cy="4150027"/>
                <a:chOff x="1984197" y="1984075"/>
                <a:chExt cx="8355752" cy="4150027"/>
              </a:xfrm>
            </p:grpSpPr>
            <p:sp>
              <p:nvSpPr>
                <p:cNvPr id="2049" name="Content Placeholder 2">
                  <a:extLst>
                    <a:ext uri="{FF2B5EF4-FFF2-40B4-BE49-F238E27FC236}">
                      <a16:creationId xmlns:a16="http://schemas.microsoft.com/office/drawing/2014/main" id="{9D95CA59-3532-A1EC-CF08-B58463F1977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984197" y="3133503"/>
                  <a:ext cx="1474995" cy="148395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endPara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0" indent="0" algn="ctr">
                    <a:buNone/>
                  </a:pPr>
                  <a:r>
                    <a:rPr lang="es-E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Sensor</a:t>
                  </a:r>
                </a:p>
              </p:txBody>
            </p:sp>
            <p:sp>
              <p:nvSpPr>
                <p:cNvPr id="2051" name="Content Placeholder 2">
                  <a:extLst>
                    <a:ext uri="{FF2B5EF4-FFF2-40B4-BE49-F238E27FC236}">
                      <a16:creationId xmlns:a16="http://schemas.microsoft.com/office/drawing/2014/main" id="{AFAFD8C5-67F9-EC7E-80AA-FC51FD8D65D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276077" y="5644719"/>
                  <a:ext cx="1259455" cy="48938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s-E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Break </a:t>
                  </a:r>
                </a:p>
              </p:txBody>
            </p:sp>
            <p:sp>
              <p:nvSpPr>
                <p:cNvPr id="2052" name="Content Placeholder 2">
                  <a:extLst>
                    <a:ext uri="{FF2B5EF4-FFF2-40B4-BE49-F238E27FC236}">
                      <a16:creationId xmlns:a16="http://schemas.microsoft.com/office/drawing/2014/main" id="{77C02027-130B-BA87-9457-6941E0B3B29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927906" y="4390678"/>
                  <a:ext cx="1955799" cy="45736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s-E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Actuators</a:t>
                  </a:r>
                </a:p>
              </p:txBody>
            </p:sp>
            <p:sp>
              <p:nvSpPr>
                <p:cNvPr id="2053" name="Content Placeholder 2">
                  <a:extLst>
                    <a:ext uri="{FF2B5EF4-FFF2-40B4-BE49-F238E27FC236}">
                      <a16:creationId xmlns:a16="http://schemas.microsoft.com/office/drawing/2014/main" id="{A4C0DF1A-5C75-7C07-7E74-1A81A8E1315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29021" y="1984075"/>
                  <a:ext cx="1790225" cy="380425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endPara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0" indent="0" algn="ctr">
                    <a:buNone/>
                  </a:pPr>
                  <a:endPara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0" indent="0" algn="ctr">
                    <a:buNone/>
                  </a:pPr>
                  <a:endPara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0" indent="0" algn="ctr">
                    <a:buNone/>
                  </a:pPr>
                  <a:r>
                    <a:rPr lang="es-E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Micro Controller</a:t>
                  </a:r>
                </a:p>
              </p:txBody>
            </p:sp>
            <p:sp>
              <p:nvSpPr>
                <p:cNvPr id="2054" name="Content Placeholder 2">
                  <a:extLst>
                    <a:ext uri="{FF2B5EF4-FFF2-40B4-BE49-F238E27FC236}">
                      <a16:creationId xmlns:a16="http://schemas.microsoft.com/office/drawing/2014/main" id="{6EE1D225-0C13-92A9-3CC7-5C6D8688F62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437159" y="2199737"/>
                  <a:ext cx="2902790" cy="51073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s-E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s-E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RFID Transmitter</a:t>
                  </a:r>
                  <a:endParaRPr lang="es-E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55" name="Content Placeholder 2">
                  <a:extLst>
                    <a:ext uri="{FF2B5EF4-FFF2-40B4-BE49-F238E27FC236}">
                      <a16:creationId xmlns:a16="http://schemas.microsoft.com/office/drawing/2014/main" id="{4745FB21-E115-B871-7B35-1456D0BE192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42597" y="3083270"/>
                  <a:ext cx="2193990" cy="51073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s-E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s-E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RFID Reader</a:t>
                  </a:r>
                  <a:endParaRPr lang="es-E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066" name="Connector: Elbow 2065">
                  <a:extLst>
                    <a:ext uri="{FF2B5EF4-FFF2-40B4-BE49-F238E27FC236}">
                      <a16:creationId xmlns:a16="http://schemas.microsoft.com/office/drawing/2014/main" id="{DB6A9A78-4004-C51E-4F85-223DFA2A4097}"/>
                    </a:ext>
                  </a:extLst>
                </p:cNvPr>
                <p:cNvCxnSpPr>
                  <a:endCxn id="2054" idx="1"/>
                </p:cNvCxnSpPr>
                <p:nvPr/>
              </p:nvCxnSpPr>
              <p:spPr>
                <a:xfrm>
                  <a:off x="6419246" y="2331502"/>
                  <a:ext cx="1017913" cy="123601"/>
                </a:xfrm>
                <a:prstGeom prst="bentConnector3">
                  <a:avLst>
                    <a:gd name="adj1" fmla="val 0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73" name="Straight Arrow Connector 2072">
                  <a:extLst>
                    <a:ext uri="{FF2B5EF4-FFF2-40B4-BE49-F238E27FC236}">
                      <a16:creationId xmlns:a16="http://schemas.microsoft.com/office/drawing/2014/main" id="{9B9206D4-910C-9AD1-47E4-9B1F1A37ADEC}"/>
                    </a:ext>
                  </a:extLst>
                </p:cNvPr>
                <p:cNvCxnSpPr>
                  <a:stCxn id="2055" idx="1"/>
                </p:cNvCxnSpPr>
                <p:nvPr/>
              </p:nvCxnSpPr>
              <p:spPr>
                <a:xfrm flipH="1">
                  <a:off x="6419246" y="3338636"/>
                  <a:ext cx="1423351" cy="84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83" name="Straight Arrow Connector 2082">
                  <a:extLst>
                    <a:ext uri="{FF2B5EF4-FFF2-40B4-BE49-F238E27FC236}">
                      <a16:creationId xmlns:a16="http://schemas.microsoft.com/office/drawing/2014/main" id="{5A298811-9DC7-2C49-8D56-21E02F73DC9F}"/>
                    </a:ext>
                  </a:extLst>
                </p:cNvPr>
                <p:cNvCxnSpPr>
                  <a:endCxn id="2052" idx="1"/>
                </p:cNvCxnSpPr>
                <p:nvPr/>
              </p:nvCxnSpPr>
              <p:spPr>
                <a:xfrm>
                  <a:off x="6419246" y="4617453"/>
                  <a:ext cx="1508660" cy="190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85" name="Straight Arrow Connector 2084">
                  <a:extLst>
                    <a:ext uri="{FF2B5EF4-FFF2-40B4-BE49-F238E27FC236}">
                      <a16:creationId xmlns:a16="http://schemas.microsoft.com/office/drawing/2014/main" id="{414DD89C-4F42-03B1-4574-198FA7998052}"/>
                    </a:ext>
                  </a:extLst>
                </p:cNvPr>
                <p:cNvCxnSpPr>
                  <a:stCxn id="2052" idx="2"/>
                  <a:endCxn id="2051" idx="0"/>
                </p:cNvCxnSpPr>
                <p:nvPr/>
              </p:nvCxnSpPr>
              <p:spPr>
                <a:xfrm flipH="1">
                  <a:off x="8905805" y="4848042"/>
                  <a:ext cx="1" cy="7966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93" name="Straight Arrow Connector 2092">
                  <a:extLst>
                    <a:ext uri="{FF2B5EF4-FFF2-40B4-BE49-F238E27FC236}">
                      <a16:creationId xmlns:a16="http://schemas.microsoft.com/office/drawing/2014/main" id="{6D055D5A-91F8-C074-B941-0E652BF876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59192" y="3424217"/>
                  <a:ext cx="116982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98" name="Straight Arrow Connector 2097">
                  <a:extLst>
                    <a:ext uri="{FF2B5EF4-FFF2-40B4-BE49-F238E27FC236}">
                      <a16:creationId xmlns:a16="http://schemas.microsoft.com/office/drawing/2014/main" id="{869486A0-00A9-1BEE-0DC7-ABE72A0E39F7}"/>
                    </a:ext>
                  </a:extLst>
                </p:cNvPr>
                <p:cNvCxnSpPr/>
                <p:nvPr/>
              </p:nvCxnSpPr>
              <p:spPr>
                <a:xfrm>
                  <a:off x="3459192" y="4390678"/>
                  <a:ext cx="116982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03" name="Straight Arrow Connector 2102">
                <a:extLst>
                  <a:ext uri="{FF2B5EF4-FFF2-40B4-BE49-F238E27FC236}">
                    <a16:creationId xmlns:a16="http://schemas.microsoft.com/office/drawing/2014/main" id="{6491390D-2193-2FDA-CA11-6B1984E98E44}"/>
                  </a:ext>
                </a:extLst>
              </p:cNvPr>
              <p:cNvCxnSpPr/>
              <p:nvPr/>
            </p:nvCxnSpPr>
            <p:spPr>
              <a:xfrm>
                <a:off x="9005977" y="2710468"/>
                <a:ext cx="0" cy="3728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508CABE-87ED-6DE9-7BCE-BC0129E00914}"/>
                </a:ext>
              </a:extLst>
            </p:cNvPr>
            <p:cNvSpPr/>
            <p:nvPr/>
          </p:nvSpPr>
          <p:spPr>
            <a:xfrm>
              <a:off x="1760261" y="4837245"/>
              <a:ext cx="1376314" cy="8802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indent="0" algn="ctr">
                <a:buNone/>
              </a:pPr>
              <a:r>
                <a: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 Room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71B92C-561C-6F49-3A0D-219873408175}"/>
                </a:ext>
              </a:extLst>
            </p:cNvPr>
            <p:cNvSpPr/>
            <p:nvPr/>
          </p:nvSpPr>
          <p:spPr>
            <a:xfrm>
              <a:off x="4483574" y="6202702"/>
              <a:ext cx="1612426" cy="487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Message</a:t>
              </a:r>
              <a:endParaRPr lang="en-I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5F7453D-5C5B-25A1-E85C-652C95E0B751}"/>
                </a:ext>
              </a:extLst>
            </p:cNvPr>
            <p:cNvCxnSpPr>
              <a:stCxn id="2053" idx="2"/>
              <a:endCxn id="6" idx="0"/>
            </p:cNvCxnSpPr>
            <p:nvPr/>
          </p:nvCxnSpPr>
          <p:spPr>
            <a:xfrm flipH="1">
              <a:off x="5289787" y="5279621"/>
              <a:ext cx="15696" cy="923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6D9AC9BF-8557-7EF1-CF2F-2E05338075D8}"/>
                </a:ext>
              </a:extLst>
            </p:cNvPr>
            <p:cNvCxnSpPr>
              <a:stCxn id="6" idx="1"/>
              <a:endCxn id="3" idx="2"/>
            </p:cNvCxnSpPr>
            <p:nvPr/>
          </p:nvCxnSpPr>
          <p:spPr>
            <a:xfrm rot="10800000">
              <a:off x="2448418" y="5717512"/>
              <a:ext cx="2035156" cy="72892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BC0892-BD9B-2589-5799-9471D1F419BC}"/>
                </a:ext>
              </a:extLst>
            </p:cNvPr>
            <p:cNvSpPr/>
            <p:nvPr/>
          </p:nvSpPr>
          <p:spPr>
            <a:xfrm>
              <a:off x="4364486" y="5521073"/>
              <a:ext cx="1955798" cy="487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Transceiver</a:t>
              </a:r>
              <a:endParaRPr lang="en-I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798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6508" y="16682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1B8BF-EA46-B270-C7CE-1E7546B9F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120" y="2817665"/>
            <a:ext cx="5979543" cy="97796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5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290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Introduction:</vt:lpstr>
      <vt:lpstr>PROPOSED SYSTEM:</vt:lpstr>
      <vt:lpstr>PowerPoint Presentation</vt:lpstr>
      <vt:lpstr>TECHNOLOGY STACK:</vt:lpstr>
      <vt:lpstr>BLOCK DIAGRAM: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Prithivi</cp:lastModifiedBy>
  <cp:revision>39</cp:revision>
  <dcterms:created xsi:type="dcterms:W3CDTF">2024-02-19T11:47:55Z</dcterms:created>
  <dcterms:modified xsi:type="dcterms:W3CDTF">2024-02-24T05:47:06Z</dcterms:modified>
</cp:coreProperties>
</file>