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  <p:sldMasterId id="2147483700" r:id="rId3"/>
  </p:sldMasterIdLst>
  <p:notesMasterIdLst>
    <p:notesMasterId r:id="rId28"/>
  </p:notesMasterIdLst>
  <p:sldIdLst>
    <p:sldId id="263" r:id="rId4"/>
    <p:sldId id="264" r:id="rId5"/>
    <p:sldId id="266" r:id="rId6"/>
    <p:sldId id="267" r:id="rId7"/>
    <p:sldId id="268" r:id="rId8"/>
    <p:sldId id="269" r:id="rId9"/>
    <p:sldId id="271" r:id="rId10"/>
    <p:sldId id="272" r:id="rId11"/>
    <p:sldId id="274" r:id="rId12"/>
    <p:sldId id="277" r:id="rId13"/>
    <p:sldId id="273" r:id="rId14"/>
    <p:sldId id="279" r:id="rId15"/>
    <p:sldId id="281" r:id="rId16"/>
    <p:sldId id="278" r:id="rId17"/>
    <p:sldId id="275" r:id="rId18"/>
    <p:sldId id="280" r:id="rId19"/>
    <p:sldId id="282" r:id="rId20"/>
    <p:sldId id="285" r:id="rId21"/>
    <p:sldId id="283" r:id="rId22"/>
    <p:sldId id="284" r:id="rId23"/>
    <p:sldId id="270" r:id="rId24"/>
    <p:sldId id="286" r:id="rId25"/>
    <p:sldId id="288" r:id="rId26"/>
    <p:sldId id="28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009DD9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9169" autoAdjust="0"/>
  </p:normalViewPr>
  <p:slideViewPr>
    <p:cSldViewPr>
      <p:cViewPr varScale="1">
        <p:scale>
          <a:sx n="74" d="100"/>
          <a:sy n="74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C8141-9ABA-4AB7-924B-134D6DF3DE2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BC8CF-BD6D-4282-8AA5-15573706E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4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08" name="Picture 6" descr="PPT-Black-Cover-Graph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46063" y="3490913"/>
            <a:ext cx="5484812" cy="1303337"/>
          </a:xfrm>
        </p:spPr>
        <p:txBody>
          <a:bodyPr/>
          <a:lstStyle>
            <a:lvl1pPr>
              <a:lnSpc>
                <a:spcPct val="80000"/>
              </a:lnSpc>
              <a:defRPr sz="45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5003" name="Rectangle 11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246063" y="4799013"/>
            <a:ext cx="5484812" cy="668337"/>
          </a:xfrm>
        </p:spPr>
        <p:txBody>
          <a:bodyPr tIns="0" bIns="0"/>
          <a:lstStyle>
            <a:lvl1pPr marL="0" indent="0">
              <a:buFontTx/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85006" name="Picture 11" descr="Nielsen_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63538" y="3162300"/>
            <a:ext cx="889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676275"/>
            <a:ext cx="2043112" cy="5416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676275"/>
            <a:ext cx="5976938" cy="5416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83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82788" y="3179763"/>
            <a:ext cx="6973887" cy="585787"/>
          </a:xfrm>
        </p:spPr>
        <p:txBody>
          <a:bodyPr anchor="t"/>
          <a:lstStyle>
            <a:lvl1pPr algn="ctr">
              <a:defRPr sz="3200"/>
            </a:lvl1pPr>
          </a:lstStyle>
          <a:p>
            <a:pPr lvl="0"/>
            <a:r>
              <a:rPr lang="en-US" altLang="en-US" noProof="0" smtClean="0"/>
              <a:t>CLICK TO EDIT TITLE</a:t>
            </a:r>
          </a:p>
        </p:txBody>
      </p:sp>
      <p:sp>
        <p:nvSpPr>
          <p:cNvPr id="33383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6695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0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812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2019300"/>
            <a:ext cx="3808413" cy="407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2019300"/>
            <a:ext cx="3808412" cy="407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9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34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6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2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1025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9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676275"/>
            <a:ext cx="2043112" cy="5416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676275"/>
            <a:ext cx="5976938" cy="5416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6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PPT-Blank-Templa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 userDrawn="1"/>
        </p:nvSpPr>
        <p:spPr bwMode="gray">
          <a:xfrm rot="16200000">
            <a:off x="-1077913" y="5583238"/>
            <a:ext cx="2365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60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Copyright ©2014 The Nielsen Company. Confidential and proprietary.</a:t>
            </a:r>
          </a:p>
        </p:txBody>
      </p:sp>
      <p:sp>
        <p:nvSpPr>
          <p:cNvPr id="10" name="Text Box 17"/>
          <p:cNvSpPr txBox="1">
            <a:spLocks noChangeArrowheads="1"/>
          </p:cNvSpPr>
          <p:nvPr userDrawn="1"/>
        </p:nvSpPr>
        <p:spPr bwMode="auto">
          <a:xfrm>
            <a:off x="8880475" y="6600825"/>
            <a:ext cx="1349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5AF0824C-0794-462E-B287-DCCABF7FBA5D}" type="slidenum">
              <a:rPr lang="en-US" altLang="en-US" sz="900" smtClean="0">
                <a:solidFill>
                  <a:srgbClr val="009DD9"/>
                </a:solidFill>
                <a:cs typeface="Arial" charset="0"/>
              </a:rPr>
              <a:pPr algn="ctr" eaLnBrk="1" hangingPunct="1">
                <a:defRPr/>
              </a:pPr>
              <a:t>‹#›</a:t>
            </a:fld>
            <a:endParaRPr lang="en-US" altLang="en-US" sz="900" smtClean="0">
              <a:solidFill>
                <a:srgbClr val="009DD9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94360" y="676656"/>
            <a:ext cx="8166672" cy="571500"/>
          </a:xfrm>
        </p:spPr>
        <p:txBody>
          <a:bodyPr/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94360" y="1280160"/>
            <a:ext cx="8160322" cy="315118"/>
          </a:xfr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594360" y="6373368"/>
            <a:ext cx="8165465" cy="365760"/>
          </a:xfrm>
        </p:spPr>
        <p:txBody>
          <a:bodyPr tIns="0" bIns="0" anchor="b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9128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55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2019300"/>
            <a:ext cx="3808413" cy="407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2019300"/>
            <a:ext cx="3808412" cy="407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5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59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358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8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81" name="Picture 6" descr="PPT-Chart-Template.png"/>
          <p:cNvPicPr preferRelativeResize="0"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gray">
          <a:xfrm rot="-5400000">
            <a:off x="-1077912" y="5594350"/>
            <a:ext cx="2343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F5F5F"/>
                </a:solidFill>
                <a:latin typeface="Calibri"/>
                <a:cs typeface="Calibri"/>
              </a:rPr>
              <a:t>Copyright ©2012 The Nielsen Company. Confidential and proprietary.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676275"/>
            <a:ext cx="81724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019300"/>
            <a:ext cx="7769225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8875713" y="6599238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14147DAF-725B-4685-8757-AC8783182BEA}" type="slidenum">
              <a:rPr lang="en-US" altLang="en-US" sz="900">
                <a:solidFill>
                  <a:srgbClr val="009DD9"/>
                </a:solidFill>
                <a:ea typeface="ＭＳ Ｐゴシック" pitchFamily="-111" charset="-128"/>
              </a:rPr>
              <a:pPr algn="ctr"/>
              <a:t>‹#›</a:t>
            </a:fld>
            <a:endParaRPr lang="en-US" altLang="en-US" sz="900">
              <a:solidFill>
                <a:srgbClr val="009DD9"/>
              </a:solidFill>
              <a:ea typeface="ＭＳ Ｐゴシック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9pPr>
    </p:titleStyle>
    <p:bodyStyle>
      <a:lvl1pPr marL="457200" indent="-457200" algn="l" rtl="0" eaLnBrk="1" fontAlgn="base" hangingPunct="1">
        <a:spcBef>
          <a:spcPct val="80000"/>
        </a:spcBef>
        <a:spcAft>
          <a:spcPct val="0"/>
        </a:spcAft>
        <a:buClr>
          <a:srgbClr val="7F7F7F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903288" indent="-444500" algn="l" rtl="0" eaLnBrk="1" fontAlgn="base" hangingPunct="1">
        <a:spcBef>
          <a:spcPct val="80000"/>
        </a:spcBef>
        <a:spcAft>
          <a:spcPct val="0"/>
        </a:spcAft>
        <a:buClr>
          <a:srgbClr val="7F7F7F"/>
        </a:buClr>
        <a:buChar char="•"/>
        <a:defRPr sz="1600">
          <a:solidFill>
            <a:schemeClr val="tx1"/>
          </a:solidFill>
          <a:latin typeface="+mn-lt"/>
        </a:defRPr>
      </a:lvl2pPr>
      <a:lvl3pPr marL="1360488" indent="-455613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400">
          <a:solidFill>
            <a:schemeClr val="tx1"/>
          </a:solidFill>
          <a:latin typeface="+mn-lt"/>
        </a:defRPr>
      </a:lvl3pPr>
      <a:lvl4pPr marL="1816100" indent="-446088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4pPr>
      <a:lvl5pPr marL="2286000" indent="-468313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5pPr>
      <a:lvl6pPr marL="2743200" indent="-468313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6pPr>
      <a:lvl7pPr marL="3200400" indent="-468313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7pPr>
      <a:lvl8pPr marL="3657600" indent="-468313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8pPr>
      <a:lvl9pPr marL="4114800" indent="-468313" algn="l" rtl="0" eaLnBrk="1" fontAlgn="base" hangingPunct="1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812" name="Picture 12" descr="PPT-Blank-Template-1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gray">
          <a:xfrm rot="-5400000">
            <a:off x="-1077912" y="5594350"/>
            <a:ext cx="2343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F5F5F"/>
                </a:solidFill>
                <a:latin typeface="Calibri"/>
                <a:cs typeface="Calibri"/>
              </a:rPr>
              <a:t>Copyright ©2012 The Nielsen Company. Confidential and proprietary.</a:t>
            </a:r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676275"/>
            <a:ext cx="81724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019300"/>
            <a:ext cx="7769225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8875713" y="6599238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226391BF-0C1B-4D96-ABA8-6AFC0C40C8B4}" type="slidenum">
              <a:rPr lang="en-US" altLang="en-US" sz="900">
                <a:solidFill>
                  <a:srgbClr val="009DD9"/>
                </a:solidFill>
                <a:ea typeface="ＭＳ Ｐゴシック" pitchFamily="-111" charset="-128"/>
              </a:rPr>
              <a:pPr algn="ctr"/>
              <a:t>‹#›</a:t>
            </a:fld>
            <a:endParaRPr lang="en-US" altLang="en-US" sz="900">
              <a:solidFill>
                <a:srgbClr val="009DD9"/>
              </a:solidFill>
              <a:ea typeface="ＭＳ Ｐゴシック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9pPr>
    </p:titleStyle>
    <p:bodyStyle>
      <a:lvl1pPr marL="457200" indent="-457200" algn="l" rtl="0" fontAlgn="base">
        <a:spcBef>
          <a:spcPct val="80000"/>
        </a:spcBef>
        <a:spcAft>
          <a:spcPct val="0"/>
        </a:spcAft>
        <a:buClr>
          <a:srgbClr val="7F7F7F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903288" indent="-444500" algn="l" rtl="0" fontAlgn="base">
        <a:spcBef>
          <a:spcPct val="80000"/>
        </a:spcBef>
        <a:spcAft>
          <a:spcPct val="0"/>
        </a:spcAft>
        <a:buClr>
          <a:srgbClr val="7F7F7F"/>
        </a:buClr>
        <a:buChar char="•"/>
        <a:defRPr sz="1600">
          <a:solidFill>
            <a:schemeClr val="tx1"/>
          </a:solidFill>
          <a:latin typeface="+mn-lt"/>
        </a:defRPr>
      </a:lvl2pPr>
      <a:lvl3pPr marL="1360488" indent="-455613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400">
          <a:solidFill>
            <a:schemeClr val="tx1"/>
          </a:solidFill>
          <a:latin typeface="+mn-lt"/>
        </a:defRPr>
      </a:lvl3pPr>
      <a:lvl4pPr marL="1816100" indent="-446088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4pPr>
      <a:lvl5pPr marL="2286000" indent="-468313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5pPr>
      <a:lvl6pPr marL="2743200" indent="-468313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6pPr>
      <a:lvl7pPr marL="3200400" indent="-468313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7pPr>
      <a:lvl8pPr marL="3657600" indent="-468313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8pPr>
      <a:lvl9pPr marL="4114800" indent="-468313" algn="l" rtl="0" fontAlgn="base">
        <a:spcBef>
          <a:spcPct val="70000"/>
        </a:spcBef>
        <a:spcAft>
          <a:spcPct val="0"/>
        </a:spcAft>
        <a:buClr>
          <a:srgbClr val="7F7F7F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gray">
          <a:xfrm rot="-5400000">
            <a:off x="-1077913" y="1092201"/>
            <a:ext cx="2365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60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Copyright ©2014 The Nielsen Company. Confidential and proprietary.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676275"/>
            <a:ext cx="8166100" cy="571500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3725" y="2020888"/>
            <a:ext cx="8166100" cy="40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 Box 17"/>
          <p:cNvSpPr txBox="1">
            <a:spLocks noChangeArrowheads="1"/>
          </p:cNvSpPr>
          <p:nvPr/>
        </p:nvSpPr>
        <p:spPr bwMode="auto">
          <a:xfrm>
            <a:off x="8880475" y="6600825"/>
            <a:ext cx="1349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D7608CB9-95EC-4020-B941-A3095DDC2550}" type="slidenum">
              <a:rPr lang="en-US" altLang="en-US" sz="900" smtClean="0">
                <a:solidFill>
                  <a:srgbClr val="009DD9"/>
                </a:solidFill>
                <a:cs typeface="Arial" charset="0"/>
              </a:rPr>
              <a:pPr algn="ctr" eaLnBrk="1" hangingPunct="1">
                <a:defRPr/>
              </a:pPr>
              <a:t>‹#›</a:t>
            </a:fld>
            <a:endParaRPr lang="en-US" altLang="en-US" sz="900" smtClean="0">
              <a:solidFill>
                <a:srgbClr val="009DD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 cap="all">
          <a:solidFill>
            <a:srgbClr val="009DD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rgbClr val="009DD9"/>
          </a:solidFill>
          <a:latin typeface="Calibri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800"/>
        </a:spcBef>
        <a:spcAft>
          <a:spcPct val="0"/>
        </a:spcAft>
        <a:buClr>
          <a:srgbClr val="5F5F5F"/>
        </a:buClr>
        <a:buFont typeface="Arial" charset="0"/>
        <a:buChar char="•"/>
        <a:defRPr sz="3200" kern="1200">
          <a:solidFill>
            <a:srgbClr val="5F5F5F"/>
          </a:solidFill>
          <a:latin typeface="+mn-lt"/>
          <a:ea typeface="+mn-ea"/>
          <a:cs typeface="+mn-cs"/>
        </a:defRPr>
      </a:lvl1pPr>
      <a:lvl2pPr marL="908050" indent="-457200" algn="l" defTabSz="457200" rtl="0" eaLnBrk="0" fontAlgn="base" hangingPunct="0">
        <a:spcBef>
          <a:spcPts val="800"/>
        </a:spcBef>
        <a:spcAft>
          <a:spcPct val="0"/>
        </a:spcAft>
        <a:buClr>
          <a:srgbClr val="5F5F5F"/>
        </a:buClr>
        <a:buFont typeface="Arial" charset="0"/>
        <a:buChar char="•"/>
        <a:defRPr sz="1600" kern="1200">
          <a:solidFill>
            <a:srgbClr val="5F5F5F"/>
          </a:solidFill>
          <a:latin typeface="+mn-lt"/>
          <a:ea typeface="+mn-ea"/>
          <a:cs typeface="+mn-cs"/>
        </a:defRPr>
      </a:lvl2pPr>
      <a:lvl3pPr marL="1371600" indent="-457200" algn="l" defTabSz="457200" rtl="0" eaLnBrk="0" fontAlgn="base" hangingPunct="0">
        <a:spcBef>
          <a:spcPts val="700"/>
        </a:spcBef>
        <a:spcAft>
          <a:spcPct val="0"/>
        </a:spcAft>
        <a:buClr>
          <a:srgbClr val="5F5F5F"/>
        </a:buClr>
        <a:buFont typeface="Arial" charset="0"/>
        <a:buChar char="•"/>
        <a:defRPr sz="1400" kern="1200">
          <a:solidFill>
            <a:srgbClr val="5F5F5F"/>
          </a:solidFill>
          <a:latin typeface="+mn-lt"/>
          <a:ea typeface="+mn-ea"/>
          <a:cs typeface="+mn-cs"/>
        </a:defRPr>
      </a:lvl3pPr>
      <a:lvl4pPr marL="1825625" indent="-454025" algn="l" defTabSz="457200" rtl="0" eaLnBrk="0" fontAlgn="base" hangingPunct="0">
        <a:spcBef>
          <a:spcPts val="700"/>
        </a:spcBef>
        <a:spcAft>
          <a:spcPct val="0"/>
        </a:spcAft>
        <a:buClr>
          <a:srgbClr val="5F5F5F"/>
        </a:buClr>
        <a:buFont typeface="Arial" charset="0"/>
        <a:buChar char="•"/>
        <a:defRPr sz="1200" kern="1200">
          <a:solidFill>
            <a:srgbClr val="5F5F5F"/>
          </a:solidFill>
          <a:latin typeface="+mn-lt"/>
          <a:ea typeface="+mn-ea"/>
          <a:cs typeface="+mn-cs"/>
        </a:defRPr>
      </a:lvl4pPr>
      <a:lvl5pPr marL="2286000" indent="-457200" algn="l" defTabSz="457200" rtl="0" eaLnBrk="0" fontAlgn="base" hangingPunct="0">
        <a:spcBef>
          <a:spcPts val="700"/>
        </a:spcBef>
        <a:spcAft>
          <a:spcPct val="0"/>
        </a:spcAft>
        <a:buClr>
          <a:srgbClr val="5F5F5F"/>
        </a:buClr>
        <a:buFont typeface="Arial" charset="0"/>
        <a:buChar char="•"/>
        <a:defRPr sz="12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0"/>
            <a:ext cx="8172450" cy="576263"/>
          </a:xfrm>
        </p:spPr>
        <p:txBody>
          <a:bodyPr/>
          <a:lstStyle/>
          <a:p>
            <a:pPr algn="ctr"/>
            <a:r>
              <a:rPr lang="en-US" dirty="0"/>
              <a:t>TERRACOTTA SERVER FARM IMPLEMENTATION ARCHITECTURE DESIGN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8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14600"/>
            <a:ext cx="7772400" cy="1362075"/>
          </a:xfrm>
        </p:spPr>
        <p:txBody>
          <a:bodyPr/>
          <a:lstStyle/>
          <a:p>
            <a:r>
              <a:rPr lang="en-US" dirty="0" smtClean="0"/>
              <a:t>Design Possibilities for 3 </a:t>
            </a:r>
            <a:r>
              <a:rPr lang="en-US" dirty="0"/>
              <a:t>&amp; 4 server </a:t>
            </a:r>
            <a:r>
              <a:rPr lang="en-US" dirty="0" smtClean="0"/>
              <a:t>configuration: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943600"/>
            <a:ext cx="7772400" cy="292100"/>
          </a:xfrm>
        </p:spPr>
        <p:txBody>
          <a:bodyPr/>
          <a:lstStyle/>
          <a:p>
            <a:pPr algn="r"/>
            <a:r>
              <a:rPr lang="en-US" dirty="0" smtClean="0"/>
              <a:t>Continues..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7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3721213" y="2931382"/>
            <a:ext cx="5328000" cy="309600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878428" y="2931382"/>
            <a:ext cx="2448000" cy="309600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3 server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4582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143000" y="3588326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934691" y="3588325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43000" y="4739742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6964" y="3687281"/>
            <a:ext cx="1681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– 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0428" y="485255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8072" y="469866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9436" y="362146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82328" y="1935289"/>
            <a:ext cx="1375064" cy="33855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9DD9"/>
                </a:solidFill>
                <a:latin typeface="Calibri" pitchFamily="34" charset="0"/>
              </a:rPr>
              <a:t>CLIENTS # 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102428" y="2991700"/>
            <a:ext cx="3002972" cy="284900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2102428" y="2273843"/>
            <a:ext cx="2667432" cy="1002757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62933" y="2247176"/>
            <a:ext cx="0" cy="1029424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3958936" y="4784282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5636" y="485255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>
          <a:xfrm>
            <a:off x="2095500" y="4121726"/>
            <a:ext cx="2815936" cy="662556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 bwMode="auto">
          <a:xfrm>
            <a:off x="6930736" y="3574470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930736" y="4774380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21236" y="35883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1236" y="488719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Passive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7" idx="2"/>
            <a:endCxn id="29" idx="0"/>
          </p:cNvCxnSpPr>
          <p:nvPr/>
        </p:nvCxnSpPr>
        <p:spPr>
          <a:xfrm>
            <a:off x="4887191" y="4121725"/>
            <a:ext cx="2996045" cy="652655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28" idx="2"/>
          </p:cNvCxnSpPr>
          <p:nvPr/>
        </p:nvCxnSpPr>
        <p:spPr>
          <a:xfrm flipV="1">
            <a:off x="2095500" y="4107870"/>
            <a:ext cx="5787736" cy="631872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</p:cNvCxnSpPr>
          <p:nvPr/>
        </p:nvCxnSpPr>
        <p:spPr>
          <a:xfrm>
            <a:off x="4769860" y="2273843"/>
            <a:ext cx="3113376" cy="1029424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40428" y="3276600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1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6989041" y="3298314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3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3992996" y="3314624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2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1066800" y="5638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Quartz TSA</a:t>
            </a:r>
            <a:endParaRPr lang="en-IN" sz="1800" b="1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5143500" y="5638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Ehcache TSA</a:t>
            </a:r>
            <a:endParaRPr lang="en-IN" sz="1800" b="1" i="1" dirty="0"/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5863936" y="1447800"/>
            <a:ext cx="914400" cy="914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>
          <a:xfrm>
            <a:off x="6481907" y="2971800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2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769225" cy="4800600"/>
          </a:xfrm>
        </p:spPr>
        <p:txBody>
          <a:bodyPr/>
          <a:lstStyle/>
          <a:p>
            <a:r>
              <a:rPr lang="en-US" dirty="0" smtClean="0"/>
              <a:t>This is similar to 2 server configuration where it has </a:t>
            </a:r>
            <a:r>
              <a:rPr lang="en-IN" dirty="0" smtClean="0"/>
              <a:t>two Ehcache ACTIVE </a:t>
            </a:r>
            <a:r>
              <a:rPr lang="en-IN" dirty="0"/>
              <a:t>and one </a:t>
            </a:r>
            <a:r>
              <a:rPr lang="en-IN" dirty="0" smtClean="0"/>
              <a:t>Quartz ACTIVE servers </a:t>
            </a:r>
            <a:r>
              <a:rPr lang="en-IN" dirty="0"/>
              <a:t>running in </a:t>
            </a:r>
            <a:r>
              <a:rPr lang="en-IN" dirty="0" smtClean="0"/>
              <a:t>3 machines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US" dirty="0" smtClean="0"/>
              <a:t>Load will be balanced between the two active Ehcache servers and the data is replicated to its MIRROR servers. There is no ACTIVE-ACTIVE data synchronization in Terracotta.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the above figure, if </a:t>
            </a:r>
            <a:r>
              <a:rPr lang="en-IN" dirty="0" smtClean="0"/>
              <a:t>Machine 1 </a:t>
            </a:r>
            <a:r>
              <a:rPr lang="en-IN" dirty="0"/>
              <a:t>fails/goes down where the active Quartz server is running, then the mirror in </a:t>
            </a:r>
            <a:r>
              <a:rPr lang="en-IN" dirty="0" smtClean="0"/>
              <a:t>Machine 2 instantly </a:t>
            </a:r>
            <a:r>
              <a:rPr lang="en-IN" dirty="0"/>
              <a:t>takes over and the cluster continues functioning.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that case, passive/mirror server in </a:t>
            </a:r>
            <a:r>
              <a:rPr lang="en-IN" dirty="0" smtClean="0"/>
              <a:t>Machine 2 </a:t>
            </a:r>
            <a:r>
              <a:rPr lang="en-IN" dirty="0" smtClean="0"/>
              <a:t>will </a:t>
            </a:r>
            <a:r>
              <a:rPr lang="en-IN" dirty="0"/>
              <a:t>become active </a:t>
            </a:r>
            <a:r>
              <a:rPr lang="en-IN" dirty="0" smtClean="0"/>
              <a:t>server.</a:t>
            </a:r>
          </a:p>
          <a:p>
            <a:r>
              <a:rPr lang="en-US" dirty="0" smtClean="0"/>
              <a:t>For example consider </a:t>
            </a:r>
            <a:r>
              <a:rPr lang="en-IN" dirty="0" smtClean="0"/>
              <a:t>Machine 3 goes </a:t>
            </a:r>
            <a:r>
              <a:rPr lang="en-IN" dirty="0" smtClean="0"/>
              <a:t>down, then Quartz will be running on </a:t>
            </a:r>
            <a:r>
              <a:rPr lang="en-IN" dirty="0" smtClean="0"/>
              <a:t>Machine 1 and </a:t>
            </a:r>
            <a:r>
              <a:rPr lang="en-IN" dirty="0" smtClean="0"/>
              <a:t>other two Ehcache ACTIVE servers will be running on </a:t>
            </a:r>
            <a:r>
              <a:rPr lang="en-IN" dirty="0" smtClean="0"/>
              <a:t>Machine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9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 bwMode="auto">
          <a:xfrm>
            <a:off x="609600" y="3352800"/>
            <a:ext cx="1960996" cy="306000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93" name="Rounded Rectangle 92"/>
          <p:cNvSpPr/>
          <p:nvPr/>
        </p:nvSpPr>
        <p:spPr bwMode="auto">
          <a:xfrm>
            <a:off x="2895600" y="3283085"/>
            <a:ext cx="6096000" cy="3117715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47" y="1066800"/>
            <a:ext cx="8172450" cy="576263"/>
          </a:xfrm>
        </p:spPr>
        <p:txBody>
          <a:bodyPr/>
          <a:lstStyle/>
          <a:p>
            <a:r>
              <a:rPr lang="en-US" sz="3200" b="1" dirty="0"/>
              <a:t>4 server Configuration: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1524000"/>
            <a:ext cx="8500052" cy="4568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23901" y="5005953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4587" y="374221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901" y="5078692"/>
            <a:ext cx="172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8072" y="469866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9436" y="362146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82328" y="1935289"/>
            <a:ext cx="1375064" cy="33855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9DD9"/>
                </a:solidFill>
                <a:latin typeface="Calibri" pitchFamily="34" charset="0"/>
              </a:rPr>
              <a:t>CLIENTS # 38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530928" y="2991700"/>
            <a:ext cx="3574472" cy="582770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1530928" y="2273843"/>
            <a:ext cx="3238932" cy="1300627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4199659" y="2273843"/>
            <a:ext cx="570201" cy="133224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25636" y="485255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21236" y="35883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1236" y="488719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Passive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13" idx="2"/>
            <a:endCxn id="30" idx="0"/>
          </p:cNvCxnSpPr>
          <p:nvPr/>
        </p:nvCxnSpPr>
        <p:spPr>
          <a:xfrm>
            <a:off x="4769860" y="2273843"/>
            <a:ext cx="3113376" cy="1314482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2206" y="3562027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1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5181890" y="3562026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3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3080906" y="3525903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2</a:t>
            </a:r>
            <a:endParaRPr lang="en-IN" dirty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711779" y="383684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3004561" y="383684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3004561" y="5005953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195166" y="383684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195166" y="507869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305387" y="507869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7305387" y="383684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05387" y="3584217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4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893619" y="394965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80906" y="390451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80906" y="511876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03827" y="39496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38894" y="516033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34829" y="394965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34829" y="519991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Passive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>
            <a:endCxn id="13" idx="2"/>
          </p:cNvCxnSpPr>
          <p:nvPr/>
        </p:nvCxnSpPr>
        <p:spPr>
          <a:xfrm flipH="1" flipV="1">
            <a:off x="4769860" y="2273843"/>
            <a:ext cx="1180667" cy="133224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3" idx="2"/>
            <a:endCxn id="60" idx="0"/>
          </p:cNvCxnSpPr>
          <p:nvPr/>
        </p:nvCxnSpPr>
        <p:spPr>
          <a:xfrm>
            <a:off x="1467140" y="4370242"/>
            <a:ext cx="2292782" cy="635711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" idx="0"/>
            <a:endCxn id="59" idx="2"/>
          </p:cNvCxnSpPr>
          <p:nvPr/>
        </p:nvCxnSpPr>
        <p:spPr>
          <a:xfrm flipV="1">
            <a:off x="1479262" y="4370242"/>
            <a:ext cx="2280660" cy="635711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63" idx="0"/>
          </p:cNvCxnSpPr>
          <p:nvPr/>
        </p:nvCxnSpPr>
        <p:spPr>
          <a:xfrm>
            <a:off x="5897419" y="4434074"/>
            <a:ext cx="2163329" cy="64461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2" idx="0"/>
            <a:endCxn id="64" idx="2"/>
          </p:cNvCxnSpPr>
          <p:nvPr/>
        </p:nvCxnSpPr>
        <p:spPr>
          <a:xfrm flipV="1">
            <a:off x="5950527" y="4370242"/>
            <a:ext cx="2110221" cy="708450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11779" y="582000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Quartz TSA</a:t>
            </a:r>
            <a:endParaRPr lang="en-IN" sz="1800" b="1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4640119" y="581061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Ehcache TSA</a:t>
            </a:r>
            <a:endParaRPr lang="en-IN" sz="1800" b="1" i="1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4869296" y="3324525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010544" y="3283085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1524000"/>
            <a:ext cx="7769225" cy="4568825"/>
          </a:xfrm>
        </p:spPr>
        <p:txBody>
          <a:bodyPr/>
          <a:lstStyle/>
          <a:p>
            <a:r>
              <a:rPr lang="en-US" dirty="0"/>
              <a:t>This is similar to </a:t>
            </a:r>
            <a:r>
              <a:rPr lang="en-US" dirty="0" smtClean="0"/>
              <a:t>3 </a:t>
            </a:r>
            <a:r>
              <a:rPr lang="en-US" dirty="0"/>
              <a:t>server configuration where it has </a:t>
            </a:r>
            <a:r>
              <a:rPr lang="en-IN" dirty="0" smtClean="0"/>
              <a:t>three </a:t>
            </a:r>
            <a:r>
              <a:rPr lang="en-IN" dirty="0"/>
              <a:t>Ehcache ACTIVE and one Quartz ACTIVE servers running in 3 machines. </a:t>
            </a:r>
            <a:endParaRPr lang="en-IN" dirty="0" smtClean="0"/>
          </a:p>
          <a:p>
            <a:r>
              <a:rPr lang="en-US" dirty="0" smtClean="0"/>
              <a:t>Terracotta does not recommend ACTIVE-ACTIVE configuration for Quartz until if the there is a increase in no. of clients.</a:t>
            </a:r>
            <a:endParaRPr lang="en-IN" dirty="0" smtClean="0"/>
          </a:p>
          <a:p>
            <a:r>
              <a:rPr lang="en-US" dirty="0" smtClean="0"/>
              <a:t>Each ACTIVE servers will have its own PASSIVE/MIRROR servers for failing over and providing high availability of data.</a:t>
            </a:r>
            <a:endParaRPr lang="en-IN" dirty="0"/>
          </a:p>
          <a:p>
            <a:r>
              <a:rPr lang="en-US" dirty="0"/>
              <a:t>Load will be balanced between the </a:t>
            </a:r>
            <a:r>
              <a:rPr lang="en-US" dirty="0" smtClean="0"/>
              <a:t>three ACTIVE </a:t>
            </a:r>
            <a:r>
              <a:rPr lang="en-US" dirty="0"/>
              <a:t>Ehcache servers and the data is replicated to its MIRROR servers. </a:t>
            </a:r>
            <a:endParaRPr lang="en-US" dirty="0" smtClean="0"/>
          </a:p>
          <a:p>
            <a:r>
              <a:rPr lang="en-US" dirty="0" smtClean="0"/>
              <a:t>Terracotta does not have ACTIVE-ACTIVE </a:t>
            </a:r>
            <a:r>
              <a:rPr lang="en-US" dirty="0"/>
              <a:t>data synchronization 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0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figure, if </a:t>
            </a:r>
            <a:r>
              <a:rPr lang="en-IN" dirty="0" smtClean="0"/>
              <a:t>Machine 1 fails/goes </a:t>
            </a:r>
            <a:r>
              <a:rPr lang="en-IN" dirty="0"/>
              <a:t>down where the </a:t>
            </a:r>
            <a:r>
              <a:rPr lang="en-IN" dirty="0" smtClean="0"/>
              <a:t>ACTIVE </a:t>
            </a:r>
            <a:r>
              <a:rPr lang="en-IN" dirty="0"/>
              <a:t>Quartz server is running, then the mirror in </a:t>
            </a:r>
            <a:r>
              <a:rPr lang="en-IN" dirty="0" smtClean="0"/>
              <a:t>Machine 2 instantly </a:t>
            </a:r>
            <a:r>
              <a:rPr lang="en-IN" dirty="0"/>
              <a:t>takes over and the cluster continues functioning. </a:t>
            </a:r>
          </a:p>
          <a:p>
            <a:r>
              <a:rPr lang="en-IN" dirty="0"/>
              <a:t>In that case, </a:t>
            </a:r>
            <a:r>
              <a:rPr lang="en-IN" dirty="0" smtClean="0"/>
              <a:t>PASSIVE/MIRROR </a:t>
            </a:r>
            <a:r>
              <a:rPr lang="en-IN" dirty="0"/>
              <a:t>server in </a:t>
            </a:r>
            <a:r>
              <a:rPr lang="en-IN" dirty="0" smtClean="0"/>
              <a:t>Machine 2 will </a:t>
            </a:r>
            <a:r>
              <a:rPr lang="en-IN" dirty="0"/>
              <a:t>become active server.</a:t>
            </a:r>
          </a:p>
          <a:p>
            <a:r>
              <a:rPr lang="en-US" dirty="0"/>
              <a:t>For example consider </a:t>
            </a:r>
            <a:r>
              <a:rPr lang="en-IN" dirty="0" smtClean="0"/>
              <a:t>Machine 3 goes </a:t>
            </a:r>
            <a:r>
              <a:rPr lang="en-IN" dirty="0"/>
              <a:t>down, then Quartz will be running on </a:t>
            </a:r>
            <a:r>
              <a:rPr lang="en-IN" dirty="0" smtClean="0"/>
              <a:t>Machine 1 and </a:t>
            </a:r>
            <a:r>
              <a:rPr lang="en-IN" dirty="0" smtClean="0"/>
              <a:t>among other three </a:t>
            </a:r>
            <a:r>
              <a:rPr lang="en-IN" dirty="0"/>
              <a:t>Ehcache ACTIVE servers </a:t>
            </a:r>
            <a:r>
              <a:rPr lang="en-IN" dirty="0" smtClean="0"/>
              <a:t>, two will </a:t>
            </a:r>
            <a:r>
              <a:rPr lang="en-IN" dirty="0"/>
              <a:t>be running on </a:t>
            </a:r>
            <a:r>
              <a:rPr lang="en-IN" dirty="0" smtClean="0"/>
              <a:t>Machine 4 and </a:t>
            </a:r>
            <a:r>
              <a:rPr lang="en-IN" dirty="0" smtClean="0"/>
              <a:t>one in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6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Replication From PROD to DR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67" y="1415964"/>
            <a:ext cx="7769225" cy="5137236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EHCACHE DATA SYNCRONIZATION OF PROD &amp; DR: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780906" y="3283084"/>
            <a:ext cx="6096000" cy="3117715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3378" y="469866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67634" y="1935288"/>
            <a:ext cx="1375064" cy="33855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9DD9"/>
                </a:solidFill>
                <a:latin typeface="Calibri" pitchFamily="34" charset="0"/>
              </a:rPr>
              <a:t>CLIENTS # 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cxnSp>
        <p:nvCxnSpPr>
          <p:cNvPr id="7" name="Straight Arrow Connector 6"/>
          <p:cNvCxnSpPr>
            <a:endCxn id="6" idx="2"/>
          </p:cNvCxnSpPr>
          <p:nvPr/>
        </p:nvCxnSpPr>
        <p:spPr>
          <a:xfrm flipV="1">
            <a:off x="2084965" y="2273842"/>
            <a:ext cx="570201" cy="133224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655166" y="2273842"/>
            <a:ext cx="3113376" cy="1314482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67196" y="3562025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66212" y="3525902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1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889867" y="383684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89867" y="500595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080472" y="383684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080472" y="507869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190693" y="507869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0693" y="3584216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966212" y="390451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6212" y="511876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- 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0135" y="401299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4200" y="516033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0135" y="39496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135" y="519991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Passive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endCxn id="6" idx="2"/>
          </p:cNvCxnSpPr>
          <p:nvPr/>
        </p:nvCxnSpPr>
        <p:spPr>
          <a:xfrm flipH="1" flipV="1">
            <a:off x="2655166" y="2273842"/>
            <a:ext cx="1180667" cy="133224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0"/>
          </p:cNvCxnSpPr>
          <p:nvPr/>
        </p:nvCxnSpPr>
        <p:spPr>
          <a:xfrm>
            <a:off x="3782725" y="4434073"/>
            <a:ext cx="2163329" cy="64461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</p:cNvCxnSpPr>
          <p:nvPr/>
        </p:nvCxnSpPr>
        <p:spPr>
          <a:xfrm flipV="1">
            <a:off x="3835833" y="4370241"/>
            <a:ext cx="2110221" cy="708450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25425" y="58106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Ehcache TSA</a:t>
            </a:r>
            <a:endParaRPr lang="en-IN" sz="1800" b="1" i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754602" y="3324524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95850" y="3283084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34829" y="394965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75217" y="394965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190693" y="386980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77415" y="39496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876906" y="4756382"/>
            <a:ext cx="54768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 bwMode="auto">
          <a:xfrm>
            <a:off x="7139205" y="4414382"/>
            <a:ext cx="720000" cy="578882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WAN PROD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859205" y="4739269"/>
            <a:ext cx="54768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 bwMode="auto">
          <a:xfrm>
            <a:off x="8305800" y="4441920"/>
            <a:ext cx="720000" cy="578882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WAN DR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096829" y="3296011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For EHCACHE,</a:t>
            </a:r>
          </a:p>
          <a:p>
            <a:r>
              <a:rPr lang="en-IN" dirty="0" smtClean="0"/>
              <a:t>This </a:t>
            </a:r>
            <a:r>
              <a:rPr lang="en-IN" dirty="0"/>
              <a:t>is provided using the WAN module in Terracotta and configuring WAN module the cached data in Prod is replicated over to DR TSA so that when DR becomes primary server, it </a:t>
            </a:r>
            <a:r>
              <a:rPr lang="en-IN" dirty="0" smtClean="0"/>
              <a:t>doesn't </a:t>
            </a:r>
            <a:r>
              <a:rPr lang="en-IN" dirty="0"/>
              <a:t>start up blank. </a:t>
            </a:r>
          </a:p>
          <a:p>
            <a:r>
              <a:rPr lang="en-IN" dirty="0"/>
              <a:t>WAN module is a separate add-on component and it is not included in our Licence key capabilities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Licence Capabilities</a:t>
            </a:r>
            <a:r>
              <a:rPr lang="en-IN" dirty="0"/>
              <a:t>: </a:t>
            </a:r>
            <a:r>
              <a:rPr lang="en-IN" dirty="0" smtClean="0"/>
              <a:t>TMC</a:t>
            </a:r>
            <a:r>
              <a:rPr lang="en-IN" dirty="0"/>
              <a:t>, authentication, </a:t>
            </a:r>
            <a:r>
              <a:rPr lang="en-IN" dirty="0" err="1"/>
              <a:t>ehcache</a:t>
            </a:r>
            <a:r>
              <a:rPr lang="en-IN" dirty="0"/>
              <a:t>, </a:t>
            </a:r>
            <a:r>
              <a:rPr lang="en-IN" dirty="0" err="1"/>
              <a:t>ehcache</a:t>
            </a:r>
            <a:r>
              <a:rPr lang="en-IN" dirty="0"/>
              <a:t> </a:t>
            </a:r>
            <a:r>
              <a:rPr lang="en-IN" dirty="0" err="1"/>
              <a:t>offheap</a:t>
            </a:r>
            <a:r>
              <a:rPr lang="en-IN" dirty="0"/>
              <a:t>, quartz, quartz where, search, security, server array </a:t>
            </a:r>
            <a:r>
              <a:rPr lang="en-IN" dirty="0" err="1"/>
              <a:t>offheap</a:t>
            </a:r>
            <a:r>
              <a:rPr lang="en-IN" dirty="0"/>
              <a:t>, server striping, </a:t>
            </a:r>
            <a:r>
              <a:rPr lang="en-IN" dirty="0" smtClean="0"/>
              <a:t>sessions.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0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514600" y="2819400"/>
            <a:ext cx="4267200" cy="335280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019300"/>
            <a:ext cx="8169275" cy="44577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QUARTZ </a:t>
            </a:r>
            <a:r>
              <a:rPr lang="en-US" b="1" dirty="0">
                <a:solidFill>
                  <a:srgbClr val="002060"/>
                </a:solidFill>
              </a:rPr>
              <a:t>DATA SYNCRONIZATION OF PROD &amp; DR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3886200" y="3200399"/>
            <a:ext cx="1752600" cy="219600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Oracle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DD9"/>
                </a:solidFill>
                <a:effectLst/>
                <a:latin typeface="Calibri" pitchFamily="34" charset="0"/>
              </a:rPr>
              <a:t> 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3691" y="5638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No Quartz TSA</a:t>
            </a:r>
            <a:endParaRPr lang="en-IN" sz="1800" b="1" i="1" dirty="0"/>
          </a:p>
        </p:txBody>
      </p:sp>
    </p:spTree>
    <p:extLst>
      <p:ext uri="{BB962C8B-B14F-4D97-AF65-F5344CB8AC3E}">
        <p14:creationId xmlns:p14="http://schemas.microsoft.com/office/powerpoint/2010/main" val="9428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019300"/>
            <a:ext cx="7769225" cy="4381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QUARTZ,</a:t>
            </a:r>
          </a:p>
          <a:p>
            <a:r>
              <a:rPr lang="en-IN" dirty="0"/>
              <a:t>Terracotta has no special mechanism for Quartz for real time Synchronization of two TSA(PROD &amp; DR). </a:t>
            </a:r>
            <a:endParaRPr lang="en-IN" dirty="0" smtClean="0"/>
          </a:p>
          <a:p>
            <a:r>
              <a:rPr lang="en-IN" dirty="0" smtClean="0"/>
              <a:t>Quartz </a:t>
            </a:r>
            <a:r>
              <a:rPr lang="en-IN" dirty="0"/>
              <a:t>can failover to DR by copying the terracotta /data folder in the Quartz Active Server stored (</a:t>
            </a:r>
            <a:r>
              <a:rPr lang="en-IN" dirty="0" err="1"/>
              <a:t>Persistance</a:t>
            </a:r>
            <a:r>
              <a:rPr lang="en-IN" dirty="0"/>
              <a:t> Storage) in the physical machine. This requires a manual interruption during the failover.</a:t>
            </a:r>
          </a:p>
          <a:p>
            <a:r>
              <a:rPr lang="en-IN" dirty="0"/>
              <a:t> But another approach that might prove beneficial here would be to use the database as the job store instead of Terracotta job store. </a:t>
            </a:r>
            <a:endParaRPr lang="en-IN" dirty="0" smtClean="0"/>
          </a:p>
          <a:p>
            <a:r>
              <a:rPr lang="en-IN" dirty="0" smtClean="0"/>
              <a:t>Terracotta </a:t>
            </a:r>
            <a:r>
              <a:rPr lang="en-IN" dirty="0"/>
              <a:t>confirms that there should not be any performance degradation due to  this mechanism.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Focus of the Design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proposed design focusses on all three aspects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 smtClean="0"/>
              <a:t>1] </a:t>
            </a:r>
            <a:r>
              <a:rPr lang="en-IN" dirty="0"/>
              <a:t>Scalability of the </a:t>
            </a:r>
            <a:r>
              <a:rPr lang="en-IN" dirty="0" smtClean="0"/>
              <a:t>system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2] </a:t>
            </a:r>
            <a:r>
              <a:rPr lang="en-IN" dirty="0"/>
              <a:t>High Availability of </a:t>
            </a:r>
            <a:r>
              <a:rPr lang="en-IN" dirty="0" smtClean="0"/>
              <a:t>the data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3</a:t>
            </a:r>
            <a:r>
              <a:rPr lang="en-IN" dirty="0"/>
              <a:t>] Capacity of the </a:t>
            </a:r>
            <a:r>
              <a:rPr lang="en-IN" dirty="0" smtClean="0"/>
              <a:t>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Since </a:t>
            </a:r>
            <a:r>
              <a:rPr lang="en-IN" b="1" dirty="0"/>
              <a:t>Data Guard</a:t>
            </a:r>
            <a:r>
              <a:rPr lang="en-IN" dirty="0"/>
              <a:t> is already in place replicating from PROD to DR database, we can leverage the same to store Quartz's batch metadata (</a:t>
            </a:r>
            <a:r>
              <a:rPr lang="en-IN" dirty="0" err="1"/>
              <a:t>job,schedule</a:t>
            </a:r>
            <a:r>
              <a:rPr lang="en-IN" dirty="0"/>
              <a:t>, trigger </a:t>
            </a:r>
            <a:r>
              <a:rPr lang="en-IN" dirty="0" err="1"/>
              <a:t>etc</a:t>
            </a:r>
            <a:r>
              <a:rPr lang="en-IN" dirty="0"/>
              <a:t>) and make DR failover steps for Quartz batch sub-system that much more efficient</a:t>
            </a:r>
            <a:r>
              <a:rPr lang="en-IN" dirty="0" smtClean="0"/>
              <a:t>.</a:t>
            </a:r>
          </a:p>
          <a:p>
            <a:r>
              <a:rPr lang="en-IN" dirty="0"/>
              <a:t>This requires no code change, but simple changes to </a:t>
            </a:r>
            <a:r>
              <a:rPr lang="en-IN" dirty="0" err="1"/>
              <a:t>quartz.properties</a:t>
            </a:r>
            <a:r>
              <a:rPr lang="en-IN" dirty="0"/>
              <a:t> file to configure JDBC job store with the ability to create 3/4 tables on the database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9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Future State Design: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72175" y="4676775"/>
            <a:ext cx="1095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 bwMode="auto">
          <a:xfrm>
            <a:off x="335761" y="3197524"/>
            <a:ext cx="6096000" cy="3117715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2489" y="1849728"/>
            <a:ext cx="1375064" cy="33855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9DD9"/>
                </a:solidFill>
                <a:latin typeface="Calibri" pitchFamily="34" charset="0"/>
              </a:rPr>
              <a:t>CLIENTS </a:t>
            </a:r>
            <a:r>
              <a:rPr lang="en-US" sz="1600" b="1" dirty="0" smtClean="0">
                <a:solidFill>
                  <a:srgbClr val="009DD9"/>
                </a:solidFill>
                <a:latin typeface="Calibri" pitchFamily="34" charset="0"/>
              </a:rPr>
              <a:t>#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cxnSp>
        <p:nvCxnSpPr>
          <p:cNvPr id="7" name="Straight Arrow Connector 6"/>
          <p:cNvCxnSpPr>
            <a:endCxn id="6" idx="2"/>
          </p:cNvCxnSpPr>
          <p:nvPr/>
        </p:nvCxnSpPr>
        <p:spPr>
          <a:xfrm flipV="1">
            <a:off x="1639820" y="2188282"/>
            <a:ext cx="570201" cy="133224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210021" y="2188282"/>
            <a:ext cx="3113376" cy="1314482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2051" y="3476465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21067" y="3440342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1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444722" y="375128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44722" y="492039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635327" y="375128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635327" y="499313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745548" y="4993131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5548" y="3498656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21067" y="38189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066" y="5033203"/>
            <a:ext cx="143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Ehcache-Passive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9055" y="507477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Passive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4990" y="511435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Passive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H="1" flipV="1">
            <a:off x="2210021" y="2188282"/>
            <a:ext cx="1180667" cy="1332248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0280" y="572505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Ehcache TSA</a:t>
            </a:r>
            <a:endParaRPr lang="en-IN" sz="1800" b="1" i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309457" y="3238964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0072" y="386409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745548" y="3784242"/>
            <a:ext cx="1510722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2270" y="386409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- </a:t>
            </a:r>
            <a:r>
              <a:rPr lang="en-US" b="1" dirty="0" smtClean="0">
                <a:solidFill>
                  <a:schemeClr val="bg1"/>
                </a:solidFill>
              </a:rPr>
              <a:t>Active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431761" y="4670822"/>
            <a:ext cx="54768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6694060" y="4328822"/>
            <a:ext cx="720000" cy="578882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WAN PROD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495800" y="3284800"/>
            <a:ext cx="0" cy="2514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7543800" y="3352800"/>
            <a:ext cx="1581148" cy="2473891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980832" y="2449486"/>
            <a:ext cx="3027004" cy="3289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80000"/>
              </a:spcBef>
              <a:spcAft>
                <a:spcPct val="0"/>
              </a:spcAft>
              <a:buClr>
                <a:srgbClr val="7F7F7F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3288" indent="-444500" algn="l" rtl="0" eaLnBrk="1" fontAlgn="base" hangingPunct="1">
              <a:spcBef>
                <a:spcPct val="80000"/>
              </a:spcBef>
              <a:spcAft>
                <a:spcPct val="0"/>
              </a:spcAft>
              <a:buClr>
                <a:srgbClr val="7F7F7F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360488" indent="-455613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816100" indent="-446088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2286000" indent="-468313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743200" indent="-468313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3200400" indent="-468313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657600" indent="-468313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4114800" indent="-468313" algn="l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7F7F7F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b="1" kern="0" dirty="0" smtClean="0">
              <a:solidFill>
                <a:srgbClr val="002060"/>
              </a:solidFill>
            </a:endParaRPr>
          </a:p>
          <a:p>
            <a:endParaRPr lang="en-US" sz="1800" b="1" kern="0" dirty="0" smtClean="0">
              <a:solidFill>
                <a:srgbClr val="002060"/>
              </a:solidFill>
            </a:endParaRPr>
          </a:p>
          <a:p>
            <a:pPr marL="0" indent="0">
              <a:buFontTx/>
              <a:buNone/>
            </a:pPr>
            <a:endParaRPr lang="en-US" sz="1800" b="1" kern="0" dirty="0" smtClean="0">
              <a:solidFill>
                <a:srgbClr val="002060"/>
              </a:solidFill>
            </a:endParaRPr>
          </a:p>
          <a:p>
            <a:pPr marL="0" indent="0">
              <a:buFontTx/>
              <a:buNone/>
            </a:pPr>
            <a:endParaRPr lang="en-IN" sz="1800" b="1" kern="0" dirty="0" smtClean="0">
              <a:solidFill>
                <a:srgbClr val="002060"/>
              </a:solidFill>
            </a:endParaRPr>
          </a:p>
          <a:p>
            <a:endParaRPr lang="en-IN" sz="1800" kern="0" dirty="0"/>
          </a:p>
        </p:txBody>
      </p:sp>
      <p:sp>
        <p:nvSpPr>
          <p:cNvPr id="33" name="Flowchart: Magnetic Disk 32"/>
          <p:cNvSpPr/>
          <p:nvPr/>
        </p:nvSpPr>
        <p:spPr bwMode="auto">
          <a:xfrm>
            <a:off x="7877174" y="3737403"/>
            <a:ext cx="914400" cy="108000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Oracle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DD9"/>
                </a:solidFill>
                <a:effectLst/>
                <a:latin typeface="Calibri" pitchFamily="34" charset="0"/>
              </a:rPr>
              <a:t> 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2400" y="4959053"/>
            <a:ext cx="125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/>
              <a:t>No Quartz TSA</a:t>
            </a:r>
            <a:endParaRPr lang="en-IN" sz="1800" b="1" i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238254" y="4284681"/>
            <a:ext cx="2190605" cy="708450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5" idx="0"/>
          </p:cNvCxnSpPr>
          <p:nvPr/>
        </p:nvCxnSpPr>
        <p:spPr>
          <a:xfrm>
            <a:off x="3390688" y="4284681"/>
            <a:ext cx="2110221" cy="708450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6" idx="2"/>
          </p:cNvCxnSpPr>
          <p:nvPr/>
        </p:nvCxnSpPr>
        <p:spPr>
          <a:xfrm flipV="1">
            <a:off x="1200083" y="4317642"/>
            <a:ext cx="4300826" cy="590062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8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</a:t>
            </a:r>
            <a:r>
              <a:rPr lang="en-US" dirty="0" smtClean="0"/>
              <a:t>Proposed </a:t>
            </a:r>
            <a:r>
              <a:rPr lang="en-US" dirty="0"/>
              <a:t>Design: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dirty="0"/>
              <a:t>: Ehcache- </a:t>
            </a:r>
            <a:r>
              <a:rPr lang="en-US" dirty="0" smtClean="0"/>
              <a:t>Off-Heap </a:t>
            </a:r>
            <a:r>
              <a:rPr lang="en-US" dirty="0"/>
              <a:t>, Quartz - </a:t>
            </a:r>
            <a:r>
              <a:rPr lang="en-US" dirty="0" smtClean="0"/>
              <a:t>Database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Ehcache stores the data in Off-Heap and Quartz stores the data in disk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QUARTZ , “Database job storage” instead of “Disk Storage” </a:t>
            </a:r>
            <a:r>
              <a:rPr lang="en-US" dirty="0" smtClean="0"/>
              <a:t>results </a:t>
            </a:r>
            <a:r>
              <a:rPr lang="en-US" dirty="0"/>
              <a:t>in elimination of Quartz TSA(Terracotta Server Array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Failover: Yes</a:t>
            </a:r>
          </a:p>
          <a:p>
            <a:pPr marL="0" indent="0">
              <a:buNone/>
            </a:pPr>
            <a:r>
              <a:rPr lang="en-US" dirty="0"/>
              <a:t> Failover is provided by the PASSIVE servers in case of failing of </a:t>
            </a:r>
            <a:r>
              <a:rPr lang="en-US" dirty="0" smtClean="0"/>
              <a:t>ACTIVE</a:t>
            </a:r>
            <a:r>
              <a:rPr lang="en-US" dirty="0"/>
              <a:t> </a:t>
            </a:r>
            <a:r>
              <a:rPr lang="en-US" dirty="0" smtClean="0"/>
              <a:t>with high data </a:t>
            </a:r>
            <a:r>
              <a:rPr lang="en-US" dirty="0" err="1" smtClean="0"/>
              <a:t>availablity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Scalability: </a:t>
            </a:r>
            <a:r>
              <a:rPr lang="en-US" dirty="0" smtClean="0"/>
              <a:t>Yes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Currently </a:t>
            </a:r>
            <a:r>
              <a:rPr lang="en-US" dirty="0"/>
              <a:t>we have 3</a:t>
            </a:r>
            <a:r>
              <a:rPr lang="en-US" dirty="0" smtClean="0"/>
              <a:t> </a:t>
            </a:r>
            <a:r>
              <a:rPr lang="en-US" dirty="0"/>
              <a:t>ACTIVE servers for </a:t>
            </a:r>
            <a:r>
              <a:rPr lang="en-US" dirty="0" smtClean="0"/>
              <a:t>Ehcache </a:t>
            </a:r>
            <a:r>
              <a:rPr lang="en-US" dirty="0"/>
              <a:t>TSA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0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Ehcache, ACTIVE – ACTIVE server configuration for load balancing and increasing the scalability of the system.</a:t>
            </a:r>
          </a:p>
          <a:p>
            <a:r>
              <a:rPr lang="en-US" dirty="0"/>
              <a:t>The anticipated load can be balanced by increasing the capacity of the servers from 8GB to 16GB.</a:t>
            </a:r>
          </a:p>
          <a:p>
            <a:r>
              <a:rPr lang="en-US" b="1" dirty="0"/>
              <a:t>WAN </a:t>
            </a:r>
            <a:r>
              <a:rPr lang="en-US" dirty="0"/>
              <a:t>module provides the data replication of Ehcache from PROD TSA to DR TSA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87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172450" cy="56673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7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of the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scalability of the system can be increased by increasing the no. of Stripes. </a:t>
            </a:r>
            <a:endParaRPr lang="en-IN" dirty="0" smtClean="0"/>
          </a:p>
          <a:p>
            <a:r>
              <a:rPr lang="en-IN" dirty="0" smtClean="0"/>
              <a:t>A Stripe </a:t>
            </a:r>
            <a:r>
              <a:rPr lang="en-IN" dirty="0"/>
              <a:t>is a combination of </a:t>
            </a:r>
            <a:r>
              <a:rPr lang="en-IN" dirty="0" smtClean="0"/>
              <a:t>ACTIVE </a:t>
            </a:r>
            <a:r>
              <a:rPr lang="en-IN" dirty="0"/>
              <a:t>and </a:t>
            </a:r>
            <a:r>
              <a:rPr lang="en-IN" dirty="0" smtClean="0"/>
              <a:t>PASSIVE/MIRROR </a:t>
            </a:r>
            <a:r>
              <a:rPr lang="en-IN" dirty="0"/>
              <a:t>servers. </a:t>
            </a:r>
            <a:endParaRPr lang="en-IN" dirty="0" smtClean="0"/>
          </a:p>
          <a:p>
            <a:r>
              <a:rPr lang="en-IN" dirty="0" smtClean="0"/>
              <a:t>Terracotta has restricted the functionality of synchronization of data between ACTIVE-ACTIVE servers wherein </a:t>
            </a:r>
            <a:r>
              <a:rPr lang="en-US" dirty="0" smtClean="0"/>
              <a:t>synchronization occurs only between ACTIVE-PASSIVE system.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8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Availability of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 availability of the data is provided by </a:t>
            </a:r>
            <a:r>
              <a:rPr lang="en-IN" dirty="0" smtClean="0"/>
              <a:t>MIRROR </a:t>
            </a:r>
            <a:r>
              <a:rPr lang="en-IN" dirty="0"/>
              <a:t>servers as it serves as a "hot standby" ready to take over for the active server in case of a failure. </a:t>
            </a:r>
            <a:endParaRPr lang="en-IN" dirty="0" smtClean="0"/>
          </a:p>
          <a:p>
            <a:r>
              <a:rPr lang="en-IN" dirty="0" smtClean="0"/>
              <a:t>Passive/mirror </a:t>
            </a:r>
            <a:r>
              <a:rPr lang="en-IN" dirty="0"/>
              <a:t>will always be in-sync with active and will always have the latest and greatest data sent by the clients to the TSA(Terracotta Server Array). </a:t>
            </a:r>
            <a:endParaRPr lang="en-IN" dirty="0" smtClean="0"/>
          </a:p>
          <a:p>
            <a:r>
              <a:rPr lang="en-IN" dirty="0"/>
              <a:t>The ACTIVE server transmits the heart beat only </a:t>
            </a:r>
            <a:r>
              <a:rPr lang="en-IN" dirty="0" smtClean="0"/>
              <a:t>to PASSIVE </a:t>
            </a:r>
            <a:r>
              <a:rPr lang="en-IN" dirty="0"/>
              <a:t>server and not to the other </a:t>
            </a:r>
            <a:r>
              <a:rPr lang="en-IN" dirty="0" smtClean="0"/>
              <a:t>ACTIVE </a:t>
            </a:r>
            <a:r>
              <a:rPr lang="en-IN" dirty="0"/>
              <a:t>server.  </a:t>
            </a:r>
          </a:p>
          <a:p>
            <a:r>
              <a:rPr lang="en-IN" dirty="0"/>
              <a:t>Hence each ACTIVE server in the system will need a PASSIVE/MIRROR server for preventing the data loss during the </a:t>
            </a:r>
            <a:r>
              <a:rPr lang="en-IN" dirty="0" smtClean="0"/>
              <a:t>failovers</a:t>
            </a:r>
            <a:r>
              <a:rPr lang="en-IN" dirty="0"/>
              <a:t> </a:t>
            </a:r>
            <a:r>
              <a:rPr lang="en-IN" dirty="0" smtClean="0"/>
              <a:t>for providing high </a:t>
            </a:r>
            <a:r>
              <a:rPr lang="en-IN" dirty="0" err="1" smtClean="0"/>
              <a:t>availablity</a:t>
            </a:r>
            <a:r>
              <a:rPr lang="en-IN" dirty="0" smtClean="0"/>
              <a:t> of the data.</a:t>
            </a:r>
          </a:p>
          <a:p>
            <a:r>
              <a:rPr lang="en-IN" dirty="0" smtClean="0"/>
              <a:t>This </a:t>
            </a:r>
            <a:r>
              <a:rPr lang="en-IN" dirty="0"/>
              <a:t>functionality is same with both Ehcache and Quartz. </a:t>
            </a:r>
          </a:p>
        </p:txBody>
      </p:sp>
    </p:spTree>
    <p:extLst>
      <p:ext uri="{BB962C8B-B14F-4D97-AF65-F5344CB8AC3E}">
        <p14:creationId xmlns:p14="http://schemas.microsoft.com/office/powerpoint/2010/main" val="18046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172450" cy="576263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Capacity of the servers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Capacity of the servers can be increased by increasing the memory allocated to the servers. </a:t>
            </a:r>
            <a:endParaRPr lang="en-IN" dirty="0" smtClean="0"/>
          </a:p>
          <a:p>
            <a:r>
              <a:rPr lang="en-US" dirty="0" smtClean="0"/>
              <a:t>For instance, currently we have 8GB of memory allocated to the system.</a:t>
            </a:r>
            <a:r>
              <a:rPr lang="en-IN" dirty="0" smtClean="0"/>
              <a:t> </a:t>
            </a:r>
            <a:r>
              <a:rPr lang="en-IN" dirty="0"/>
              <a:t>Based on the </a:t>
            </a:r>
            <a:r>
              <a:rPr lang="en-IN" dirty="0" smtClean="0"/>
              <a:t>growth </a:t>
            </a:r>
            <a:r>
              <a:rPr lang="en-IN" dirty="0"/>
              <a:t>of data near future, the capacity of the servers can be increased to 16GB or more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This will help us to meet the anticipated growth in future without any architectural change.</a:t>
            </a:r>
          </a:p>
        </p:txBody>
      </p:sp>
    </p:spTree>
    <p:extLst>
      <p:ext uri="{BB962C8B-B14F-4D97-AF65-F5344CB8AC3E}">
        <p14:creationId xmlns:p14="http://schemas.microsoft.com/office/powerpoint/2010/main" val="5608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3588"/>
            <a:ext cx="7769225" cy="480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9" name="Right Triangle 8"/>
          <p:cNvSpPr/>
          <p:nvPr/>
        </p:nvSpPr>
        <p:spPr bwMode="auto">
          <a:xfrm>
            <a:off x="2971800" y="3276600"/>
            <a:ext cx="914400" cy="914400"/>
          </a:xfrm>
          <a:prstGeom prst="rt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143000" y="2438400"/>
            <a:ext cx="1828800" cy="1676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057400" y="3276600"/>
            <a:ext cx="914400" cy="9144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928255" y="2971800"/>
            <a:ext cx="3034145" cy="280590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447800" y="3543300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76800" y="2971800"/>
            <a:ext cx="3034145" cy="2805900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396345" y="3543300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447800" y="4585855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396345" y="4585855"/>
            <a:ext cx="1905000" cy="5334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0610" y="3122711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1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392881" y="3122711"/>
            <a:ext cx="17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Machine 2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447800" y="3656111"/>
            <a:ext cx="1902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– </a:t>
            </a:r>
            <a:r>
              <a:rPr lang="en-US" b="1" dirty="0" smtClean="0">
                <a:solidFill>
                  <a:schemeClr val="bg1"/>
                </a:solidFill>
              </a:rPr>
              <a:t>Active(#GB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47800" y="4698665"/>
            <a:ext cx="213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</a:t>
            </a:r>
            <a:r>
              <a:rPr lang="en-US" b="1" dirty="0" smtClean="0">
                <a:solidFill>
                  <a:schemeClr val="bg1"/>
                </a:solidFill>
              </a:rPr>
              <a:t>– </a:t>
            </a:r>
            <a:r>
              <a:rPr lang="en-US" b="1" dirty="0" smtClean="0">
                <a:solidFill>
                  <a:schemeClr val="bg1"/>
                </a:solidFill>
              </a:rPr>
              <a:t>Passive(#GB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05437" y="4698666"/>
            <a:ext cx="1895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Quartz – </a:t>
            </a:r>
            <a:r>
              <a:rPr lang="en-US" b="1" dirty="0" smtClean="0">
                <a:solidFill>
                  <a:schemeClr val="bg1"/>
                </a:solidFill>
              </a:rPr>
              <a:t>Passive(#GB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5437" y="3656110"/>
            <a:ext cx="1895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Ehcache </a:t>
            </a:r>
            <a:r>
              <a:rPr lang="en-US" b="1" dirty="0" smtClean="0">
                <a:solidFill>
                  <a:schemeClr val="bg1"/>
                </a:solidFill>
              </a:rPr>
              <a:t>– </a:t>
            </a:r>
            <a:r>
              <a:rPr lang="en-US" b="1" dirty="0" smtClean="0">
                <a:solidFill>
                  <a:schemeClr val="bg1"/>
                </a:solidFill>
              </a:rPr>
              <a:t>Active(#GB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657600" y="1738745"/>
            <a:ext cx="1375064" cy="33855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9DD9"/>
                </a:solidFill>
                <a:latin typeface="Calibri" pitchFamily="34" charset="0"/>
              </a:rPr>
              <a:t>CLIENTS </a:t>
            </a:r>
            <a:r>
              <a:rPr lang="en-US" sz="1600" b="1" dirty="0" smtClean="0">
                <a:solidFill>
                  <a:srgbClr val="009DD9"/>
                </a:solidFill>
                <a:latin typeface="Calibri" pitchFamily="34" charset="0"/>
              </a:rPr>
              <a:t>#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rgbClr val="009DD9"/>
              </a:solidFill>
              <a:effectLst/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stCxn id="16" idx="0"/>
          </p:cNvCxnSpPr>
          <p:nvPr/>
        </p:nvCxnSpPr>
        <p:spPr bwMode="auto">
          <a:xfrm>
            <a:off x="2445328" y="2971800"/>
            <a:ext cx="2660072" cy="19899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2819400" y="2077299"/>
            <a:ext cx="1525732" cy="589701"/>
          </a:xfrm>
          <a:prstGeom prst="straightConnector1">
            <a:avLst/>
          </a:prstGeom>
          <a:noFill/>
          <a:ln>
            <a:noFill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23" idx="1"/>
          </p:cNvCxnSpPr>
          <p:nvPr/>
        </p:nvCxnSpPr>
        <p:spPr bwMode="auto">
          <a:xfrm flipH="1" flipV="1">
            <a:off x="4267200" y="4724398"/>
            <a:ext cx="1129145" cy="128157"/>
          </a:xfrm>
          <a:prstGeom prst="straightConnector1">
            <a:avLst/>
          </a:prstGeom>
          <a:noFill/>
          <a:ln>
            <a:noFill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3962400" y="3656110"/>
            <a:ext cx="382732" cy="1538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4345132" y="2590800"/>
            <a:ext cx="486640" cy="152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2327564" y="2209800"/>
            <a:ext cx="1101436" cy="228600"/>
          </a:xfrm>
          <a:prstGeom prst="straightConnector1">
            <a:avLst/>
          </a:prstGeom>
          <a:noFill/>
          <a:ln>
            <a:noFill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endCxn id="23" idx="1"/>
          </p:cNvCxnSpPr>
          <p:nvPr/>
        </p:nvCxnSpPr>
        <p:spPr>
          <a:xfrm>
            <a:off x="3350202" y="3810000"/>
            <a:ext cx="2046143" cy="1042555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2" idx="3"/>
          </p:cNvCxnSpPr>
          <p:nvPr/>
        </p:nvCxnSpPr>
        <p:spPr>
          <a:xfrm flipV="1">
            <a:off x="3352800" y="3810000"/>
            <a:ext cx="2052637" cy="1042555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2" idx="2"/>
          </p:cNvCxnSpPr>
          <p:nvPr/>
        </p:nvCxnSpPr>
        <p:spPr>
          <a:xfrm flipH="1">
            <a:off x="2590801" y="2077299"/>
            <a:ext cx="1754331" cy="894501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345132" y="2077300"/>
            <a:ext cx="1674668" cy="894500"/>
          </a:xfrm>
          <a:prstGeom prst="straightConnector1">
            <a:avLst/>
          </a:prstGeom>
          <a:ln>
            <a:solidFill>
              <a:schemeClr val="accent6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the application is up and running, all the </a:t>
            </a:r>
            <a:r>
              <a:rPr lang="en-IN" dirty="0" err="1"/>
              <a:t>Weblogic</a:t>
            </a:r>
            <a:r>
              <a:rPr lang="en-IN" dirty="0"/>
              <a:t> clients and agents will be connected to active servers of both Ehcache and Quartz which is running on different machines.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have passive/mirror servers for both Ehcache and Quartz running in both the machines.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mirror server provides high availability as it serves as a "hot standby" ready to take over for the active server in case of a failure. 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the above figure, if </a:t>
            </a:r>
            <a:r>
              <a:rPr lang="en-IN" b="1" dirty="0" smtClean="0"/>
              <a:t>Machine 1</a:t>
            </a:r>
            <a:r>
              <a:rPr lang="en-IN" dirty="0" smtClean="0"/>
              <a:t>machine </a:t>
            </a:r>
            <a:r>
              <a:rPr lang="en-IN" dirty="0"/>
              <a:t>fails/goes down where the active Quartz server is running, then the mirror in </a:t>
            </a:r>
            <a:r>
              <a:rPr lang="en-IN" b="1" dirty="0" smtClean="0"/>
              <a:t>Machine 2 </a:t>
            </a:r>
            <a:r>
              <a:rPr lang="en-IN" dirty="0" smtClean="0"/>
              <a:t>instantly </a:t>
            </a:r>
            <a:r>
              <a:rPr lang="en-IN" dirty="0"/>
              <a:t>takes over and the cluster continues functioning.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530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that case, passive/mirror server in </a:t>
            </a:r>
            <a:r>
              <a:rPr lang="en-IN" b="1" dirty="0" smtClean="0"/>
              <a:t>Machine 1</a:t>
            </a:r>
            <a:r>
              <a:rPr lang="en-IN" dirty="0" smtClean="0"/>
              <a:t>will </a:t>
            </a:r>
            <a:r>
              <a:rPr lang="en-IN" dirty="0"/>
              <a:t>become active server and both Ehcache &amp; Quartz active servers will be running in same machine which is </a:t>
            </a:r>
            <a:r>
              <a:rPr lang="en-IN" b="1" dirty="0" smtClean="0"/>
              <a:t>Machine 2 </a:t>
            </a:r>
            <a:r>
              <a:rPr lang="en-IN" dirty="0" smtClean="0"/>
              <a:t>in </a:t>
            </a:r>
            <a:r>
              <a:rPr lang="en-IN" dirty="0"/>
              <a:t>above example. </a:t>
            </a:r>
            <a:endParaRPr lang="en-IN" dirty="0" smtClean="0"/>
          </a:p>
          <a:p>
            <a:r>
              <a:rPr lang="en-IN" dirty="0" smtClean="0"/>
              <a:t>Passive/mirror </a:t>
            </a:r>
            <a:r>
              <a:rPr lang="en-IN" dirty="0"/>
              <a:t>will always be in-sync with active and will always have the latest and greatest data sent by the clients to the TSA(Terracotta Server Array).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functionality is same with both Ehcache and Quartz.  </a:t>
            </a:r>
          </a:p>
          <a:p>
            <a:r>
              <a:rPr lang="en-IN" dirty="0"/>
              <a:t>So when the active server goes down, the passive/mirror becomes the active server without any loss of data or downtime.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6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Existing Design: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Persistence Storage: Ehcache- No , Quartz - Yes</a:t>
            </a:r>
          </a:p>
          <a:p>
            <a:pPr marL="0" indent="0">
              <a:buNone/>
            </a:pPr>
            <a:r>
              <a:rPr lang="en-US" dirty="0" smtClean="0"/>
              <a:t>  Ehcache stores the data in Off-Heap and Quartz stores the data in disk.</a:t>
            </a:r>
            <a:endParaRPr lang="en-US" dirty="0"/>
          </a:p>
          <a:p>
            <a:r>
              <a:rPr lang="en-US" dirty="0" smtClean="0"/>
              <a:t>Failover: Yes</a:t>
            </a:r>
          </a:p>
          <a:p>
            <a:pPr marL="0" indent="0">
              <a:buNone/>
            </a:pPr>
            <a:r>
              <a:rPr lang="en-US" dirty="0" smtClean="0"/>
              <a:t> Failover is provided by the PASSIVE servers in case of failing of ACTIVE. </a:t>
            </a:r>
            <a:endParaRPr lang="en-US" dirty="0"/>
          </a:p>
          <a:p>
            <a:r>
              <a:rPr lang="en-US" dirty="0" smtClean="0"/>
              <a:t>Scalability: No</a:t>
            </a:r>
          </a:p>
          <a:p>
            <a:pPr marL="0" indent="0">
              <a:buNone/>
            </a:pPr>
            <a:r>
              <a:rPr lang="en-US" dirty="0" smtClean="0"/>
              <a:t>Scalability is provided by two or more active servers in a Terracotta Server Array.</a:t>
            </a:r>
          </a:p>
          <a:p>
            <a:pPr marL="0" indent="0">
              <a:buNone/>
            </a:pPr>
            <a:r>
              <a:rPr lang="en-US" dirty="0" smtClean="0"/>
              <a:t>Currently we have only one ACTIVE servers for each TSA.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0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Nielsen">
      <a:dk1>
        <a:srgbClr val="5F5F5F"/>
      </a:dk1>
      <a:lt1>
        <a:srgbClr val="FFFFFF"/>
      </a:lt1>
      <a:dk2>
        <a:srgbClr val="000000"/>
      </a:dk2>
      <a:lt2>
        <a:srgbClr val="8DC63F"/>
      </a:lt2>
      <a:accent1>
        <a:srgbClr val="009DD9"/>
      </a:accent1>
      <a:accent2>
        <a:srgbClr val="FF8300"/>
      </a:accent2>
      <a:accent3>
        <a:srgbClr val="B21DAC"/>
      </a:accent3>
      <a:accent4>
        <a:srgbClr val="D70036"/>
      </a:accent4>
      <a:accent5>
        <a:srgbClr val="707276"/>
      </a:accent5>
      <a:accent6>
        <a:srgbClr val="000000"/>
      </a:accent6>
      <a:hlink>
        <a:srgbClr val="B21DAC"/>
      </a:hlink>
      <a:folHlink>
        <a:srgbClr val="D70036"/>
      </a:folHlink>
    </a:clrScheme>
    <a:fontScheme name="Chart Background with Black Title Maste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rgbClr val="009DD9"/>
            </a:solidFill>
            <a:effectLst/>
            <a:latin typeface="Calibr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9DD9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Chart Background with Black Title Master 1">
        <a:dk1>
          <a:srgbClr val="5F5F5F"/>
        </a:dk1>
        <a:lt1>
          <a:srgbClr val="FFFFFF"/>
        </a:lt1>
        <a:dk2>
          <a:srgbClr val="000000"/>
        </a:dk2>
        <a:lt2>
          <a:srgbClr val="707276"/>
        </a:lt2>
        <a:accent1>
          <a:srgbClr val="009DD9"/>
        </a:accent1>
        <a:accent2>
          <a:srgbClr val="FF8300"/>
        </a:accent2>
        <a:accent3>
          <a:srgbClr val="FFFFFF"/>
        </a:accent3>
        <a:accent4>
          <a:srgbClr val="505050"/>
        </a:accent4>
        <a:accent5>
          <a:srgbClr val="AACCE9"/>
        </a:accent5>
        <a:accent6>
          <a:srgbClr val="E77600"/>
        </a:accent6>
        <a:hlink>
          <a:srgbClr val="B21DAC"/>
        </a:hlink>
        <a:folHlink>
          <a:srgbClr val="D7003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Background with Black Divder Master">
  <a:themeElements>
    <a:clrScheme name="Blank Background with Black Divder Master 1">
      <a:dk1>
        <a:srgbClr val="5F5F5F"/>
      </a:dk1>
      <a:lt1>
        <a:srgbClr val="FFFFFF"/>
      </a:lt1>
      <a:dk2>
        <a:srgbClr val="000000"/>
      </a:dk2>
      <a:lt2>
        <a:srgbClr val="707276"/>
      </a:lt2>
      <a:accent1>
        <a:srgbClr val="009DD9"/>
      </a:accent1>
      <a:accent2>
        <a:srgbClr val="FF8300"/>
      </a:accent2>
      <a:accent3>
        <a:srgbClr val="FFFFFF"/>
      </a:accent3>
      <a:accent4>
        <a:srgbClr val="505050"/>
      </a:accent4>
      <a:accent5>
        <a:srgbClr val="AACCE9"/>
      </a:accent5>
      <a:accent6>
        <a:srgbClr val="E77600"/>
      </a:accent6>
      <a:hlink>
        <a:srgbClr val="B21DAC"/>
      </a:hlink>
      <a:folHlink>
        <a:srgbClr val="D70036"/>
      </a:folHlink>
    </a:clrScheme>
    <a:fontScheme name="Blank Background with Black Divder Maste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9DD9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rgbClr val="009DD9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ank Background with Black Divder Master 1">
        <a:dk1>
          <a:srgbClr val="5F5F5F"/>
        </a:dk1>
        <a:lt1>
          <a:srgbClr val="FFFFFF"/>
        </a:lt1>
        <a:dk2>
          <a:srgbClr val="000000"/>
        </a:dk2>
        <a:lt2>
          <a:srgbClr val="707276"/>
        </a:lt2>
        <a:accent1>
          <a:srgbClr val="009DD9"/>
        </a:accent1>
        <a:accent2>
          <a:srgbClr val="FF8300"/>
        </a:accent2>
        <a:accent3>
          <a:srgbClr val="FFFFFF"/>
        </a:accent3>
        <a:accent4>
          <a:srgbClr val="505050"/>
        </a:accent4>
        <a:accent5>
          <a:srgbClr val="AACCE9"/>
        </a:accent5>
        <a:accent6>
          <a:srgbClr val="E77600"/>
        </a:accent6>
        <a:hlink>
          <a:srgbClr val="B21DAC"/>
        </a:hlink>
        <a:folHlink>
          <a:srgbClr val="D7003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07_2010_Multicolor_Template_Standard_12_19_12">
  <a:themeElements>
    <a:clrScheme name="Multicolor">
      <a:dk1>
        <a:srgbClr val="5F5F5F"/>
      </a:dk1>
      <a:lt1>
        <a:srgbClr val="FFFFFF"/>
      </a:lt1>
      <a:dk2>
        <a:srgbClr val="000000"/>
      </a:dk2>
      <a:lt2>
        <a:srgbClr val="707276"/>
      </a:lt2>
      <a:accent1>
        <a:srgbClr val="009DD9"/>
      </a:accent1>
      <a:accent2>
        <a:srgbClr val="FF8300"/>
      </a:accent2>
      <a:accent3>
        <a:srgbClr val="B21DAC"/>
      </a:accent3>
      <a:accent4>
        <a:srgbClr val="D70036"/>
      </a:accent4>
      <a:accent5>
        <a:srgbClr val="707276"/>
      </a:accent5>
      <a:accent6>
        <a:srgbClr val="000000"/>
      </a:accent6>
      <a:hlink>
        <a:srgbClr val="B21DAC"/>
      </a:hlink>
      <a:folHlink>
        <a:srgbClr val="D700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Yellow">
      <a:srgbClr val="FFCD00"/>
    </a:custClr>
    <a:custClr name="Dark Red">
      <a:srgbClr val="9B0C10"/>
    </a:custClr>
    <a:custClr name="Light Red">
      <a:srgbClr val="F69493"/>
    </a:custClr>
    <a:custClr name="Pale Red">
      <a:srgbClr val="FACAC7"/>
    </a:custClr>
    <a:custClr name="Dark Purple">
      <a:srgbClr val="80076B"/>
    </a:custClr>
    <a:custClr name="Light Purple">
      <a:srgbClr val="DE98D5"/>
    </a:custClr>
    <a:custClr name="Pale Purple">
      <a:srgbClr val="F0CCEB"/>
    </a:custClr>
    <a:custClr name="Dark Orange">
      <a:srgbClr val="F15722"/>
    </a:custClr>
    <a:custClr name="Light Orange">
      <a:srgbClr val="FCBC85"/>
    </a:custClr>
    <a:custClr name="Pale Orange">
      <a:srgbClr val="FEDBBD"/>
    </a:custClr>
    <a:custClr name="Dark Cyan">
      <a:srgbClr val="007FC7"/>
    </a:custClr>
    <a:custClr name="Light Cyan">
      <a:srgbClr val="6ECFF6"/>
    </a:custClr>
    <a:custClr name="Pale Cyan">
      <a:srgbClr val="B9E5FB"/>
    </a:custClr>
    <a:custClr name="Dark Green">
      <a:srgbClr val="218535"/>
    </a:custClr>
    <a:custClr name="Green">
      <a:srgbClr val="8DC63F"/>
    </a:custClr>
    <a:custClr name="Light Green">
      <a:srgbClr val="C4DF9B"/>
    </a:custClr>
    <a:custClr name="Pale Green">
      <a:srgbClr val="E0EED0"/>
    </a:custClr>
    <a:custClr name="Light Gray">
      <a:srgbClr val="B6B6B9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4468</TotalTime>
  <Words>1438</Words>
  <Application>Microsoft Office PowerPoint</Application>
  <PresentationFormat>On-screen Show (4:3)</PresentationFormat>
  <Paragraphs>165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Default Theme</vt:lpstr>
      <vt:lpstr>Blank Background with Black Divder Master</vt:lpstr>
      <vt:lpstr>2007_2010_Multicolor_Template_Standard_12_19_12</vt:lpstr>
      <vt:lpstr>TERRACOTTA SERVER FARM IMPLEMENTATION ARCHITECTURE DESIGN </vt:lpstr>
      <vt:lpstr>Focus of the Design </vt:lpstr>
      <vt:lpstr>Scalability of the system:</vt:lpstr>
      <vt:lpstr>High Availability of data:</vt:lpstr>
      <vt:lpstr>   Capacity of the servers</vt:lpstr>
      <vt:lpstr>Current State:</vt:lpstr>
      <vt:lpstr>PowerPoint Presentation</vt:lpstr>
      <vt:lpstr>PowerPoint Presentation</vt:lpstr>
      <vt:lpstr>Advantage of Existing Design:</vt:lpstr>
      <vt:lpstr>Design Possibilities for 3 &amp; 4 server configuration:</vt:lpstr>
      <vt:lpstr>3 server Configuration</vt:lpstr>
      <vt:lpstr>PowerPoint Presentation</vt:lpstr>
      <vt:lpstr>4 server Configuration: </vt:lpstr>
      <vt:lpstr>PowerPoint Presentation</vt:lpstr>
      <vt:lpstr>PowerPoint Presentation</vt:lpstr>
      <vt:lpstr>Data Replication From PROD to DR</vt:lpstr>
      <vt:lpstr>PowerPoint Presentation</vt:lpstr>
      <vt:lpstr>PowerPoint Presentation</vt:lpstr>
      <vt:lpstr>PowerPoint Presentation</vt:lpstr>
      <vt:lpstr>PowerPoint Presentation</vt:lpstr>
      <vt:lpstr>Proposed Future State Design:</vt:lpstr>
      <vt:lpstr>Advantage of Proposed Design:</vt:lpstr>
      <vt:lpstr>PowerPoint Presentation</vt:lpstr>
      <vt:lpstr>THANK YOU</vt:lpstr>
    </vt:vector>
  </TitlesOfParts>
  <Company>Nielsen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Lenoir, Thomas</dc:creator>
  <cp:lastModifiedBy>praveen kumar subramanian</cp:lastModifiedBy>
  <cp:revision>74</cp:revision>
  <dcterms:created xsi:type="dcterms:W3CDTF">2015-03-31T15:25:20Z</dcterms:created>
  <dcterms:modified xsi:type="dcterms:W3CDTF">2016-03-18T19:16:03Z</dcterms:modified>
</cp:coreProperties>
</file>