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66" r:id="rId3"/>
    <p:sldId id="282" r:id="rId4"/>
    <p:sldId id="283" r:id="rId5"/>
    <p:sldId id="284" r:id="rId6"/>
    <p:sldId id="285" r:id="rId7"/>
    <p:sldId id="265" r:id="rId8"/>
    <p:sldId id="286" r:id="rId9"/>
    <p:sldId id="269" r:id="rId10"/>
    <p:sldId id="287" r:id="rId11"/>
    <p:sldId id="288" r:id="rId12"/>
    <p:sldId id="289" r:id="rId13"/>
    <p:sldId id="281" r:id="rId14"/>
    <p:sldId id="25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9" autoAdjust="0"/>
    <p:restoredTop sz="95020" autoAdjust="0"/>
  </p:normalViewPr>
  <p:slideViewPr>
    <p:cSldViewPr snapToGrid="0">
      <p:cViewPr varScale="1">
        <p:scale>
          <a:sx n="62" d="100"/>
          <a:sy n="62" d="100"/>
        </p:scale>
        <p:origin x="1056"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040219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hyperlink" Target="https://r-craft.org/r-news/the-5-python-skills-you-need-before-you-study-machine-learning/" TargetMode="External"/><Relationship Id="rId12"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9.jpeg"/><Relationship Id="rId5" Type="http://schemas.openxmlformats.org/officeDocument/2006/relationships/image" Target="../media/image6.png"/><Relationship Id="rId10" Type="http://schemas.openxmlformats.org/officeDocument/2006/relationships/hyperlink" Target="https://xnathan.com/2017/12/04/headless-selenium-on-centos/" TargetMode="External"/><Relationship Id="rId4" Type="http://schemas.openxmlformats.org/officeDocument/2006/relationships/image" Target="../media/image5.png"/><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0424" y="25626"/>
            <a:ext cx="12190815" cy="6832374"/>
          </a:xfrm>
          <a:prstGeom prst="rect">
            <a:avLst/>
          </a:prstGeom>
          <a:noFill/>
          <a:ln>
            <a:noFill/>
          </a:ln>
        </p:spPr>
      </p:pic>
      <p:sp>
        <p:nvSpPr>
          <p:cNvPr id="2" name="TextBox 1"/>
          <p:cNvSpPr txBox="1"/>
          <p:nvPr/>
        </p:nvSpPr>
        <p:spPr>
          <a:xfrm>
            <a:off x="3121331" y="3784600"/>
            <a:ext cx="5969000" cy="1261884"/>
          </a:xfrm>
          <a:prstGeom prst="rect">
            <a:avLst/>
          </a:prstGeom>
          <a:noFill/>
        </p:spPr>
        <p:txBody>
          <a:bodyPr wrap="square" rtlCol="0">
            <a:spAutoFit/>
          </a:bodyPr>
          <a:lstStyle/>
          <a:p>
            <a:pPr algn="ctr"/>
            <a:r>
              <a:rPr lang="en-US" sz="4400" dirty="0">
                <a:latin typeface="Times New Roman" pitchFamily="18" charset="0"/>
                <a:cs typeface="Times New Roman" pitchFamily="18" charset="0"/>
              </a:rPr>
              <a:t>DATA ANALYSIS ON</a:t>
            </a:r>
          </a:p>
          <a:p>
            <a:pPr algn="ctr"/>
            <a:r>
              <a:rPr lang="en-US" sz="3200" dirty="0">
                <a:latin typeface="Times New Roman" pitchFamily="18" charset="0"/>
                <a:cs typeface="Times New Roman" pitchFamily="18" charset="0"/>
              </a:rPr>
              <a:t>AMCAT ANALYSIS</a:t>
            </a:r>
          </a:p>
        </p:txBody>
      </p:sp>
      <p:sp>
        <p:nvSpPr>
          <p:cNvPr id="3" name="TextBox 2"/>
          <p:cNvSpPr txBox="1"/>
          <p:nvPr/>
        </p:nvSpPr>
        <p:spPr>
          <a:xfrm>
            <a:off x="8089899" y="5638800"/>
            <a:ext cx="2698175" cy="369332"/>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By : Arun Kumar Vollala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C81EC6-63AC-D419-A189-0AF91994483A}"/>
              </a:ext>
            </a:extLst>
          </p:cNvPr>
          <p:cNvPicPr>
            <a:picLocks noChangeAspect="1"/>
          </p:cNvPicPr>
          <p:nvPr/>
        </p:nvPicPr>
        <p:blipFill>
          <a:blip r:embed="rId2"/>
          <a:stretch>
            <a:fillRect/>
          </a:stretch>
        </p:blipFill>
        <p:spPr>
          <a:xfrm>
            <a:off x="65314" y="835656"/>
            <a:ext cx="11930744" cy="4570868"/>
          </a:xfrm>
          <a:prstGeom prst="rect">
            <a:avLst/>
          </a:prstGeom>
        </p:spPr>
      </p:pic>
      <p:sp>
        <p:nvSpPr>
          <p:cNvPr id="4" name="TextBox 3">
            <a:extLst>
              <a:ext uri="{FF2B5EF4-FFF2-40B4-BE49-F238E27FC236}">
                <a16:creationId xmlns:a16="http://schemas.microsoft.com/office/drawing/2014/main" id="{6632D235-F3CE-5A85-ECAC-DB33268804BF}"/>
              </a:ext>
            </a:extLst>
          </p:cNvPr>
          <p:cNvSpPr txBox="1"/>
          <p:nvPr/>
        </p:nvSpPr>
        <p:spPr>
          <a:xfrm>
            <a:off x="615820" y="5561045"/>
            <a:ext cx="6923315" cy="584775"/>
          </a:xfrm>
          <a:prstGeom prst="rect">
            <a:avLst/>
          </a:prstGeom>
          <a:noFill/>
        </p:spPr>
        <p:txBody>
          <a:bodyPr wrap="square" rtlCol="0">
            <a:spAutoFit/>
          </a:bodyPr>
          <a:lstStyle/>
          <a:p>
            <a:r>
              <a:rPr lang="en-US" sz="1600" b="0" i="0" dirty="0">
                <a:solidFill>
                  <a:srgbClr val="0D0D0D"/>
                </a:solidFill>
                <a:effectLst/>
                <a:latin typeface="Times New Roman" panose="02020603050405020304" pitchFamily="18" charset="0"/>
                <a:cs typeface="Times New Roman" panose="02020603050405020304" pitchFamily="18" charset="0"/>
              </a:rPr>
              <a:t>There is a positive correlation between salary and both Aptitude Score and Academic Performance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31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34F73A-435D-9CF2-1B68-2FC26ED5A38C}"/>
              </a:ext>
            </a:extLst>
          </p:cNvPr>
          <p:cNvPicPr>
            <a:picLocks noChangeAspect="1"/>
          </p:cNvPicPr>
          <p:nvPr/>
        </p:nvPicPr>
        <p:blipFill>
          <a:blip r:embed="rId2"/>
          <a:stretch>
            <a:fillRect/>
          </a:stretch>
        </p:blipFill>
        <p:spPr>
          <a:xfrm>
            <a:off x="139960" y="961052"/>
            <a:ext cx="5822301" cy="4096139"/>
          </a:xfrm>
          <a:prstGeom prst="rect">
            <a:avLst/>
          </a:prstGeom>
        </p:spPr>
      </p:pic>
      <p:pic>
        <p:nvPicPr>
          <p:cNvPr id="5" name="Picture 4">
            <a:extLst>
              <a:ext uri="{FF2B5EF4-FFF2-40B4-BE49-F238E27FC236}">
                <a16:creationId xmlns:a16="http://schemas.microsoft.com/office/drawing/2014/main" id="{D64D1274-29A7-C940-0793-680D925F1626}"/>
              </a:ext>
            </a:extLst>
          </p:cNvPr>
          <p:cNvPicPr>
            <a:picLocks noChangeAspect="1"/>
          </p:cNvPicPr>
          <p:nvPr/>
        </p:nvPicPr>
        <p:blipFill>
          <a:blip r:embed="rId3"/>
          <a:stretch>
            <a:fillRect/>
          </a:stretch>
        </p:blipFill>
        <p:spPr>
          <a:xfrm>
            <a:off x="6550090" y="961052"/>
            <a:ext cx="5177193" cy="3163079"/>
          </a:xfrm>
          <a:prstGeom prst="rect">
            <a:avLst/>
          </a:prstGeom>
        </p:spPr>
      </p:pic>
      <p:cxnSp>
        <p:nvCxnSpPr>
          <p:cNvPr id="7" name="Straight Connector 6">
            <a:extLst>
              <a:ext uri="{FF2B5EF4-FFF2-40B4-BE49-F238E27FC236}">
                <a16:creationId xmlns:a16="http://schemas.microsoft.com/office/drawing/2014/main" id="{EB6136AB-6FA3-C619-8B64-FD44E5BE0A00}"/>
              </a:ext>
            </a:extLst>
          </p:cNvPr>
          <p:cNvCxnSpPr/>
          <p:nvPr/>
        </p:nvCxnSpPr>
        <p:spPr>
          <a:xfrm>
            <a:off x="6242180" y="877078"/>
            <a:ext cx="0" cy="5850293"/>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60CA0A39-2E67-BDF2-DA0D-45E2B30D1FAC}"/>
              </a:ext>
            </a:extLst>
          </p:cNvPr>
          <p:cNvSpPr txBox="1"/>
          <p:nvPr/>
        </p:nvSpPr>
        <p:spPr>
          <a:xfrm>
            <a:off x="6354147" y="4478694"/>
            <a:ext cx="5837848" cy="830997"/>
          </a:xfrm>
          <a:prstGeom prst="rect">
            <a:avLst/>
          </a:prstGeom>
          <a:noFill/>
        </p:spPr>
        <p:txBody>
          <a:bodyPr wrap="square" rtlCol="0">
            <a:spAutoFit/>
          </a:bodyPr>
          <a:lstStyle/>
          <a:p>
            <a:r>
              <a:rPr lang="en-US" sz="1600" b="0" i="0" dirty="0">
                <a:solidFill>
                  <a:srgbClr val="0D0D0D"/>
                </a:solidFill>
                <a:effectLst/>
                <a:latin typeface="Times New Roman" panose="02020603050405020304" pitchFamily="18" charset="0"/>
                <a:cs typeface="Times New Roman" panose="02020603050405020304" pitchFamily="18" charset="0"/>
              </a:rPr>
              <a:t>Men in Computer Science, Electronics, and CE earn slightly more than women in these specializations. However, women in other specializations earn significantly more than men in the same field</a:t>
            </a: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BE7AF29-B4D4-4237-FBEF-05012AB8FCDE}"/>
              </a:ext>
            </a:extLst>
          </p:cNvPr>
          <p:cNvSpPr txBox="1"/>
          <p:nvPr/>
        </p:nvSpPr>
        <p:spPr>
          <a:xfrm>
            <a:off x="326571" y="5430416"/>
            <a:ext cx="5607699" cy="830997"/>
          </a:xfrm>
          <a:prstGeom prst="rect">
            <a:avLst/>
          </a:prstGeom>
          <a:noFill/>
        </p:spPr>
        <p:txBody>
          <a:bodyPr wrap="square" rtlCol="0">
            <a:spAutoFit/>
          </a:bodyPr>
          <a:lstStyle/>
          <a:p>
            <a:r>
              <a:rPr lang="en-US" sz="1600" b="0" i="0" dirty="0">
                <a:solidFill>
                  <a:srgbClr val="0D0D0D"/>
                </a:solidFill>
                <a:effectLst/>
                <a:latin typeface="Times New Roman" panose="02020603050405020304" pitchFamily="18" charset="0"/>
                <a:cs typeface="Times New Roman" panose="02020603050405020304" pitchFamily="18" charset="0"/>
              </a:rPr>
              <a:t>Mean salary in top roles is largely independent of gender; observed differences may be influenced by factors like experience and specialization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7807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41E02A-477E-9970-78C4-B06CE6688D29}"/>
              </a:ext>
            </a:extLst>
          </p:cNvPr>
          <p:cNvPicPr>
            <a:picLocks noChangeAspect="1"/>
          </p:cNvPicPr>
          <p:nvPr/>
        </p:nvPicPr>
        <p:blipFill>
          <a:blip r:embed="rId2"/>
          <a:stretch>
            <a:fillRect/>
          </a:stretch>
        </p:blipFill>
        <p:spPr>
          <a:xfrm>
            <a:off x="641234" y="503853"/>
            <a:ext cx="8390265" cy="4105469"/>
          </a:xfrm>
          <a:prstGeom prst="rect">
            <a:avLst/>
          </a:prstGeom>
        </p:spPr>
      </p:pic>
      <p:sp>
        <p:nvSpPr>
          <p:cNvPr id="4" name="TextBox 3">
            <a:extLst>
              <a:ext uri="{FF2B5EF4-FFF2-40B4-BE49-F238E27FC236}">
                <a16:creationId xmlns:a16="http://schemas.microsoft.com/office/drawing/2014/main" id="{0A7C8846-954B-AB6A-9BF4-ACBCCBA4E706}"/>
              </a:ext>
            </a:extLst>
          </p:cNvPr>
          <p:cNvSpPr txBox="1"/>
          <p:nvPr/>
        </p:nvSpPr>
        <p:spPr>
          <a:xfrm>
            <a:off x="641234" y="4842588"/>
            <a:ext cx="7756317" cy="830997"/>
          </a:xfrm>
          <a:prstGeom prst="rect">
            <a:avLst/>
          </a:prstGeom>
          <a:noFill/>
        </p:spPr>
        <p:txBody>
          <a:bodyPr wrap="square" rtlCol="0">
            <a:spAutoFit/>
          </a:bodyPr>
          <a:lstStyle/>
          <a:p>
            <a:r>
              <a:rPr lang="en-US" sz="1600" b="0" i="0" dirty="0">
                <a:solidFill>
                  <a:srgbClr val="0D0D0D"/>
                </a:solidFill>
                <a:effectLst/>
                <a:latin typeface="Times New Roman" panose="02020603050405020304" pitchFamily="18" charset="0"/>
                <a:cs typeface="Times New Roman" panose="02020603050405020304" pitchFamily="18" charset="0"/>
              </a:rPr>
              <a:t>Mean salary for top roles is mostly gender-independent. Differences observed in some roles may be influenced by factors like experience and specialization; not necessarily indicative of gender-based pay discrepancies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72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5673" y="1396999"/>
            <a:ext cx="10644261" cy="2308324"/>
          </a:xfrm>
          <a:prstGeom prst="rect">
            <a:avLst/>
          </a:prstGeom>
          <a:noFill/>
        </p:spPr>
        <p:txBody>
          <a:bodyPr wrap="none" rtlCol="0">
            <a:spAutoFit/>
          </a:bodyPr>
          <a:lstStyle/>
          <a:p>
            <a:pPr marL="342900" indent="-342900">
              <a:buFont typeface="Wingdings" panose="05000000000000000000" pitchFamily="2" charset="2"/>
              <a:buChar char="Ø"/>
            </a:pPr>
            <a:r>
              <a:rPr lang="en-GB" sz="2400" b="1" dirty="0">
                <a:solidFill>
                  <a:srgbClr val="202214"/>
                </a:solidFill>
                <a:latin typeface="Times New Roman" panose="02020603050405020304" pitchFamily="18" charset="0"/>
                <a:ea typeface="Calibri" panose="020F0502020204030204" pitchFamily="34" charset="0"/>
                <a:cs typeface="Times New Roman" panose="02020603050405020304" pitchFamily="18" charset="0"/>
              </a:rPr>
              <a:t>Most of Amcat Aspirants are male working in IT domain with an experience </a:t>
            </a:r>
          </a:p>
          <a:p>
            <a:r>
              <a:rPr lang="en-GB" sz="2400" b="1" dirty="0">
                <a:solidFill>
                  <a:srgbClr val="202214"/>
                </a:solidFill>
                <a:latin typeface="Times New Roman" panose="02020603050405020304" pitchFamily="18" charset="0"/>
                <a:ea typeface="Calibri" panose="020F0502020204030204" pitchFamily="34" charset="0"/>
                <a:cs typeface="Times New Roman" panose="02020603050405020304" pitchFamily="18" charset="0"/>
              </a:rPr>
              <a:t>of around 5years with degree in Btech and specialization in Computer </a:t>
            </a:r>
          </a:p>
          <a:p>
            <a:r>
              <a:rPr lang="en-GB" sz="2400" b="1" dirty="0">
                <a:solidFill>
                  <a:srgbClr val="202214"/>
                </a:solidFill>
                <a:latin typeface="Times New Roman" panose="02020603050405020304" pitchFamily="18" charset="0"/>
                <a:ea typeface="Calibri" panose="020F0502020204030204" pitchFamily="34" charset="0"/>
                <a:cs typeface="Times New Roman" panose="02020603050405020304" pitchFamily="18" charset="0"/>
              </a:rPr>
              <a:t>Science/Information Technology from tier-2 college in Uttar Pradesh with an </a:t>
            </a:r>
          </a:p>
          <a:p>
            <a:r>
              <a:rPr lang="en-GB" sz="2400" b="1" dirty="0">
                <a:solidFill>
                  <a:srgbClr val="202214"/>
                </a:solidFill>
                <a:latin typeface="Times New Roman" panose="02020603050405020304" pitchFamily="18" charset="0"/>
                <a:ea typeface="Calibri" panose="020F0502020204030204" pitchFamily="34" charset="0"/>
                <a:cs typeface="Times New Roman" panose="02020603050405020304" pitchFamily="18" charset="0"/>
              </a:rPr>
              <a:t>average salary around 300k.</a:t>
            </a:r>
          </a:p>
          <a:p>
            <a:pPr marL="342900" indent="-342900">
              <a:buFont typeface="Wingdings" panose="05000000000000000000" pitchFamily="2" charset="2"/>
              <a:buChar char="Ø"/>
            </a:pPr>
            <a:r>
              <a:rPr lang="en-GB" sz="2400" b="1" dirty="0">
                <a:solidFill>
                  <a:srgbClr val="202214"/>
                </a:solidFill>
                <a:latin typeface="Times New Roman" panose="02020603050405020304" pitchFamily="18" charset="0"/>
                <a:ea typeface="Calibri" panose="020F0502020204030204" pitchFamily="34" charset="0"/>
                <a:cs typeface="Times New Roman" panose="02020603050405020304" pitchFamily="18" charset="0"/>
              </a:rPr>
              <a:t>High paying jobs taken up by amcat aspirants are mostly from 'IT' Domain.</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0E53338-DF02-5B24-E9D0-FFC60FE9E7C5}"/>
              </a:ext>
            </a:extLst>
          </p:cNvPr>
          <p:cNvSpPr txBox="1"/>
          <p:nvPr/>
        </p:nvSpPr>
        <p:spPr>
          <a:xfrm>
            <a:off x="605673" y="591714"/>
            <a:ext cx="6094428" cy="523220"/>
          </a:xfrm>
          <a:prstGeom prst="rect">
            <a:avLst/>
          </a:prstGeom>
          <a:noFill/>
        </p:spPr>
        <p:txBody>
          <a:bodyPr wrap="square">
            <a:spAutoFit/>
          </a:bodyPr>
          <a:lstStyle/>
          <a:p>
            <a:pPr algn="l"/>
            <a:r>
              <a:rPr lang="en-GB" sz="2800" b="1" i="0" dirty="0">
                <a:solidFill>
                  <a:srgbClr val="FF0000"/>
                </a:solidFill>
                <a:effectLst/>
                <a:latin typeface="Times New Roman" panose="02020603050405020304" pitchFamily="18" charset="0"/>
                <a:cs typeface="Times New Roman" panose="02020603050405020304" pitchFamily="18" charset="0"/>
              </a:rPr>
              <a:t>Overall</a:t>
            </a:r>
            <a:r>
              <a:rPr lang="en-GB" sz="2800" b="1" i="0" dirty="0">
                <a:solidFill>
                  <a:srgbClr val="FF0000"/>
                </a:solidFill>
                <a:effectLst/>
                <a:latin typeface="Arial" panose="020B0604020202020204" pitchFamily="34" charset="0"/>
                <a:cs typeface="Arial" panose="020B0604020202020204" pitchFamily="34" charset="0"/>
              </a:rPr>
              <a:t> CONCLUSIONS:</a:t>
            </a:r>
          </a:p>
        </p:txBody>
      </p:sp>
    </p:spTree>
    <p:extLst>
      <p:ext uri="{BB962C8B-B14F-4D97-AF65-F5344CB8AC3E}">
        <p14:creationId xmlns:p14="http://schemas.microsoft.com/office/powerpoint/2010/main" val="4066360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2050" name="Picture 2" descr="Free - Thank You For PowerPoint Templates and Google Slides">
            <a:extLst>
              <a:ext uri="{FF2B5EF4-FFF2-40B4-BE49-F238E27FC236}">
                <a16:creationId xmlns:a16="http://schemas.microsoft.com/office/drawing/2014/main" id="{FCFBFCE8-C170-0031-AF77-703F9779BC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253BAB-1999-13BA-86DC-D3F51D9CB5BF}"/>
              </a:ext>
            </a:extLst>
          </p:cNvPr>
          <p:cNvSpPr txBox="1"/>
          <p:nvPr/>
        </p:nvSpPr>
        <p:spPr>
          <a:xfrm>
            <a:off x="355600" y="182880"/>
            <a:ext cx="4459875" cy="523220"/>
          </a:xfrm>
          <a:prstGeom prst="rect">
            <a:avLst/>
          </a:prstGeom>
          <a:noFill/>
        </p:spPr>
        <p:txBody>
          <a:bodyPr wrap="none" rtlCol="0">
            <a:spAutoFit/>
          </a:bodyPr>
          <a:lstStyle/>
          <a:p>
            <a:r>
              <a:rPr lang="en-GB" sz="2800" b="1" dirty="0">
                <a:solidFill>
                  <a:srgbClr val="FF0000"/>
                </a:solidFill>
                <a:latin typeface="Times New Roman" panose="02020603050405020304" pitchFamily="18" charset="0"/>
                <a:cs typeface="Times New Roman" panose="02020603050405020304" pitchFamily="18" charset="0"/>
              </a:rPr>
              <a:t>PROBLEM</a:t>
            </a:r>
            <a:r>
              <a:rPr lang="en-GB" sz="2800" b="1" dirty="0">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STATEMENT</a:t>
            </a:r>
            <a:r>
              <a:rPr lang="en-GB" sz="28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B4A9C9C-150C-C9A9-6CE2-B2614A7C4565}"/>
              </a:ext>
            </a:extLst>
          </p:cNvPr>
          <p:cNvSpPr txBox="1"/>
          <p:nvPr/>
        </p:nvSpPr>
        <p:spPr>
          <a:xfrm>
            <a:off x="355599" y="1117600"/>
            <a:ext cx="10934701" cy="1200329"/>
          </a:xfrm>
          <a:prstGeom prst="rect">
            <a:avLst/>
          </a:prstGeom>
          <a:noFill/>
        </p:spPr>
        <p:txBody>
          <a:bodyPr wrap="square" rtlCol="0">
            <a:spAutoFit/>
          </a:bodyPr>
          <a:lstStyle/>
          <a:p>
            <a:pPr marL="457200" indent="-457200">
              <a:buFont typeface="Wingdings" panose="05000000000000000000" pitchFamily="2" charset="2"/>
              <a:buChar char="Ø"/>
            </a:pPr>
            <a:r>
              <a:rPr lang="en-GB" sz="2400" b="0" i="0" dirty="0">
                <a:solidFill>
                  <a:srgbClr val="0D0D0D"/>
                </a:solidFill>
                <a:effectLst/>
                <a:latin typeface="Times New Roman" pitchFamily="18" charset="0"/>
                <a:cs typeface="Times New Roman" pitchFamily="18" charset="0"/>
              </a:rPr>
              <a:t>Analyze AMCAT test data to identify candidate performance trends, pinpoint strengths and weaknesses, and explore correlations with job success. Optimize the use of AMCAT scores in the hiring process for more effective candidate selection.</a:t>
            </a:r>
            <a:endParaRPr lang="en-IN" sz="24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4C25C901-3ED7-82D9-ED87-C9ABCA9F00CA}"/>
              </a:ext>
            </a:extLst>
          </p:cNvPr>
          <p:cNvSpPr txBox="1"/>
          <p:nvPr/>
        </p:nvSpPr>
        <p:spPr>
          <a:xfrm>
            <a:off x="355599" y="2928825"/>
            <a:ext cx="6096000" cy="523220"/>
          </a:xfrm>
          <a:prstGeom prst="rect">
            <a:avLst/>
          </a:prstGeom>
          <a:noFill/>
        </p:spPr>
        <p:txBody>
          <a:bodyPr wrap="square">
            <a:spAutoFit/>
          </a:bodyPr>
          <a:lstStyle/>
          <a:p>
            <a:r>
              <a:rPr lang="en-GB" sz="2800" b="1" dirty="0">
                <a:solidFill>
                  <a:srgbClr val="FF0000"/>
                </a:solidFill>
                <a:latin typeface="Times New Roman" panose="02020603050405020304" pitchFamily="18" charset="0"/>
                <a:cs typeface="Times New Roman" panose="02020603050405020304" pitchFamily="18" charset="0"/>
              </a:rPr>
              <a:t>OBJECTIVE OF THE PROJECT:</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1CA5025-1857-4493-492C-82CA7F457766}"/>
              </a:ext>
            </a:extLst>
          </p:cNvPr>
          <p:cNvSpPr txBox="1"/>
          <p:nvPr/>
        </p:nvSpPr>
        <p:spPr>
          <a:xfrm>
            <a:off x="719560" y="5149473"/>
            <a:ext cx="6096000" cy="307777"/>
          </a:xfrm>
          <a:prstGeom prst="rect">
            <a:avLst/>
          </a:prstGeom>
          <a:noFill/>
        </p:spPr>
        <p:txBody>
          <a:bodyPr wrap="square">
            <a:spAutoFit/>
          </a:bodyPr>
          <a:lstStyle/>
          <a:p>
            <a:pPr marL="457200" indent="-457200">
              <a:buFont typeface="Wingdings" panose="05000000000000000000" pitchFamily="2" charset="2"/>
              <a:buChar char="Ø"/>
            </a:pPr>
            <a:endParaRPr lang="en-IN"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8F12484-2781-B254-819F-80210A638AA8}"/>
              </a:ext>
            </a:extLst>
          </p:cNvPr>
          <p:cNvSpPr txBox="1"/>
          <p:nvPr/>
        </p:nvSpPr>
        <p:spPr>
          <a:xfrm>
            <a:off x="465428" y="3931007"/>
            <a:ext cx="10824871" cy="1200329"/>
          </a:xfrm>
          <a:prstGeom prst="rect">
            <a:avLst/>
          </a:prstGeom>
          <a:noFill/>
        </p:spPr>
        <p:txBody>
          <a:bodyPr wrap="square">
            <a:spAutoFit/>
          </a:bodyPr>
          <a:lstStyle/>
          <a:p>
            <a:pPr marL="457200" indent="-457200">
              <a:buFont typeface="Wingdings" panose="05000000000000000000" pitchFamily="2" charset="2"/>
              <a:buChar char="Ø"/>
            </a:pPr>
            <a:r>
              <a:rPr lang="en-GB" sz="2400" b="0" i="0" dirty="0">
                <a:solidFill>
                  <a:srgbClr val="0D0D0D"/>
                </a:solidFill>
                <a:effectLst/>
                <a:latin typeface="Times New Roman" pitchFamily="18" charset="0"/>
                <a:cs typeface="Times New Roman" pitchFamily="18" charset="0"/>
              </a:rPr>
              <a:t>Analyze AMCAT test data to identify candidate performance trends, pinpoint strengths and weaknesses, and explore correlations with job success. Optimize the use of AMCAT scores in the hiring process for more effective candidate selection.</a:t>
            </a:r>
            <a:endParaRPr lang="en-IN" sz="2400" dirty="0">
              <a:latin typeface="Times New Roman" pitchFamily="18" charset="0"/>
              <a:cs typeface="Times New Roman" pitchFamily="18" charset="0"/>
            </a:endParaRPr>
          </a:p>
        </p:txBody>
      </p:sp>
      <p:sp>
        <p:nvSpPr>
          <p:cNvPr id="9" name="Rectangle 2">
            <a:extLst>
              <a:ext uri="{FF2B5EF4-FFF2-40B4-BE49-F238E27FC236}">
                <a16:creationId xmlns:a16="http://schemas.microsoft.com/office/drawing/2014/main" id="{4F459E6F-7C40-7AC7-6F7F-41EF1B76A5E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3362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D42E84-5BA6-D010-D7B1-880CF959D579}"/>
              </a:ext>
            </a:extLst>
          </p:cNvPr>
          <p:cNvSpPr txBox="1"/>
          <p:nvPr/>
        </p:nvSpPr>
        <p:spPr>
          <a:xfrm>
            <a:off x="438539" y="363894"/>
            <a:ext cx="3116424"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KEY</a:t>
            </a:r>
            <a:r>
              <a:rPr lang="en-US" dirty="0">
                <a:solidFill>
                  <a:srgbClr val="FF0000"/>
                </a:solidFill>
              </a:rPr>
              <a:t> </a:t>
            </a:r>
            <a:r>
              <a:rPr lang="en-US" sz="2800" dirty="0">
                <a:solidFill>
                  <a:srgbClr val="FF0000"/>
                </a:solidFill>
              </a:rPr>
              <a:t>TASKS</a:t>
            </a:r>
            <a:r>
              <a:rPr lang="en-US" dirty="0">
                <a:solidFill>
                  <a:srgbClr val="FF0000"/>
                </a:solidFill>
              </a:rPr>
              <a:t>:</a:t>
            </a:r>
            <a:endParaRPr lang="en-IN" dirty="0">
              <a:solidFill>
                <a:srgbClr val="FF0000"/>
              </a:solidFill>
            </a:endParaRPr>
          </a:p>
        </p:txBody>
      </p:sp>
      <p:sp>
        <p:nvSpPr>
          <p:cNvPr id="3" name="TextBox 2">
            <a:extLst>
              <a:ext uri="{FF2B5EF4-FFF2-40B4-BE49-F238E27FC236}">
                <a16:creationId xmlns:a16="http://schemas.microsoft.com/office/drawing/2014/main" id="{02C1929F-2E74-6ABD-C2BC-C8B6ED6D5D0E}"/>
              </a:ext>
            </a:extLst>
          </p:cNvPr>
          <p:cNvSpPr txBox="1"/>
          <p:nvPr/>
        </p:nvSpPr>
        <p:spPr>
          <a:xfrm>
            <a:off x="877078" y="1586204"/>
            <a:ext cx="4040155"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Collection</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Cleaning</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Descriptive Statistics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Analysis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87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FA8D98-96B8-A59F-7164-9CFC524AF7B5}"/>
              </a:ext>
            </a:extLst>
          </p:cNvPr>
          <p:cNvSpPr txBox="1"/>
          <p:nvPr/>
        </p:nvSpPr>
        <p:spPr>
          <a:xfrm>
            <a:off x="634482" y="438539"/>
            <a:ext cx="3489649"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LIBRARIES USED:</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0E323A1-52E8-65D6-3BB9-404FF3EDE3CB}"/>
              </a:ext>
            </a:extLst>
          </p:cNvPr>
          <p:cNvSpPr txBox="1"/>
          <p:nvPr/>
        </p:nvSpPr>
        <p:spPr>
          <a:xfrm>
            <a:off x="961053" y="1539551"/>
            <a:ext cx="5057192"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NumPy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Pandas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Beautiful Soup</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Request</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Matplotlib</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Reg</a:t>
            </a:r>
            <a:r>
              <a:rPr lang="en-IN" sz="2400" dirty="0">
                <a:latin typeface="Times New Roman" panose="02020603050405020304" pitchFamily="18" charset="0"/>
                <a:cs typeface="Times New Roman" panose="02020603050405020304" pitchFamily="18" charset="0"/>
              </a:rPr>
              <a:t>Ex</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Seaborn</a:t>
            </a:r>
            <a:endParaRPr lang="en-US" sz="2400" dirty="0">
              <a:latin typeface="Times New Roman" panose="02020603050405020304" pitchFamily="18" charset="0"/>
              <a:cs typeface="Times New Roman" panose="02020603050405020304" pitchFamily="18" charset="0"/>
            </a:endParaRPr>
          </a:p>
        </p:txBody>
      </p:sp>
      <p:pic>
        <p:nvPicPr>
          <p:cNvPr id="4" name="Picture 2" descr="Python - Wikiversity">
            <a:extLst>
              <a:ext uri="{FF2B5EF4-FFF2-40B4-BE49-F238E27FC236}">
                <a16:creationId xmlns:a16="http://schemas.microsoft.com/office/drawing/2014/main" id="{CC16A2CC-772D-0560-123B-A8B0817A3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4131" y="961759"/>
            <a:ext cx="1521262" cy="14005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NumPy - Wikipedia">
            <a:extLst>
              <a:ext uri="{FF2B5EF4-FFF2-40B4-BE49-F238E27FC236}">
                <a16:creationId xmlns:a16="http://schemas.microsoft.com/office/drawing/2014/main" id="{709D7F68-3A4B-7130-4C76-93319C741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1179" y="1103670"/>
            <a:ext cx="1782501" cy="11167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What is pandas?">
            <a:extLst>
              <a:ext uri="{FF2B5EF4-FFF2-40B4-BE49-F238E27FC236}">
                <a16:creationId xmlns:a16="http://schemas.microsoft.com/office/drawing/2014/main" id="{FFD86E53-7F97-70CF-0246-E65CF1AA31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7311" y="2885515"/>
            <a:ext cx="1298082" cy="10096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matplotlib.pyplot — Matplotlib 3.1.2 documentation">
            <a:extLst>
              <a:ext uri="{FF2B5EF4-FFF2-40B4-BE49-F238E27FC236}">
                <a16:creationId xmlns:a16="http://schemas.microsoft.com/office/drawing/2014/main" id="{420805EB-B540-9863-25F3-12BF2A789B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9163" y="3166670"/>
            <a:ext cx="2066889" cy="6923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AC6615B-0F9E-E239-46F6-F0808B599E0C}"/>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9007316" y="1320182"/>
            <a:ext cx="1521263" cy="683689"/>
          </a:xfrm>
          <a:prstGeom prst="rect">
            <a:avLst/>
          </a:prstGeom>
        </p:spPr>
      </p:pic>
      <p:pic>
        <p:nvPicPr>
          <p:cNvPr id="9" name="Picture 8">
            <a:extLst>
              <a:ext uri="{FF2B5EF4-FFF2-40B4-BE49-F238E27FC236}">
                <a16:creationId xmlns:a16="http://schemas.microsoft.com/office/drawing/2014/main" id="{8F25E791-AC3F-B574-E886-021D94AADDDC}"/>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86000"/>
                    </a14:imgEffect>
                    <a14:imgEffect>
                      <a14:brightnessContrast bright="3000"/>
                    </a14:imgEffect>
                  </a14:imgLayer>
                </a14:imgProps>
              </a:ext>
              <a:ext uri="{837473B0-CC2E-450A-ABE3-18F120FF3D39}">
                <a1611:picAttrSrcUrl xmlns:a1611="http://schemas.microsoft.com/office/drawing/2016/11/main" r:id="rId10"/>
              </a:ext>
            </a:extLst>
          </a:blip>
          <a:stretch>
            <a:fillRect/>
          </a:stretch>
        </p:blipFill>
        <p:spPr>
          <a:xfrm>
            <a:off x="9239541" y="2660793"/>
            <a:ext cx="2578075" cy="1556414"/>
          </a:xfrm>
          <a:prstGeom prst="rect">
            <a:avLst/>
          </a:prstGeom>
          <a:blipFill>
            <a:blip r:embed="rId11"/>
            <a:tile tx="0" ty="0" sx="100000" sy="100000" flip="none" algn="tl"/>
          </a:blipFill>
          <a:effectLst>
            <a:glow>
              <a:schemeClr val="accent1"/>
            </a:glow>
            <a:outerShdw blurRad="50800" dist="50800" sx="1000" sy="1000" algn="ctr" rotWithShape="0">
              <a:srgbClr val="000000"/>
            </a:outerShdw>
          </a:effectLst>
        </p:spPr>
      </p:pic>
      <p:pic>
        <p:nvPicPr>
          <p:cNvPr id="1026" name="Picture 2">
            <a:extLst>
              <a:ext uri="{FF2B5EF4-FFF2-40B4-BE49-F238E27FC236}">
                <a16:creationId xmlns:a16="http://schemas.microsoft.com/office/drawing/2014/main" id="{B6C92716-3883-2BFF-C010-390AEBAD5C9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21069" y="3979621"/>
            <a:ext cx="2507823" cy="267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454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139261-FF76-92DE-0B8A-1E3CE471312C}"/>
              </a:ext>
            </a:extLst>
          </p:cNvPr>
          <p:cNvSpPr txBox="1"/>
          <p:nvPr/>
        </p:nvSpPr>
        <p:spPr>
          <a:xfrm>
            <a:off x="242596" y="289249"/>
            <a:ext cx="2808514"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RAW DATA:</a:t>
            </a:r>
            <a:endParaRPr lang="en-IN" sz="28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6B9D64F-D801-4AA3-9D30-4B5085FBF170}"/>
              </a:ext>
            </a:extLst>
          </p:cNvPr>
          <p:cNvPicPr>
            <a:picLocks noChangeAspect="1"/>
          </p:cNvPicPr>
          <p:nvPr/>
        </p:nvPicPr>
        <p:blipFill>
          <a:blip r:embed="rId2"/>
          <a:stretch>
            <a:fillRect/>
          </a:stretch>
        </p:blipFill>
        <p:spPr>
          <a:xfrm>
            <a:off x="0" y="902608"/>
            <a:ext cx="12192000" cy="2624363"/>
          </a:xfrm>
          <a:prstGeom prst="rect">
            <a:avLst/>
          </a:prstGeom>
        </p:spPr>
      </p:pic>
      <p:pic>
        <p:nvPicPr>
          <p:cNvPr id="6" name="Picture 5">
            <a:extLst>
              <a:ext uri="{FF2B5EF4-FFF2-40B4-BE49-F238E27FC236}">
                <a16:creationId xmlns:a16="http://schemas.microsoft.com/office/drawing/2014/main" id="{CBE1AD75-EBDB-61B5-3515-8399BA0AD265}"/>
              </a:ext>
            </a:extLst>
          </p:cNvPr>
          <p:cNvPicPr>
            <a:picLocks noChangeAspect="1"/>
          </p:cNvPicPr>
          <p:nvPr/>
        </p:nvPicPr>
        <p:blipFill>
          <a:blip r:embed="rId3"/>
          <a:stretch>
            <a:fillRect/>
          </a:stretch>
        </p:blipFill>
        <p:spPr>
          <a:xfrm>
            <a:off x="0" y="4357395"/>
            <a:ext cx="12192000" cy="2715209"/>
          </a:xfrm>
          <a:prstGeom prst="rect">
            <a:avLst/>
          </a:prstGeom>
        </p:spPr>
      </p:pic>
      <p:sp>
        <p:nvSpPr>
          <p:cNvPr id="7" name="TextBox 6">
            <a:extLst>
              <a:ext uri="{FF2B5EF4-FFF2-40B4-BE49-F238E27FC236}">
                <a16:creationId xmlns:a16="http://schemas.microsoft.com/office/drawing/2014/main" id="{85897FBF-FEF5-3F95-3CB3-35F3E34EB5DA}"/>
              </a:ext>
            </a:extLst>
          </p:cNvPr>
          <p:cNvSpPr txBox="1"/>
          <p:nvPr/>
        </p:nvSpPr>
        <p:spPr>
          <a:xfrm>
            <a:off x="111967" y="3769567"/>
            <a:ext cx="2752531"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CLEAN DATA:</a:t>
            </a:r>
            <a:endParaRPr lang="en-IN"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20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F7117-D8B1-745F-AAFC-3988D882CF10}"/>
              </a:ext>
            </a:extLst>
          </p:cNvPr>
          <p:cNvSpPr txBox="1"/>
          <p:nvPr/>
        </p:nvSpPr>
        <p:spPr>
          <a:xfrm>
            <a:off x="373224" y="429208"/>
            <a:ext cx="5075854"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DATA CLEANING STEPS:</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3D7F8E-8998-BA77-4130-37632746814C}"/>
              </a:ext>
            </a:extLst>
          </p:cNvPr>
          <p:cNvSpPr txBox="1"/>
          <p:nvPr/>
        </p:nvSpPr>
        <p:spPr>
          <a:xfrm>
            <a:off x="597159" y="1567543"/>
            <a:ext cx="8444204"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Identify the duplicate values and dropping the duplicate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Checking for the missing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Filling or dropping the missing values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Replacing the special characters and structural error with empty string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type conversion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15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48856C-97BA-1732-DBDA-CA0E63D14DB3}"/>
              </a:ext>
            </a:extLst>
          </p:cNvPr>
          <p:cNvSpPr txBox="1"/>
          <p:nvPr/>
        </p:nvSpPr>
        <p:spPr>
          <a:xfrm>
            <a:off x="381000" y="272832"/>
            <a:ext cx="7689980" cy="646331"/>
          </a:xfrm>
          <a:prstGeom prst="rect">
            <a:avLst/>
          </a:prstGeom>
          <a:noFill/>
        </p:spPr>
        <p:txBody>
          <a:bodyPr wrap="square">
            <a:spAutoFit/>
          </a:bodyPr>
          <a:lstStyle/>
          <a:p>
            <a:r>
              <a:rPr lang="en-IN" sz="3600" b="1" dirty="0">
                <a:solidFill>
                  <a:srgbClr val="FF0000"/>
                </a:solidFill>
                <a:latin typeface="Times New Roman" panose="02020603050405020304" pitchFamily="18" charset="0"/>
                <a:cs typeface="Times New Roman" panose="02020603050405020304" pitchFamily="18" charset="0"/>
              </a:rPr>
              <a:t>STATISTICAL ANALYSIS:</a:t>
            </a:r>
            <a:endParaRPr lang="en-IN" sz="36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1EE12F-840C-33F3-D229-D7BB815CDD11}"/>
              </a:ext>
            </a:extLst>
          </p:cNvPr>
          <p:cNvPicPr>
            <a:picLocks noChangeAspect="1"/>
          </p:cNvPicPr>
          <p:nvPr/>
        </p:nvPicPr>
        <p:blipFill>
          <a:blip r:embed="rId2"/>
          <a:stretch>
            <a:fillRect/>
          </a:stretch>
        </p:blipFill>
        <p:spPr>
          <a:xfrm>
            <a:off x="0" y="1357162"/>
            <a:ext cx="12192000" cy="4158114"/>
          </a:xfrm>
          <a:prstGeom prst="rect">
            <a:avLst/>
          </a:prstGeom>
        </p:spPr>
      </p:pic>
    </p:spTree>
    <p:extLst>
      <p:ext uri="{BB962C8B-B14F-4D97-AF65-F5344CB8AC3E}">
        <p14:creationId xmlns:p14="http://schemas.microsoft.com/office/powerpoint/2010/main" val="3071420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FFE650-7B58-6931-8A5C-9D247F28E9B4}"/>
              </a:ext>
            </a:extLst>
          </p:cNvPr>
          <p:cNvSpPr txBox="1"/>
          <p:nvPr/>
        </p:nvSpPr>
        <p:spPr>
          <a:xfrm>
            <a:off x="261257" y="419878"/>
            <a:ext cx="4758612"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UNIVARIATE ANALYSIS:</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68B6BB3-FFCB-4803-568B-A3F13C4531F3}"/>
              </a:ext>
            </a:extLst>
          </p:cNvPr>
          <p:cNvSpPr txBox="1"/>
          <p:nvPr/>
        </p:nvSpPr>
        <p:spPr>
          <a:xfrm>
            <a:off x="1838131" y="1028951"/>
            <a:ext cx="695130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Count of Occurrence for Each Jobcity and College state</a:t>
            </a:r>
            <a:endParaRPr lang="en-IN" sz="20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5515B2D-7CE6-C451-0CCF-65C4423DD37C}"/>
              </a:ext>
            </a:extLst>
          </p:cNvPr>
          <p:cNvPicPr>
            <a:picLocks noChangeAspect="1"/>
          </p:cNvPicPr>
          <p:nvPr/>
        </p:nvPicPr>
        <p:blipFill>
          <a:blip r:embed="rId2"/>
          <a:stretch>
            <a:fillRect/>
          </a:stretch>
        </p:blipFill>
        <p:spPr>
          <a:xfrm>
            <a:off x="261257" y="1604865"/>
            <a:ext cx="5262465" cy="3545634"/>
          </a:xfrm>
          <a:prstGeom prst="rect">
            <a:avLst/>
          </a:prstGeom>
        </p:spPr>
      </p:pic>
      <p:pic>
        <p:nvPicPr>
          <p:cNvPr id="11" name="Picture 10">
            <a:extLst>
              <a:ext uri="{FF2B5EF4-FFF2-40B4-BE49-F238E27FC236}">
                <a16:creationId xmlns:a16="http://schemas.microsoft.com/office/drawing/2014/main" id="{5A39646F-220E-F474-4FA2-2C2C7BD3D0E9}"/>
              </a:ext>
            </a:extLst>
          </p:cNvPr>
          <p:cNvPicPr>
            <a:picLocks noChangeAspect="1"/>
          </p:cNvPicPr>
          <p:nvPr/>
        </p:nvPicPr>
        <p:blipFill>
          <a:blip r:embed="rId3"/>
          <a:stretch>
            <a:fillRect/>
          </a:stretch>
        </p:blipFill>
        <p:spPr>
          <a:xfrm>
            <a:off x="6096000" y="1604865"/>
            <a:ext cx="5602445" cy="3654534"/>
          </a:xfrm>
          <a:prstGeom prst="rect">
            <a:avLst/>
          </a:prstGeom>
        </p:spPr>
      </p:pic>
      <p:cxnSp>
        <p:nvCxnSpPr>
          <p:cNvPr id="13" name="Straight Connector 12">
            <a:extLst>
              <a:ext uri="{FF2B5EF4-FFF2-40B4-BE49-F238E27FC236}">
                <a16:creationId xmlns:a16="http://schemas.microsoft.com/office/drawing/2014/main" id="{7B389E75-46BA-D2DF-BDEA-3B20B5277F54}"/>
              </a:ext>
            </a:extLst>
          </p:cNvPr>
          <p:cNvCxnSpPr/>
          <p:nvPr/>
        </p:nvCxnSpPr>
        <p:spPr>
          <a:xfrm>
            <a:off x="5934269" y="1604865"/>
            <a:ext cx="0" cy="5253135"/>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EA4F260C-49B0-96F2-2344-32484481D336}"/>
              </a:ext>
            </a:extLst>
          </p:cNvPr>
          <p:cNvSpPr txBox="1"/>
          <p:nvPr/>
        </p:nvSpPr>
        <p:spPr>
          <a:xfrm>
            <a:off x="6096000" y="5259399"/>
            <a:ext cx="5949818"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Highest number of candidates who took exam belong college state is uttarpradesh</a:t>
            </a:r>
            <a:endParaRPr lang="en-IN" sz="1800" dirty="0">
              <a:latin typeface="Times New Roman" panose="02020603050405020304" pitchFamily="18" charset="0"/>
              <a:cs typeface="Times New Roman" panose="02020603050405020304" pitchFamily="18" charset="0"/>
            </a:endParaRPr>
          </a:p>
        </p:txBody>
      </p:sp>
      <p:sp>
        <p:nvSpPr>
          <p:cNvPr id="20" name="Rectangle 5">
            <a:extLst>
              <a:ext uri="{FF2B5EF4-FFF2-40B4-BE49-F238E27FC236}">
                <a16:creationId xmlns:a16="http://schemas.microsoft.com/office/drawing/2014/main" id="{9FD178AE-92C7-205F-D2B8-307EEEB39FDA}"/>
              </a:ext>
            </a:extLst>
          </p:cNvPr>
          <p:cNvSpPr>
            <a:spLocks noChangeArrowheads="1"/>
          </p:cNvSpPr>
          <p:nvPr/>
        </p:nvSpPr>
        <p:spPr bwMode="auto">
          <a:xfrm>
            <a:off x="0" y="-318652"/>
            <a:ext cx="184731" cy="637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chemeClr val="tx1"/>
              </a:solidFill>
              <a:effectLst/>
              <a:latin typeface="system-ui"/>
            </a:endParaRPr>
          </a:p>
        </p:txBody>
      </p:sp>
      <p:sp>
        <p:nvSpPr>
          <p:cNvPr id="21" name="TextBox 20">
            <a:extLst>
              <a:ext uri="{FF2B5EF4-FFF2-40B4-BE49-F238E27FC236}">
                <a16:creationId xmlns:a16="http://schemas.microsoft.com/office/drawing/2014/main" id="{FBF226F0-3A6E-9A3E-FE63-E03411ED5E7B}"/>
              </a:ext>
            </a:extLst>
          </p:cNvPr>
          <p:cNvSpPr txBox="1"/>
          <p:nvPr/>
        </p:nvSpPr>
        <p:spPr>
          <a:xfrm>
            <a:off x="531845" y="5533053"/>
            <a:ext cx="4777273"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Hightest occurring job city is Bengaluru</a:t>
            </a:r>
            <a:endParaRPr lang="en-IN" sz="1800" dirty="0">
              <a:latin typeface="Times New Roman" panose="02020603050405020304" pitchFamily="18" charset="0"/>
              <a:cs typeface="Times New Roman" panose="02020603050405020304" pitchFamily="18" charset="0"/>
            </a:endParaRPr>
          </a:p>
        </p:txBody>
      </p:sp>
      <p:sp>
        <p:nvSpPr>
          <p:cNvPr id="22" name="Rectangle 6">
            <a:extLst>
              <a:ext uri="{FF2B5EF4-FFF2-40B4-BE49-F238E27FC236}">
                <a16:creationId xmlns:a16="http://schemas.microsoft.com/office/drawing/2014/main" id="{2060716C-7AB0-9BC1-7355-984EFD3B3EB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chemeClr val="tx1"/>
                </a:solidFill>
                <a:effectLst/>
                <a:latin typeface="system-ui"/>
              </a:rPr>
              <a:t>The highest occurring job city is </a:t>
            </a:r>
            <a:r>
              <a:rPr kumimoji="0" lang="en-US" altLang="en-US" sz="1000" b="0" i="0" u="none" strike="noStrike" cap="none" normalizeH="0" baseline="0">
                <a:ln>
                  <a:noFill/>
                </a:ln>
                <a:solidFill>
                  <a:schemeClr val="tx1"/>
                </a:solidFill>
                <a:effectLst/>
                <a:latin typeface="var(--jp-code-font-family)"/>
              </a:rPr>
              <a:t>Bangalore</a:t>
            </a:r>
            <a:endParaRPr kumimoji="0" lang="en-US" altLang="en-US" sz="1000" b="0" i="0" u="none" strike="noStrike" cap="none" normalizeH="0" baseline="0">
              <a:ln>
                <a:noFill/>
              </a:ln>
              <a:solidFill>
                <a:schemeClr val="tx1"/>
              </a:solidFill>
              <a:effectLst/>
              <a:latin typeface="system-u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0771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5AC1B4-956F-0C3E-6D84-018C34A259A6}"/>
              </a:ext>
            </a:extLst>
          </p:cNvPr>
          <p:cNvSpPr txBox="1"/>
          <p:nvPr/>
        </p:nvSpPr>
        <p:spPr>
          <a:xfrm>
            <a:off x="385666" y="283029"/>
            <a:ext cx="5141167" cy="584775"/>
          </a:xfrm>
          <a:prstGeom prst="rect">
            <a:avLst/>
          </a:prstGeom>
          <a:noFill/>
        </p:spPr>
        <p:txBody>
          <a:bodyPr wrap="square" rtlCol="0">
            <a:spAutoFit/>
          </a:bodyPr>
          <a:lstStyle/>
          <a:p>
            <a:r>
              <a:rPr lang="en-GB" sz="2800" b="1" dirty="0">
                <a:solidFill>
                  <a:srgbClr val="FF0000"/>
                </a:solidFill>
                <a:latin typeface="Times New Roman" panose="02020603050405020304" pitchFamily="18" charset="0"/>
                <a:cs typeface="Times New Roman" panose="02020603050405020304" pitchFamily="18" charset="0"/>
              </a:rPr>
              <a:t>BIVARIATE</a:t>
            </a:r>
            <a:r>
              <a:rPr lang="en-GB" sz="3200" b="1" dirty="0">
                <a:solidFill>
                  <a:srgbClr val="FF0000"/>
                </a:solidFill>
                <a:latin typeface="Times New Roman" panose="02020603050405020304" pitchFamily="18" charset="0"/>
                <a:cs typeface="Times New Roman" panose="02020603050405020304" pitchFamily="18" charset="0"/>
              </a:rPr>
              <a:t> ANALYSIS:</a:t>
            </a:r>
          </a:p>
        </p:txBody>
      </p:sp>
      <p:pic>
        <p:nvPicPr>
          <p:cNvPr id="6" name="Picture 5">
            <a:extLst>
              <a:ext uri="{FF2B5EF4-FFF2-40B4-BE49-F238E27FC236}">
                <a16:creationId xmlns:a16="http://schemas.microsoft.com/office/drawing/2014/main" id="{8718006D-2563-EEF8-E7D9-229F980D23BD}"/>
              </a:ext>
            </a:extLst>
          </p:cNvPr>
          <p:cNvPicPr>
            <a:picLocks noChangeAspect="1"/>
          </p:cNvPicPr>
          <p:nvPr/>
        </p:nvPicPr>
        <p:blipFill>
          <a:blip r:embed="rId2"/>
          <a:stretch>
            <a:fillRect/>
          </a:stretch>
        </p:blipFill>
        <p:spPr>
          <a:xfrm>
            <a:off x="337458" y="1567543"/>
            <a:ext cx="5041477" cy="3200400"/>
          </a:xfrm>
          <a:prstGeom prst="rect">
            <a:avLst/>
          </a:prstGeom>
        </p:spPr>
      </p:pic>
      <p:pic>
        <p:nvPicPr>
          <p:cNvPr id="8" name="Picture 7">
            <a:extLst>
              <a:ext uri="{FF2B5EF4-FFF2-40B4-BE49-F238E27FC236}">
                <a16:creationId xmlns:a16="http://schemas.microsoft.com/office/drawing/2014/main" id="{AEAD0846-754D-1D65-FD22-395E0AD040E7}"/>
              </a:ext>
            </a:extLst>
          </p:cNvPr>
          <p:cNvPicPr>
            <a:picLocks noChangeAspect="1"/>
          </p:cNvPicPr>
          <p:nvPr/>
        </p:nvPicPr>
        <p:blipFill>
          <a:blip r:embed="rId3"/>
          <a:stretch>
            <a:fillRect/>
          </a:stretch>
        </p:blipFill>
        <p:spPr>
          <a:xfrm>
            <a:off x="6662058" y="1147665"/>
            <a:ext cx="4852732" cy="3704253"/>
          </a:xfrm>
          <a:prstGeom prst="rect">
            <a:avLst/>
          </a:prstGeom>
        </p:spPr>
      </p:pic>
      <p:cxnSp>
        <p:nvCxnSpPr>
          <p:cNvPr id="10" name="Straight Connector 9">
            <a:extLst>
              <a:ext uri="{FF2B5EF4-FFF2-40B4-BE49-F238E27FC236}">
                <a16:creationId xmlns:a16="http://schemas.microsoft.com/office/drawing/2014/main" id="{966B2F63-F8F9-E85D-66B1-43C056C09AAE}"/>
              </a:ext>
            </a:extLst>
          </p:cNvPr>
          <p:cNvCxnSpPr/>
          <p:nvPr/>
        </p:nvCxnSpPr>
        <p:spPr>
          <a:xfrm>
            <a:off x="6096000" y="1073020"/>
            <a:ext cx="0" cy="5654351"/>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EF0A99AB-9E08-7736-D2DD-8E0F3A15C893}"/>
              </a:ext>
            </a:extLst>
          </p:cNvPr>
          <p:cNvSpPr txBox="1"/>
          <p:nvPr/>
        </p:nvSpPr>
        <p:spPr>
          <a:xfrm>
            <a:off x="385666" y="4990628"/>
            <a:ext cx="4488023" cy="1077218"/>
          </a:xfrm>
          <a:prstGeom prst="rect">
            <a:avLst/>
          </a:prstGeom>
          <a:noFill/>
        </p:spPr>
        <p:txBody>
          <a:bodyPr wrap="square" rtlCol="0">
            <a:spAutoFit/>
          </a:bodyPr>
          <a:lstStyle/>
          <a:p>
            <a:r>
              <a:rPr lang="en-US" sz="1600" b="0" i="0" dirty="0">
                <a:solidFill>
                  <a:srgbClr val="0D0D0D"/>
                </a:solidFill>
                <a:effectLst/>
                <a:latin typeface="Times New Roman" panose="02020603050405020304" pitchFamily="18" charset="0"/>
                <a:cs typeface="Times New Roman" panose="02020603050405020304" pitchFamily="18" charset="0"/>
              </a:rPr>
              <a:t>The median salary for both genders is comparable; however, there are more outliers in the male category, suggesting a higher proportion of males receiving higher pay.</a:t>
            </a:r>
            <a:endParaRPr lang="en-IN"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0057753-8410-3520-9FCF-C11B6C172257}"/>
              </a:ext>
            </a:extLst>
          </p:cNvPr>
          <p:cNvSpPr txBox="1"/>
          <p:nvPr/>
        </p:nvSpPr>
        <p:spPr>
          <a:xfrm>
            <a:off x="6484776" y="4851918"/>
            <a:ext cx="5477064" cy="1077218"/>
          </a:xfrm>
          <a:prstGeom prst="rect">
            <a:avLst/>
          </a:prstGeom>
          <a:noFill/>
        </p:spPr>
        <p:txBody>
          <a:bodyPr wrap="square" rtlCol="0">
            <a:spAutoFit/>
          </a:bodyPr>
          <a:lstStyle/>
          <a:p>
            <a:r>
              <a:rPr lang="en-US" sz="1600" b="0" i="0" dirty="0">
                <a:solidFill>
                  <a:srgbClr val="0D0D0D"/>
                </a:solidFill>
                <a:effectLst/>
                <a:latin typeface="Times New Roman" panose="02020603050405020304" pitchFamily="18" charset="0"/>
                <a:cs typeface="Times New Roman" panose="02020603050405020304" pitchFamily="18" charset="0"/>
              </a:rPr>
              <a:t>The median salary across all specializations is similar. However, individuals specializing in Computer Science/Electronics tend to have more instances of higher pay compared to other specializations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434332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773</TotalTime>
  <Words>423</Words>
  <Application>Microsoft Office PowerPoint</Application>
  <PresentationFormat>Widescreen</PresentationFormat>
  <Paragraphs>49</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Wingdings</vt:lpstr>
      <vt:lpstr>var(--jp-code-font-family)</vt:lpstr>
      <vt:lpstr>Arial</vt:lpstr>
      <vt:lpstr>system-ui</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Sathish Vanga</dc:creator>
  <cp:lastModifiedBy>Arunkumar Vollala</cp:lastModifiedBy>
  <cp:revision>17</cp:revision>
  <dcterms:created xsi:type="dcterms:W3CDTF">2021-02-16T05:19:01Z</dcterms:created>
  <dcterms:modified xsi:type="dcterms:W3CDTF">2024-03-04T08:56:54Z</dcterms:modified>
</cp:coreProperties>
</file>