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1333501" y="4191000"/>
            <a:ext cx="99822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Arun A</a:t>
            </a:r>
          </a:p>
          <a:p>
            <a:r>
              <a:rPr lang="en-US" sz="2000" b="1" dirty="0">
                <a:solidFill>
                  <a:schemeClr val="accent1">
                    <a:lumMod val="75000"/>
                  </a:schemeClr>
                </a:solidFill>
                <a:latin typeface="Arial"/>
                <a:cs typeface="Arial"/>
              </a:rPr>
              <a:t>College name:   The </a:t>
            </a:r>
            <a:r>
              <a:rPr lang="en-US" sz="2000" b="1" dirty="0" err="1">
                <a:solidFill>
                  <a:schemeClr val="accent1">
                    <a:lumMod val="75000"/>
                  </a:schemeClr>
                </a:solidFill>
                <a:latin typeface="Arial"/>
                <a:cs typeface="Arial"/>
              </a:rPr>
              <a:t>kavery</a:t>
            </a:r>
            <a:r>
              <a:rPr lang="en-US" sz="2000" b="1" dirty="0">
                <a:solidFill>
                  <a:schemeClr val="accent1">
                    <a:lumMod val="75000"/>
                  </a:schemeClr>
                </a:solidFill>
                <a:latin typeface="Arial"/>
                <a:cs typeface="Arial"/>
              </a:rPr>
              <a:t> engineering college-</a:t>
            </a:r>
          </a:p>
          <a:p>
            <a:r>
              <a:rPr lang="en-US" sz="2000" b="1" dirty="0">
                <a:solidFill>
                  <a:schemeClr val="accent1">
                    <a:lumMod val="75000"/>
                  </a:schemeClr>
                </a:solidFill>
                <a:latin typeface="Arial"/>
                <a:cs typeface="Arial"/>
              </a:rPr>
              <a:t>Department:       Information </a:t>
            </a:r>
            <a:r>
              <a:rPr lang="en-US" sz="2000" b="1" dirty="0" err="1">
                <a:solidFill>
                  <a:schemeClr val="accent1">
                    <a:lumMod val="75000"/>
                  </a:schemeClr>
                </a:solidFill>
                <a:latin typeface="Arial"/>
                <a:cs typeface="Arial"/>
              </a:rPr>
              <a:t>technolgy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 Use of legal software products for computer monitoring, keylogger.org. </a:t>
            </a:r>
          </a:p>
          <a:p>
            <a:pPr marL="305435" indent="-305435"/>
            <a:r>
              <a:rPr lang="en-US" sz="2400" dirty="0"/>
              <a:t>  V. W. </a:t>
            </a:r>
            <a:r>
              <a:rPr lang="en-US" sz="2400" dirty="0" err="1"/>
              <a:t>Berninger</a:t>
            </a:r>
            <a:r>
              <a:rPr lang="en-US" sz="2400" dirty="0"/>
              <a:t> (Ed., 2012), Past, present, and future contributions of cognitive writing research to cognitive psychology. New York/Sussex: Taylor &amp; Francis. ISBN 9781848729636.</a:t>
            </a:r>
          </a:p>
          <a:p>
            <a:pPr marL="305435" indent="-305435"/>
            <a:r>
              <a:rPr lang="en-US" sz="2400" dirty="0"/>
              <a:t> John Leyden (2000-12-06). "Mafia trial to test FBI spying tactics: Keystroke logging used to spy on mob suspect using PGP". The Register. Retrieved 2009-04-19. </a:t>
            </a:r>
          </a:p>
          <a:p>
            <a:pPr marL="305435" indent="-305435"/>
            <a:r>
              <a:rPr lang="en-US" sz="2400" dirty="0"/>
              <a:t> Andrew Kelly (2010-09-10). "Cracking Passwords using Keyboard Acoustics and Language Modeling". 5 Sarah Young (14 September 2005). "Researchers recover typed text using audio recording of keystrokes". UC Berkeley </a:t>
            </a:r>
            <a:r>
              <a:rPr lang="en-US" sz="2400" dirty="0" err="1"/>
              <a:t>NewsCenter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The problem statement is that the </a:t>
            </a:r>
            <a:r>
              <a:rPr lang="en-US" sz="3600" dirty="0" err="1"/>
              <a:t>keyloggers</a:t>
            </a:r>
            <a:r>
              <a:rPr lang="en-US" sz="3600" dirty="0"/>
              <a:t> can be detected using </a:t>
            </a:r>
            <a:r>
              <a:rPr lang="en-US" sz="3600" dirty="0" err="1"/>
              <a:t>antiviruses</a:t>
            </a:r>
            <a:r>
              <a:rPr lang="en-US" sz="3600" dirty="0"/>
              <a:t>. Installation of hardware </a:t>
            </a:r>
            <a:r>
              <a:rPr lang="en-US" sz="3600" dirty="0" err="1"/>
              <a:t>keyloggers</a:t>
            </a:r>
            <a:r>
              <a:rPr lang="en-US" sz="3600" dirty="0"/>
              <a:t> is difficult without the knowledge of the owner of the system. The solution to the above existing problem is that we can build a software </a:t>
            </a:r>
            <a:r>
              <a:rPr lang="en-US" sz="3600" dirty="0" err="1"/>
              <a:t>keyloggers</a:t>
            </a:r>
            <a:r>
              <a:rPr lang="en-US" sz="3600" dirty="0"/>
              <a:t> instead of hardware </a:t>
            </a:r>
            <a:r>
              <a:rPr lang="en-US" sz="3600" dirty="0" err="1"/>
              <a:t>keyloggers</a:t>
            </a:r>
            <a:r>
              <a:rPr lang="en-US" sz="3600" dirty="0"/>
              <a:t>.</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2800" b="1" dirty="0">
              <a:latin typeface="Calibri"/>
              <a:cs typeface="Calibri"/>
            </a:endParaRPr>
          </a:p>
          <a:p>
            <a:pPr marL="305435" indent="-305435"/>
            <a:r>
              <a:rPr lang="en-US" sz="2800" dirty="0"/>
              <a:t>The solution to the above existing problem is that we can build a software </a:t>
            </a:r>
            <a:r>
              <a:rPr lang="en-US" sz="2800" dirty="0" err="1"/>
              <a:t>keyloggers</a:t>
            </a:r>
            <a:r>
              <a:rPr lang="en-US" sz="2800" dirty="0"/>
              <a:t> instead of hardware </a:t>
            </a:r>
            <a:r>
              <a:rPr lang="en-US" sz="2800" dirty="0" err="1"/>
              <a:t>keyloggers</a:t>
            </a:r>
            <a:r>
              <a:rPr lang="en-US" sz="2800" dirty="0"/>
              <a:t>. The proposed model provides the solution that reduces the difficulties while installing the </a:t>
            </a:r>
            <a:r>
              <a:rPr lang="en-US" sz="2800" dirty="0" err="1"/>
              <a:t>keylogger</a:t>
            </a:r>
            <a:r>
              <a:rPr lang="en-US" sz="2800" dirty="0"/>
              <a:t> in the target system. Since, software </a:t>
            </a:r>
            <a:r>
              <a:rPr lang="en-US" sz="2800" dirty="0" err="1"/>
              <a:t>keylogger</a:t>
            </a:r>
            <a:r>
              <a:rPr lang="en-US" sz="28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800" b="1" dirty="0">
              <a:latin typeface="Calibri"/>
              <a:cs typeface="Calibri"/>
            </a:endParaRPr>
          </a:p>
          <a:p>
            <a:pPr marL="629920" lvl="1" indent="-305435"/>
            <a:endParaRPr lang="en-IN" sz="2800" dirty="0"/>
          </a:p>
          <a:p>
            <a:pPr marL="0" indent="0">
              <a:buNone/>
            </a:pPr>
            <a:endParaRPr lang="en-IN"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US" sz="1800" dirty="0"/>
              <a:t>A </a:t>
            </a:r>
            <a:r>
              <a:rPr lang="en-US" sz="1800" dirty="0" err="1"/>
              <a:t>keylogger</a:t>
            </a:r>
            <a:r>
              <a:rPr lang="en-US" sz="1800" dirty="0"/>
              <a:t> can be installed on your computer any number of ways. Anyone with access to your computer could install it; </a:t>
            </a:r>
            <a:r>
              <a:rPr lang="en-US" sz="1800" dirty="0" err="1"/>
              <a:t>keyloggers</a:t>
            </a:r>
            <a:r>
              <a:rPr lang="en-US" sz="1800" dirty="0"/>
              <a:t> could come as a component part of a virus or from any application installation, despite how deceptively innocent it may look. Some additional ways in which </a:t>
            </a:r>
            <a:r>
              <a:rPr lang="en-US" sz="1800" dirty="0" err="1"/>
              <a:t>keyloggers</a:t>
            </a:r>
            <a:r>
              <a:rPr lang="en-US" sz="1800" dirty="0"/>
              <a:t> can be installed on your computer can include:</a:t>
            </a:r>
          </a:p>
          <a:p>
            <a:r>
              <a:rPr lang="en-US" sz="1800" dirty="0"/>
              <a:t>Malware downloads:</a:t>
            </a:r>
          </a:p>
          <a:p>
            <a:r>
              <a:rPr lang="en-US" sz="1800" dirty="0"/>
              <a:t>Phishing emails:</a:t>
            </a:r>
          </a:p>
          <a:p>
            <a:r>
              <a:rPr lang="en-US" sz="1800" dirty="0"/>
              <a:t>USB drives</a:t>
            </a:r>
          </a:p>
          <a:p>
            <a:r>
              <a:rPr lang="en-US" sz="1800" dirty="0"/>
              <a:t>Remote access tools:</a:t>
            </a:r>
          </a:p>
          <a:p>
            <a:r>
              <a:rPr lang="en-US" sz="1800" dirty="0"/>
              <a:t>Hardware Requirements:</a:t>
            </a:r>
          </a:p>
          <a:p>
            <a:r>
              <a:rPr lang="en-US" sz="1800" dirty="0"/>
              <a:t> 1. Pentium Class or higher Processor   2. Minimum 64 MB RAM   3. 20 MB Free Disk Space</a:t>
            </a:r>
          </a:p>
          <a:p>
            <a:r>
              <a:rPr lang="en-US" sz="1800" dirty="0"/>
              <a:t> Software Requirements:</a:t>
            </a:r>
          </a:p>
          <a:p>
            <a:r>
              <a:rPr lang="en-US" sz="18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r>
              <a:rPr lang="en-US" sz="1800" i="1" dirty="0"/>
              <a:t>Deployment</a:t>
            </a:r>
            <a:endParaRPr lang="en-US" sz="1800" dirty="0"/>
          </a:p>
          <a:p>
            <a:pPr latinLnBrk="1"/>
            <a:r>
              <a:rPr lang="en-US" sz="1800" i="1" dirty="0"/>
              <a:t>a. The program will wait for all the system processes to initialize.</a:t>
            </a:r>
            <a:endParaRPr lang="en-US" sz="1800" dirty="0"/>
          </a:p>
          <a:p>
            <a:pPr latinLnBrk="1"/>
            <a:r>
              <a:rPr lang="en-US" sz="1800" i="1" dirty="0"/>
              <a:t>b. The </a:t>
            </a:r>
            <a:r>
              <a:rPr lang="en-US" sz="1800" i="1" dirty="0" err="1"/>
              <a:t>keylogger</a:t>
            </a:r>
            <a:r>
              <a:rPr lang="en-US" sz="1800" i="1" dirty="0"/>
              <a:t> daemon is initialized and the process will be gauged in scale of time.</a:t>
            </a:r>
            <a:endParaRPr lang="en-US" sz="1800" dirty="0"/>
          </a:p>
          <a:p>
            <a:pPr latinLnBrk="1"/>
            <a:r>
              <a:rPr lang="en-US" sz="1800" i="1" dirty="0"/>
              <a:t>c. A log file is created for the current session to log all the keystrokes and maintain a record.</a:t>
            </a:r>
            <a:endParaRPr lang="en-US" sz="1800" dirty="0"/>
          </a:p>
          <a:p>
            <a:pPr latinLnBrk="1"/>
            <a:r>
              <a:rPr lang="en-US" sz="1800" i="1" dirty="0"/>
              <a:t>d. If no event occurs, </a:t>
            </a:r>
            <a:r>
              <a:rPr lang="en-US" sz="1800" i="1" dirty="0" err="1"/>
              <a:t>keylogger</a:t>
            </a:r>
            <a:r>
              <a:rPr lang="en-US" sz="1800" i="1" dirty="0"/>
              <a:t> continues listening to the strokes.</a:t>
            </a:r>
            <a:endParaRPr lang="en-US" sz="1800" dirty="0"/>
          </a:p>
          <a:p>
            <a:pPr latinLnBrk="1"/>
            <a:r>
              <a:rPr lang="en-US" sz="1800" i="1" dirty="0"/>
              <a:t>e. If an event occurs, the </a:t>
            </a:r>
            <a:r>
              <a:rPr lang="en-US" sz="1800" i="1" dirty="0" err="1"/>
              <a:t>keylogger</a:t>
            </a:r>
            <a:r>
              <a:rPr lang="en-US" sz="1800" i="1" dirty="0"/>
              <a:t> classifies the type of keystroke that has occurred- special key which are commands or normal text input.</a:t>
            </a:r>
            <a:endParaRPr lang="en-US" sz="1800" dirty="0"/>
          </a:p>
          <a:p>
            <a:pPr latinLnBrk="1"/>
            <a:r>
              <a:rPr lang="en-US" sz="1800" i="1" dirty="0"/>
              <a:t>f. If a special key that gives a command has been entered then it is compared with a value in a dictionary and recorded in the log file.</a:t>
            </a:r>
            <a:endParaRPr lang="en-US" sz="1800" dirty="0"/>
          </a:p>
          <a:p>
            <a:pPr latinLnBrk="1"/>
            <a:r>
              <a:rPr lang="en-US" sz="1800" i="1" dirty="0"/>
              <a:t>g. If a normal text i.e. anything in the range of ASCII characters has been inputted, the ASCII code is converted to its    respective character and this is exported to the log file.</a:t>
            </a:r>
            <a:endParaRPr lang="en-US" sz="1800" dirty="0"/>
          </a:p>
          <a:p>
            <a:pPr latinLnBrk="1"/>
            <a:r>
              <a:rPr lang="en-US" sz="1800" i="1" dirty="0"/>
              <a:t>h. The inputs along with their timestamps are recorded in the log file.</a:t>
            </a:r>
            <a:endParaRPr lang="en-US" sz="1800" dirty="0"/>
          </a:p>
          <a:p>
            <a:pPr marL="305435" indent="-305435"/>
            <a:endParaRPr lang="en-IN" sz="9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24042" y="1340126"/>
            <a:ext cx="11029615" cy="4673324"/>
          </a:xfrm>
        </p:spPr>
        <p:txBody>
          <a:bodyPr>
            <a:normAutofit/>
          </a:bodyPr>
          <a:lstStyle/>
          <a:p>
            <a:pPr marL="0" indent="0">
              <a:buNone/>
            </a:pPr>
            <a:r>
              <a:rPr lang="en-US" sz="3200" dirty="0" err="1"/>
              <a:t>Keyloggers</a:t>
            </a:r>
            <a:r>
              <a:rPr lang="en-US" sz="3200" dirty="0"/>
              <a:t> span a wide range of topics, including </a:t>
            </a:r>
            <a:r>
              <a:rPr lang="en-US" sz="3200" dirty="0" err="1"/>
              <a:t>keylogger</a:t>
            </a:r>
            <a:r>
              <a:rPr lang="en-US" sz="3200" dirty="0"/>
              <a:t> design and implementation, legal and ethical issues, real coding, and current activity in this field. These projects are especially encouraging because they give students a hands-on exposure to software security programmers. </a:t>
            </a:r>
            <a:r>
              <a:rPr lang="en-US" sz="3200" dirty="0" err="1"/>
              <a:t>Keyloggers</a:t>
            </a:r>
            <a:r>
              <a:rPr lang="en-US" sz="3200" dirty="0"/>
              <a:t> are an important part of today's </a:t>
            </a:r>
            <a:r>
              <a:rPr lang="en-US" sz="3200" dirty="0" err="1"/>
              <a:t>cybersecurity</a:t>
            </a:r>
            <a:r>
              <a:rPr lang="en-US" sz="3200" dirty="0"/>
              <a:t> education. </a:t>
            </a:r>
            <a:endParaRPr lang="en-IN" sz="32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pPr marL="305435" indent="-305435"/>
            <a:r>
              <a:rPr lang="en-US" sz="2800" dirty="0" err="1"/>
              <a:t>Keyloggers</a:t>
            </a:r>
            <a:r>
              <a:rPr lang="en-US" sz="2800" dirty="0"/>
              <a:t> are sophisticated tools that can access not only the platform, but also the user's private information like their name, password, pin, card and bank statement. While some </a:t>
            </a:r>
            <a:r>
              <a:rPr lang="en-US" sz="2800" dirty="0" err="1"/>
              <a:t>keyloggers</a:t>
            </a:r>
            <a:r>
              <a:rPr lang="en-US" sz="2800" dirty="0"/>
              <a:t> are utilized in a legal manner, the creators of many </a:t>
            </a:r>
            <a:r>
              <a:rPr lang="en-US" sz="2800" dirty="0" err="1"/>
              <a:t>keyloggers</a:t>
            </a:r>
            <a:r>
              <a:rPr lang="en-US" sz="2800" dirty="0"/>
              <a:t> do so unlawfully. The most frequent </a:t>
            </a:r>
            <a:r>
              <a:rPr lang="en-US" sz="2800" dirty="0" err="1"/>
              <a:t>keylogger</a:t>
            </a:r>
            <a:r>
              <a:rPr lang="en-US" sz="2800" dirty="0"/>
              <a:t> types and strategies used to hide themselves while subverting a user's PC were examined in this study. In addition, we looked at the present situation of </a:t>
            </a:r>
            <a:r>
              <a:rPr lang="en-US" sz="2800" dirty="0" err="1"/>
              <a:t>keyloggers</a:t>
            </a:r>
            <a:r>
              <a:rPr lang="en-US" sz="2800" dirty="0"/>
              <a:t> and the methods through which they spread Finally, we looked into existing detection methods and made some recommendations for prevention.</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p>
          <a:p>
            <a:pPr marL="305435" indent="-305435"/>
            <a:r>
              <a:rPr lang="en-US" sz="3200" dirty="0"/>
              <a:t>Monitoring </a:t>
            </a:r>
            <a:r>
              <a:rPr lang="en-US" sz="3200" dirty="0" err="1"/>
              <a:t>keylogging</a:t>
            </a:r>
            <a:r>
              <a:rPr lang="en-US" sz="32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884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32</cp:revision>
  <dcterms:created xsi:type="dcterms:W3CDTF">2021-05-26T16:50:10Z</dcterms:created>
  <dcterms:modified xsi:type="dcterms:W3CDTF">2024-04-02T05:31:06Z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