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0" r:id="rId3"/>
    <p:sldId id="291" r:id="rId4"/>
    <p:sldId id="292" r:id="rId5"/>
    <p:sldId id="293" r:id="rId6"/>
    <p:sldId id="294" r:id="rId7"/>
    <p:sldId id="295" r:id="rId8"/>
    <p:sldId id="296" r:id="rId9"/>
    <p:sldId id="297" r:id="rId10"/>
    <p:sldId id="298" r:id="rId11"/>
    <p:sldId id="299"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70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obj">
  <p:cSld name="Title Slide">
    <p:bg>
      <p:bgPr>
        <a:solidFill>
          <a:schemeClr val="bg1"/>
        </a:solidFill>
        <a:effectLst/>
      </p:bgPr>
    </p:bg>
    <p:spTree>
      <p:nvGrpSpPr>
        <p:cNvPr id="32" name=""/>
        <p:cNvGrpSpPr/>
        <p:nvPr/>
      </p:nvGrpSpPr>
      <p:grpSpPr>
        <a:xfrm>
          <a:off x="0" y="0"/>
          <a:ext cx="0" cy="0"/>
          <a:chOff x="0" y="0"/>
          <a:chExt cx="0" cy="0"/>
        </a:xfrm>
      </p:grpSpPr>
      <p:sp>
        <p:nvSpPr>
          <p:cNvPr id="1048666" name="bg object 16"/>
          <p:cNvSpPr/>
          <p:nvPr/>
        </p:nvSpPr>
        <p:spPr>
          <a:xfrm>
            <a:off x="7449311" y="4572"/>
            <a:ext cx="4742815" cy="6853555"/>
          </a:xfrm>
          <a:custGeom>
            <a:avLst/>
            <a:ah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bIns="0" lIns="0" rIns="0" rtlCol="0" tIns="0" wrap="square"/>
          <a:p/>
        </p:txBody>
      </p:sp>
      <p:sp>
        <p:nvSpPr>
          <p:cNvPr id="1048667" name="bg object 17"/>
          <p:cNvSpPr/>
          <p:nvPr/>
        </p:nvSpPr>
        <p:spPr>
          <a:xfrm>
            <a:off x="9182100" y="0"/>
            <a:ext cx="3009900" cy="6858000"/>
          </a:xfrm>
          <a:custGeom>
            <a:avLst/>
            <a:ah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bIns="0" lIns="0" rIns="0" rtlCol="0" tIns="0" wrap="square"/>
          <a:p/>
        </p:txBody>
      </p:sp>
      <p:sp>
        <p:nvSpPr>
          <p:cNvPr id="1048668" name="bg object 18"/>
          <p:cNvSpPr/>
          <p:nvPr/>
        </p:nvSpPr>
        <p:spPr>
          <a:xfrm>
            <a:off x="9602723" y="0"/>
            <a:ext cx="2588895" cy="6858000"/>
          </a:xfrm>
          <a:custGeom>
            <a:avLst/>
            <a:ah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bIns="0" lIns="0" rIns="0" rtlCol="0" tIns="0" wrap="square"/>
          <a:p/>
        </p:txBody>
      </p:sp>
      <p:sp>
        <p:nvSpPr>
          <p:cNvPr id="1048669" name="bg object 19"/>
          <p:cNvSpPr/>
          <p:nvPr/>
        </p:nvSpPr>
        <p:spPr>
          <a:xfrm>
            <a:off x="8935211" y="3047999"/>
            <a:ext cx="3256915" cy="3810000"/>
          </a:xfrm>
          <a:custGeom>
            <a:avLst/>
            <a:ah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bIns="0" lIns="0" rIns="0" rtlCol="0" tIns="0" wrap="square"/>
          <a:p/>
        </p:txBody>
      </p:sp>
      <p:sp>
        <p:nvSpPr>
          <p:cNvPr id="1048670" name="bg object 20"/>
          <p:cNvSpPr/>
          <p:nvPr/>
        </p:nvSpPr>
        <p:spPr>
          <a:xfrm>
            <a:off x="9337547" y="0"/>
            <a:ext cx="2854325" cy="6858000"/>
          </a:xfrm>
          <a:custGeom>
            <a:avLst/>
            <a:ah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bIns="0" lIns="0" rIns="0" rtlCol="0" tIns="0" wrap="square"/>
          <a:p/>
        </p:txBody>
      </p:sp>
      <p:sp>
        <p:nvSpPr>
          <p:cNvPr id="1048671" name="bg object 21"/>
          <p:cNvSpPr/>
          <p:nvPr/>
        </p:nvSpPr>
        <p:spPr>
          <a:xfrm>
            <a:off x="10896600" y="0"/>
            <a:ext cx="1295400" cy="6858000"/>
          </a:xfrm>
          <a:custGeom>
            <a:avLst/>
            <a:ah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bIns="0" lIns="0" rIns="0" rtlCol="0" tIns="0" wrap="square"/>
          <a:p/>
        </p:txBody>
      </p:sp>
      <p:sp>
        <p:nvSpPr>
          <p:cNvPr id="1048672" name="bg object 22"/>
          <p:cNvSpPr/>
          <p:nvPr/>
        </p:nvSpPr>
        <p:spPr>
          <a:xfrm>
            <a:off x="10936223" y="0"/>
            <a:ext cx="1256030" cy="6858000"/>
          </a:xfrm>
          <a:custGeom>
            <a:avLst/>
            <a:ah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bIns="0" lIns="0" rIns="0" rtlCol="0" tIns="0" wrap="square"/>
          <a:p/>
        </p:txBody>
      </p:sp>
      <p:sp>
        <p:nvSpPr>
          <p:cNvPr id="1048673" name="bg object 23"/>
          <p:cNvSpPr/>
          <p:nvPr/>
        </p:nvSpPr>
        <p:spPr>
          <a:xfrm>
            <a:off x="10372344" y="3590543"/>
            <a:ext cx="1819910" cy="3267710"/>
          </a:xfrm>
          <a:custGeom>
            <a:avLst/>
            <a:ah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bIns="0" lIns="0" rIns="0" rtlCol="0" tIns="0" wrap="square"/>
          <a:p/>
        </p:txBody>
      </p:sp>
      <p:sp>
        <p:nvSpPr>
          <p:cNvPr id="1048674" name="bg object 24"/>
          <p:cNvSpPr/>
          <p:nvPr/>
        </p:nvSpPr>
        <p:spPr>
          <a:xfrm>
            <a:off x="0" y="4009644"/>
            <a:ext cx="448309" cy="2848610"/>
          </a:xfrm>
          <a:custGeom>
            <a:avLst/>
            <a:ah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bIns="0" lIns="0" rIns="0" rtlCol="0" tIns="0" wrap="square"/>
          <a:p/>
        </p:txBody>
      </p:sp>
      <p:sp>
        <p:nvSpPr>
          <p:cNvPr id="1048675" name="bg object 25"/>
          <p:cNvSpPr/>
          <p:nvPr/>
        </p:nvSpPr>
        <p:spPr>
          <a:xfrm>
            <a:off x="9354311" y="536295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bIns="0" lIns="0" rIns="0" rtlCol="0" tIns="0" wrap="square"/>
          <a:p/>
        </p:txBody>
      </p:sp>
      <p:sp>
        <p:nvSpPr>
          <p:cNvPr id="1048676" name="bg object 26"/>
          <p:cNvSpPr/>
          <p:nvPr/>
        </p:nvSpPr>
        <p:spPr>
          <a:xfrm>
            <a:off x="6696456" y="1696211"/>
            <a:ext cx="314325" cy="323215"/>
          </a:xfrm>
          <a:custGeom>
            <a:avLst/>
            <a:ah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bIns="0" lIns="0" rIns="0" rtlCol="0" tIns="0" wrap="square"/>
          <a:p/>
        </p:txBody>
      </p:sp>
      <p:sp>
        <p:nvSpPr>
          <p:cNvPr id="1048677" name="bg object 27"/>
          <p:cNvSpPr/>
          <p:nvPr/>
        </p:nvSpPr>
        <p:spPr>
          <a:xfrm>
            <a:off x="9354311" y="5896355"/>
            <a:ext cx="180340" cy="181610"/>
          </a:xfrm>
          <a:custGeom>
            <a:avLst/>
            <a:ah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bIns="0" lIns="0" rIns="0" rtlCol="0" tIns="0" wrap="square"/>
          <a:p/>
        </p:txBody>
      </p:sp>
      <p:pic>
        <p:nvPicPr>
          <p:cNvPr id="2097164" name="bg object 28"/>
          <p:cNvPicPr>
            <a:picLocks/>
          </p:cNvPicPr>
          <p:nvPr/>
        </p:nvPicPr>
        <p:blipFill>
          <a:blip xmlns:r="http://schemas.openxmlformats.org/officeDocument/2006/relationships" r:embed="rId1" cstate="print"/>
          <a:stretch>
            <a:fillRect/>
          </a:stretch>
        </p:blipFill>
        <p:spPr>
          <a:xfrm>
            <a:off x="1667255" y="6467855"/>
            <a:ext cx="76200" cy="176783"/>
          </a:xfrm>
          <a:prstGeom prst="rect"/>
        </p:spPr>
      </p:pic>
      <p:sp>
        <p:nvSpPr>
          <p:cNvPr id="1048678" name="Holder 2"/>
          <p:cNvSpPr>
            <a:spLocks noGrp="1"/>
          </p:cNvSpPr>
          <p:nvPr>
            <p:ph type="ctrTitle"/>
          </p:nvPr>
        </p:nvSpPr>
        <p:spPr>
          <a:xfrm>
            <a:off x="739241" y="273811"/>
            <a:ext cx="3297554" cy="756919"/>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679" name="Holder 3"/>
          <p:cNvSpPr>
            <a:spLocks noGrp="1"/>
          </p:cNvSpPr>
          <p:nvPr>
            <p:ph type="subTitle" idx="4"/>
          </p:nvPr>
        </p:nvSpPr>
        <p:spPr>
          <a:xfrm>
            <a:off x="1828800" y="3840480"/>
            <a:ext cx="8534400" cy="1714500"/>
          </a:xfrm>
          <a:prstGeom prst="rect"/>
        </p:spPr>
        <p:txBody>
          <a:bodyPr bIns="0" lIns="0" rIns="0" tIns="0" wrap="square">
            <a:spAutoFit/>
          </a:bodyPr>
          <a:lstStyle>
            <a:lvl1pPr>
              <a:defRPr b="1" sz="1600" i="0">
                <a:solidFill>
                  <a:srgbClr val="2C926B"/>
                </a:solidFill>
                <a:latin typeface="Trebuchet MS"/>
                <a:cs typeface="Trebuchet MS"/>
              </a:defRPr>
            </a:lvl1pPr>
          </a:lstStyle>
          <a:p/>
        </p:txBody>
      </p:sp>
      <p:sp>
        <p:nvSpPr>
          <p:cNvPr id="104868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82" name="Holder 6"/>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type="obj">
  <p:cSld name="Title and Content">
    <p:bg>
      <p:bgPr>
        <a:solidFill>
          <a:schemeClr val="bg1"/>
        </a:solidFill>
        <a:effectLst/>
      </p:bgPr>
    </p:bg>
    <p:spTree>
      <p:nvGrpSpPr>
        <p:cNvPr id="18" name=""/>
        <p:cNvGrpSpPr/>
        <p:nvPr/>
      </p:nvGrpSpPr>
      <p:grpSpPr>
        <a:xfrm>
          <a:off x="0" y="0"/>
          <a:ext cx="0" cy="0"/>
          <a:chOff x="0" y="0"/>
          <a:chExt cx="0" cy="0"/>
        </a:xfrm>
      </p:grpSpPr>
      <p:sp>
        <p:nvSpPr>
          <p:cNvPr id="1048590" name="bg object 16"/>
          <p:cNvSpPr/>
          <p:nvPr/>
        </p:nvSpPr>
        <p:spPr>
          <a:xfrm>
            <a:off x="7449311" y="4572"/>
            <a:ext cx="4742815" cy="6853555"/>
          </a:xfrm>
          <a:custGeom>
            <a:avLst/>
            <a:ah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bIns="0" lIns="0" rIns="0" rtlCol="0" tIns="0" wrap="square"/>
          <a:p/>
        </p:txBody>
      </p:sp>
      <p:sp>
        <p:nvSpPr>
          <p:cNvPr id="1048591" name="bg object 17"/>
          <p:cNvSpPr/>
          <p:nvPr/>
        </p:nvSpPr>
        <p:spPr>
          <a:xfrm>
            <a:off x="9182100" y="0"/>
            <a:ext cx="3009900" cy="6858000"/>
          </a:xfrm>
          <a:custGeom>
            <a:avLst/>
            <a:ah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bIns="0" lIns="0" rIns="0" rtlCol="0" tIns="0" wrap="square"/>
          <a:p/>
        </p:txBody>
      </p:sp>
      <p:sp>
        <p:nvSpPr>
          <p:cNvPr id="1048592" name="bg object 18"/>
          <p:cNvSpPr/>
          <p:nvPr/>
        </p:nvSpPr>
        <p:spPr>
          <a:xfrm>
            <a:off x="9602723" y="0"/>
            <a:ext cx="2588895" cy="6858000"/>
          </a:xfrm>
          <a:custGeom>
            <a:avLst/>
            <a:ah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bIns="0" lIns="0" rIns="0" rtlCol="0" tIns="0" wrap="square"/>
          <a:p/>
        </p:txBody>
      </p:sp>
      <p:sp>
        <p:nvSpPr>
          <p:cNvPr id="1048593" name="bg object 19"/>
          <p:cNvSpPr/>
          <p:nvPr/>
        </p:nvSpPr>
        <p:spPr>
          <a:xfrm>
            <a:off x="8935211" y="3047999"/>
            <a:ext cx="3256915" cy="3810000"/>
          </a:xfrm>
          <a:custGeom>
            <a:avLst/>
            <a:ah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bIns="0" lIns="0" rIns="0" rtlCol="0" tIns="0" wrap="square"/>
          <a:p/>
        </p:txBody>
      </p:sp>
      <p:sp>
        <p:nvSpPr>
          <p:cNvPr id="1048594" name="bg object 20"/>
          <p:cNvSpPr/>
          <p:nvPr/>
        </p:nvSpPr>
        <p:spPr>
          <a:xfrm>
            <a:off x="9337547" y="0"/>
            <a:ext cx="2854325" cy="6858000"/>
          </a:xfrm>
          <a:custGeom>
            <a:avLst/>
            <a:ah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bIns="0" lIns="0" rIns="0" rtlCol="0" tIns="0" wrap="square"/>
          <a:p/>
        </p:txBody>
      </p:sp>
      <p:sp>
        <p:nvSpPr>
          <p:cNvPr id="1048595" name="bg object 21"/>
          <p:cNvSpPr/>
          <p:nvPr/>
        </p:nvSpPr>
        <p:spPr>
          <a:xfrm>
            <a:off x="10896600" y="0"/>
            <a:ext cx="1295400" cy="6858000"/>
          </a:xfrm>
          <a:custGeom>
            <a:avLst/>
            <a:ah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bIns="0" lIns="0" rIns="0" rtlCol="0" tIns="0" wrap="square"/>
          <a:p/>
        </p:txBody>
      </p:sp>
      <p:sp>
        <p:nvSpPr>
          <p:cNvPr id="1048596" name="bg object 22"/>
          <p:cNvSpPr/>
          <p:nvPr/>
        </p:nvSpPr>
        <p:spPr>
          <a:xfrm>
            <a:off x="10936223" y="0"/>
            <a:ext cx="1256030" cy="6858000"/>
          </a:xfrm>
          <a:custGeom>
            <a:avLst/>
            <a:ah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bIns="0" lIns="0" rIns="0" rtlCol="0" tIns="0" wrap="square"/>
          <a:p/>
        </p:txBody>
      </p:sp>
      <p:sp>
        <p:nvSpPr>
          <p:cNvPr id="1048597" name="bg object 23"/>
          <p:cNvSpPr/>
          <p:nvPr/>
        </p:nvSpPr>
        <p:spPr>
          <a:xfrm>
            <a:off x="10372344" y="3590543"/>
            <a:ext cx="1819910" cy="3267710"/>
          </a:xfrm>
          <a:custGeom>
            <a:avLst/>
            <a:ah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bIns="0" lIns="0" rIns="0" rtlCol="0" tIns="0" wrap="square"/>
          <a:p/>
        </p:txBody>
      </p:sp>
      <p:sp>
        <p:nvSpPr>
          <p:cNvPr id="1048598" name="bg object 24"/>
          <p:cNvSpPr/>
          <p:nvPr/>
        </p:nvSpPr>
        <p:spPr>
          <a:xfrm>
            <a:off x="0" y="4009644"/>
            <a:ext cx="448309" cy="2848610"/>
          </a:xfrm>
          <a:custGeom>
            <a:avLst/>
            <a:ah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bIns="0" lIns="0" rIns="0" rtlCol="0" tIns="0" wrap="square"/>
          <a:p/>
        </p:txBody>
      </p:sp>
      <p:sp>
        <p:nvSpPr>
          <p:cNvPr id="1048599" name="bg object 25"/>
          <p:cNvSpPr/>
          <p:nvPr/>
        </p:nvSpPr>
        <p:spPr>
          <a:xfrm>
            <a:off x="743712" y="1380743"/>
            <a:ext cx="1228725" cy="1057910"/>
          </a:xfrm>
          <a:custGeom>
            <a:avLst/>
            <a:ah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bIns="0" lIns="0" rIns="0" rtlCol="0" tIns="0" wrap="square"/>
          <a:p/>
        </p:txBody>
      </p:sp>
      <p:sp>
        <p:nvSpPr>
          <p:cNvPr id="1048600" name="bg object 26"/>
          <p:cNvSpPr/>
          <p:nvPr/>
        </p:nvSpPr>
        <p:spPr>
          <a:xfrm>
            <a:off x="1837944" y="1104900"/>
            <a:ext cx="647700" cy="562610"/>
          </a:xfrm>
          <a:custGeom>
            <a:avLst/>
            <a:ah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bIns="0" lIns="0" rIns="0" rtlCol="0" tIns="0" wrap="square"/>
          <a:p/>
        </p:txBody>
      </p:sp>
      <p:sp>
        <p:nvSpPr>
          <p:cNvPr id="1048601" name="bg object 27"/>
          <p:cNvSpPr/>
          <p:nvPr/>
        </p:nvSpPr>
        <p:spPr>
          <a:xfrm>
            <a:off x="3753611" y="1190244"/>
            <a:ext cx="1666239" cy="1438910"/>
          </a:xfrm>
          <a:custGeom>
            <a:avLst/>
            <a:ahLst/>
            <a:rect l="l" t="t" r="r" b="b"/>
            <a:pathLst>
              <a:path w="1666239" h="1438910">
                <a:moveTo>
                  <a:pt x="1306449" y="0"/>
                </a:moveTo>
                <a:lnTo>
                  <a:pt x="359283" y="0"/>
                </a:lnTo>
                <a:lnTo>
                  <a:pt x="0" y="719201"/>
                </a:lnTo>
                <a:lnTo>
                  <a:pt x="359283" y="1438655"/>
                </a:lnTo>
                <a:lnTo>
                  <a:pt x="1306449" y="1438655"/>
                </a:lnTo>
                <a:lnTo>
                  <a:pt x="1665732" y="719201"/>
                </a:lnTo>
                <a:lnTo>
                  <a:pt x="1306449" y="0"/>
                </a:lnTo>
                <a:close/>
              </a:path>
            </a:pathLst>
          </a:custGeom>
          <a:solidFill>
            <a:srgbClr val="42D0A0"/>
          </a:solidFill>
        </p:spPr>
        <p:txBody>
          <a:bodyPr bIns="0" lIns="0" rIns="0" rtlCol="0" tIns="0" wrap="square"/>
          <a:p/>
        </p:txBody>
      </p:sp>
      <p:sp>
        <p:nvSpPr>
          <p:cNvPr id="1048602" name="bg object 28"/>
          <p:cNvSpPr/>
          <p:nvPr/>
        </p:nvSpPr>
        <p:spPr>
          <a:xfrm>
            <a:off x="3800855" y="5228844"/>
            <a:ext cx="723900" cy="620395"/>
          </a:xfrm>
          <a:custGeom>
            <a:avLst/>
            <a:ahLst/>
            <a:rect l="l" t="t" r="r" b="b"/>
            <a:pathLst>
              <a:path w="723900" h="620395">
                <a:moveTo>
                  <a:pt x="569087" y="0"/>
                </a:moveTo>
                <a:lnTo>
                  <a:pt x="154813" y="0"/>
                </a:lnTo>
                <a:lnTo>
                  <a:pt x="0" y="310133"/>
                </a:lnTo>
                <a:lnTo>
                  <a:pt x="154813" y="620267"/>
                </a:lnTo>
                <a:lnTo>
                  <a:pt x="569087" y="620267"/>
                </a:lnTo>
                <a:lnTo>
                  <a:pt x="723900" y="310133"/>
                </a:lnTo>
                <a:lnTo>
                  <a:pt x="569087" y="0"/>
                </a:lnTo>
                <a:close/>
              </a:path>
            </a:pathLst>
          </a:custGeom>
          <a:solidFill>
            <a:srgbClr val="42AE51"/>
          </a:solidFill>
        </p:spPr>
        <p:txBody>
          <a:bodyPr bIns="0" lIns="0" rIns="0" rtlCol="0" tIns="0" wrap="square"/>
          <a:p/>
        </p:txBody>
      </p:sp>
      <p:sp>
        <p:nvSpPr>
          <p:cNvPr id="10486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4" name="Holder 3"/>
          <p:cNvSpPr>
            <a:spLocks noGrp="1"/>
          </p:cNvSpPr>
          <p:nvPr>
            <p:ph type="body" idx="1"/>
          </p:nvPr>
        </p:nvSpPr>
        <p:spPr/>
        <p:txBody>
          <a:bodyPr bIns="0" lIns="0" rIns="0" tIns="0"/>
          <a:lstStyle>
            <a:lvl1pPr>
              <a:defRPr b="1" sz="1600" i="0">
                <a:solidFill>
                  <a:srgbClr val="2C926B"/>
                </a:solidFill>
                <a:latin typeface="Trebuchet MS"/>
                <a:cs typeface="Trebuchet MS"/>
              </a:defRPr>
            </a:lvl1pPr>
          </a:lstStyle>
          <a:p/>
        </p:txBody>
      </p:sp>
      <p:sp>
        <p:nvSpPr>
          <p:cNvPr id="10486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07" name="Holder 6"/>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61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7"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18" name="Holder 5"/>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6"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7449311" y="4572"/>
            <a:ext cx="4742815" cy="6853555"/>
          </a:xfrm>
          <a:custGeom>
            <a:avLst/>
            <a:ah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bIns="0" lIns="0" rIns="0" rtlCol="0" tIns="0" wrap="square"/>
          <a:p/>
        </p:txBody>
      </p:sp>
      <p:sp>
        <p:nvSpPr>
          <p:cNvPr id="1048577" name="bg object 17"/>
          <p:cNvSpPr/>
          <p:nvPr/>
        </p:nvSpPr>
        <p:spPr>
          <a:xfrm>
            <a:off x="9182100" y="0"/>
            <a:ext cx="3009900" cy="6858000"/>
          </a:xfrm>
          <a:custGeom>
            <a:avLst/>
            <a:ah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bIns="0" lIns="0" rIns="0" rtlCol="0" tIns="0" wrap="square"/>
          <a:p/>
        </p:txBody>
      </p:sp>
      <p:sp>
        <p:nvSpPr>
          <p:cNvPr id="1048578" name="bg object 18"/>
          <p:cNvSpPr/>
          <p:nvPr/>
        </p:nvSpPr>
        <p:spPr>
          <a:xfrm>
            <a:off x="9602723" y="0"/>
            <a:ext cx="2588895" cy="6858000"/>
          </a:xfrm>
          <a:custGeom>
            <a:avLst/>
            <a:ah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bIns="0" lIns="0" rIns="0" rtlCol="0" tIns="0" wrap="square"/>
          <a:p/>
        </p:txBody>
      </p:sp>
      <p:sp>
        <p:nvSpPr>
          <p:cNvPr id="1048579" name="bg object 19"/>
          <p:cNvSpPr/>
          <p:nvPr/>
        </p:nvSpPr>
        <p:spPr>
          <a:xfrm>
            <a:off x="8935211" y="3047999"/>
            <a:ext cx="3256915" cy="3810000"/>
          </a:xfrm>
          <a:custGeom>
            <a:avLst/>
            <a:ah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bIns="0" lIns="0" rIns="0" rtlCol="0" tIns="0" wrap="square"/>
          <a:p/>
        </p:txBody>
      </p:sp>
      <p:sp>
        <p:nvSpPr>
          <p:cNvPr id="1048580" name="bg object 20"/>
          <p:cNvSpPr/>
          <p:nvPr/>
        </p:nvSpPr>
        <p:spPr>
          <a:xfrm>
            <a:off x="9337547" y="0"/>
            <a:ext cx="2854325" cy="6858000"/>
          </a:xfrm>
          <a:custGeom>
            <a:avLst/>
            <a:ah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bIns="0" lIns="0" rIns="0" rtlCol="0" tIns="0" wrap="square"/>
          <a:p/>
        </p:txBody>
      </p:sp>
      <p:sp>
        <p:nvSpPr>
          <p:cNvPr id="1048581" name="bg object 21"/>
          <p:cNvSpPr/>
          <p:nvPr/>
        </p:nvSpPr>
        <p:spPr>
          <a:xfrm>
            <a:off x="10896600" y="0"/>
            <a:ext cx="1295400" cy="6858000"/>
          </a:xfrm>
          <a:custGeom>
            <a:avLst/>
            <a:ah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bIns="0" lIns="0" rIns="0" rtlCol="0" tIns="0" wrap="square"/>
          <a:p/>
        </p:txBody>
      </p:sp>
      <p:sp>
        <p:nvSpPr>
          <p:cNvPr id="1048582" name="bg object 22"/>
          <p:cNvSpPr/>
          <p:nvPr/>
        </p:nvSpPr>
        <p:spPr>
          <a:xfrm>
            <a:off x="10936223" y="0"/>
            <a:ext cx="1256030" cy="6858000"/>
          </a:xfrm>
          <a:custGeom>
            <a:avLst/>
            <a:ah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bIns="0" lIns="0" rIns="0" rtlCol="0" tIns="0" wrap="square"/>
          <a:p/>
        </p:txBody>
      </p:sp>
      <p:sp>
        <p:nvSpPr>
          <p:cNvPr id="1048583" name="bg object 23"/>
          <p:cNvSpPr/>
          <p:nvPr/>
        </p:nvSpPr>
        <p:spPr>
          <a:xfrm>
            <a:off x="10372344" y="3590543"/>
            <a:ext cx="1819910" cy="3267710"/>
          </a:xfrm>
          <a:custGeom>
            <a:avLst/>
            <a:ah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bIns="0" lIns="0" rIns="0" rtlCol="0" tIns="0" wrap="square"/>
          <a:p/>
        </p:txBody>
      </p:sp>
      <p:sp>
        <p:nvSpPr>
          <p:cNvPr id="1048584" name="bg object 24"/>
          <p:cNvSpPr/>
          <p:nvPr/>
        </p:nvSpPr>
        <p:spPr>
          <a:xfrm>
            <a:off x="0" y="4009644"/>
            <a:ext cx="448309" cy="2848610"/>
          </a:xfrm>
          <a:custGeom>
            <a:avLst/>
            <a:ah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bIns="0" lIns="0" rIns="0" rtlCol="0" tIns="0" wrap="square"/>
          <a:p/>
        </p:txBody>
      </p:sp>
      <p:sp>
        <p:nvSpPr>
          <p:cNvPr id="1048585" name="Holder 2"/>
          <p:cNvSpPr>
            <a:spLocks noGrp="1"/>
          </p:cNvSpPr>
          <p:nvPr>
            <p:ph type="title"/>
          </p:nvPr>
        </p:nvSpPr>
        <p:spPr>
          <a:xfrm>
            <a:off x="557885" y="368046"/>
            <a:ext cx="9736455" cy="1771268"/>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6" name="Holder 3"/>
          <p:cNvSpPr>
            <a:spLocks noGrp="1"/>
          </p:cNvSpPr>
          <p:nvPr>
            <p:ph type="body" idx="1"/>
          </p:nvPr>
        </p:nvSpPr>
        <p:spPr>
          <a:xfrm>
            <a:off x="5420105" y="3170936"/>
            <a:ext cx="4889500" cy="1784350"/>
          </a:xfrm>
          <a:prstGeom prst="rect"/>
        </p:spPr>
        <p:txBody>
          <a:bodyPr bIns="0" lIns="0" rIns="0" tIns="0" wrap="square">
            <a:spAutoFit/>
          </a:bodyPr>
          <a:lstStyle>
            <a:lvl1pPr>
              <a:defRPr b="1" sz="1600" i="0">
                <a:solidFill>
                  <a:srgbClr val="2C926B"/>
                </a:solidFill>
                <a:latin typeface="Trebuchet MS"/>
                <a:cs typeface="Trebuchet MS"/>
              </a:defRPr>
            </a:lvl1pPr>
          </a:lstStyle>
          <a:p/>
        </p:txBody>
      </p:sp>
      <p:sp>
        <p:nvSpPr>
          <p:cNvPr id="1048587"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8"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589" name="Holder 6"/>
          <p:cNvSpPr>
            <a:spLocks noGrp="1"/>
          </p:cNvSpPr>
          <p:nvPr>
            <p:ph type="sldNum" sz="quarter" idx="7"/>
          </p:nvPr>
        </p:nvSpPr>
        <p:spPr>
          <a:xfrm>
            <a:off x="11278869" y="6472857"/>
            <a:ext cx="238759" cy="188595"/>
          </a:xfrm>
          <a:prstGeom prst="rect"/>
        </p:spPr>
        <p:txBody>
          <a:bodyPr bIns="0" lIns="0" rIns="0" tIns="0" wrap="square">
            <a:spAutoFit/>
          </a:bodyPr>
          <a:lstStyle>
            <a:lvl1pPr>
              <a:defRPr b="0" sz="1100" i="0">
                <a:solidFill>
                  <a:srgbClr val="2C926B"/>
                </a:solidFill>
                <a:latin typeface="Trebuchet MS"/>
                <a:cs typeface="Trebuchet MS"/>
              </a:defRPr>
            </a:lvl1pPr>
          </a:lstStyle>
          <a:p>
            <a:pPr marL="114300">
              <a:lnSpc>
                <a:spcPct val="100000"/>
              </a:lnSpc>
              <a:spcBef>
                <a:spcPts val="35"/>
              </a:spcBef>
            </a:pPr>
            <a:fld id="{81D60167-4931-47E6-BA6A-407CBD079E47}" type="slidenum">
              <a:rPr dirty="0" spc="-50"/>
              <a:t>‹#›</a:t>
            </a:fld>
            <a:endParaRPr dirty="0" spc="-5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jpeg"/><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pic>
        <p:nvPicPr>
          <p:cNvPr id="2097152" name="object 3"/>
          <p:cNvPicPr>
            <a:picLocks/>
          </p:cNvPicPr>
          <p:nvPr/>
        </p:nvPicPr>
        <p:blipFill>
          <a:blip xmlns:r="http://schemas.openxmlformats.org/officeDocument/2006/relationships" r:embed="rId1" cstate="print"/>
          <a:stretch>
            <a:fillRect/>
          </a:stretch>
        </p:blipFill>
        <p:spPr>
          <a:xfrm>
            <a:off x="1667079" y="6467855"/>
            <a:ext cx="76186" cy="177461"/>
          </a:xfrm>
          <a:prstGeom prst="rect"/>
        </p:spPr>
      </p:pic>
      <p:sp>
        <p:nvSpPr>
          <p:cNvPr id="1048608" name="object 6"/>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1</a:t>
            </a:fld>
            <a:endParaRPr dirty="0" spc="-50"/>
          </a:p>
        </p:txBody>
      </p:sp>
      <p:sp>
        <p:nvSpPr>
          <p:cNvPr id="1048609" name="TextBox 10"/>
          <p:cNvSpPr txBox="1"/>
          <p:nvPr/>
        </p:nvSpPr>
        <p:spPr>
          <a:xfrm>
            <a:off x="5870251" y="3523130"/>
            <a:ext cx="6562165" cy="624840"/>
          </a:xfrm>
          <a:prstGeom prst="rect"/>
          <a:noFill/>
        </p:spPr>
        <p:txBody>
          <a:bodyPr rtlCol="0" wrap="square">
            <a:spAutoFit/>
          </a:bodyPr>
          <a:p>
            <a:pPr algn="l"/>
            <a:endParaRPr dirty="0" lang="en-US"/>
          </a:p>
          <a:p>
            <a:pPr algn="l"/>
            <a:endParaRPr dirty="0" lang="en-US"/>
          </a:p>
        </p:txBody>
      </p:sp>
      <p:sp>
        <p:nvSpPr>
          <p:cNvPr id="1048610" name="TextBox 11"/>
          <p:cNvSpPr txBox="1"/>
          <p:nvPr/>
        </p:nvSpPr>
        <p:spPr>
          <a:xfrm>
            <a:off x="5007952" y="2430522"/>
            <a:ext cx="5553636" cy="891540"/>
          </a:xfrm>
          <a:prstGeom prst="rect"/>
          <a:noFill/>
        </p:spPr>
        <p:txBody>
          <a:bodyPr rtlCol="0" wrap="square">
            <a:spAutoFit/>
          </a:bodyPr>
          <a:p>
            <a:pPr algn="l"/>
          </a:p>
          <a:p>
            <a:pPr algn="l"/>
            <a:endParaRPr altLang="en-US" lang="zh-CN"/>
          </a:p>
          <a:p>
            <a:pPr algn="l"/>
            <a:endParaRPr altLang="en-US" lang="zh-CN"/>
          </a:p>
        </p:txBody>
      </p:sp>
      <p:sp>
        <p:nvSpPr>
          <p:cNvPr id="1048611" name="TextBox 12"/>
          <p:cNvSpPr txBox="1"/>
          <p:nvPr/>
        </p:nvSpPr>
        <p:spPr>
          <a:xfrm>
            <a:off x="5285346" y="2841822"/>
            <a:ext cx="2647811" cy="447040"/>
          </a:xfrm>
          <a:prstGeom prst="rect"/>
          <a:noFill/>
        </p:spPr>
        <p:txBody>
          <a:bodyPr rtlCol="0" wrap="square">
            <a:spAutoFit/>
          </a:bodyPr>
          <a:p>
            <a:pPr algn="l"/>
            <a:r>
              <a:rPr dirty="0" sz="2400" lang="en-US"/>
              <a:t>A</a:t>
            </a:r>
            <a:r>
              <a:rPr dirty="0" sz="2400" lang="en-US"/>
              <a:t>R</a:t>
            </a:r>
            <a:r>
              <a:rPr dirty="0" sz="2400" lang="en-US"/>
              <a:t>U</a:t>
            </a:r>
            <a:r>
              <a:rPr dirty="0" sz="2400" lang="en-US"/>
              <a:t>N</a:t>
            </a:r>
            <a:r>
              <a:rPr dirty="0" sz="2400" lang="en-US"/>
              <a:t>K</a:t>
            </a:r>
            <a:r>
              <a:rPr dirty="0" sz="2400" lang="en-US"/>
              <a:t>U</a:t>
            </a:r>
            <a:r>
              <a:rPr dirty="0" sz="2400" lang="en-US"/>
              <a:t>M</a:t>
            </a:r>
            <a:r>
              <a:rPr dirty="0" sz="2400" lang="en-US"/>
              <a:t>A</a:t>
            </a:r>
            <a:r>
              <a:rPr dirty="0" sz="2400" lang="en-US"/>
              <a:t>R</a:t>
            </a:r>
            <a:r>
              <a:rPr dirty="0" sz="2400" lang="en-US"/>
              <a:t> </a:t>
            </a:r>
            <a:r>
              <a:rPr dirty="0" sz="2400" lang="en-US"/>
              <a:t>S</a:t>
            </a:r>
            <a:endParaRPr dirty="0" lang="en-US"/>
          </a:p>
        </p:txBody>
      </p:sp>
      <p:sp>
        <p:nvSpPr>
          <p:cNvPr id="1048612" name="TextBox 13"/>
          <p:cNvSpPr txBox="1"/>
          <p:nvPr/>
        </p:nvSpPr>
        <p:spPr>
          <a:xfrm rot="10800000" flipH="1" flipV="1">
            <a:off x="5301808" y="3265217"/>
            <a:ext cx="2698179" cy="447041"/>
          </a:xfrm>
          <a:prstGeom prst="rect"/>
          <a:noFill/>
        </p:spPr>
        <p:txBody>
          <a:bodyPr rtlCol="0" wrap="square">
            <a:spAutoFit/>
          </a:bodyPr>
          <a:p>
            <a:pPr algn="l"/>
            <a:r>
              <a:rPr sz="2400" lang="en-US">
                <a:latin typeface="Times New Roman" panose="02020603050405020304" pitchFamily="18" charset="0"/>
                <a:cs typeface="Times New Roman" panose="02020603050405020304" pitchFamily="18" charset="0"/>
              </a:rPr>
              <a:t>821721104</a:t>
            </a:r>
            <a:r>
              <a:rPr sz="2400" lang="en-US">
                <a:latin typeface="Times New Roman" panose="02020603050405020304" pitchFamily="18" charset="0"/>
                <a:cs typeface="Times New Roman" panose="02020603050405020304" pitchFamily="18" charset="0"/>
              </a:rPr>
              <a:t>0</a:t>
            </a:r>
            <a:r>
              <a:rPr sz="2400" lang="en-US">
                <a:latin typeface="Times New Roman" panose="02020603050405020304" pitchFamily="18" charset="0"/>
                <a:cs typeface="Times New Roman" panose="02020603050405020304" pitchFamily="18" charset="0"/>
              </a:rPr>
              <a:t>0</a:t>
            </a:r>
            <a:r>
              <a:rPr sz="2400" lang="en-US">
                <a:latin typeface="Times New Roman" panose="02020603050405020304" pitchFamily="18" charset="0"/>
                <a:cs typeface="Times New Roman" panose="02020603050405020304" pitchFamily="18" charset="0"/>
              </a:rPr>
              <a:t>9</a:t>
            </a:r>
            <a:endParaRPr dirty="0" sz="2400" lang="en-US">
              <a:latin typeface="Times New Roman" panose="02020603050405020304" pitchFamily="18" charset="0"/>
              <a:cs typeface="Times New Roman" panose="02020603050405020304" pitchFamily="18" charset="0"/>
            </a:endParaRPr>
          </a:p>
        </p:txBody>
      </p:sp>
      <p:sp>
        <p:nvSpPr>
          <p:cNvPr id="1048613" name="TextBox 14"/>
          <p:cNvSpPr txBox="1"/>
          <p:nvPr/>
        </p:nvSpPr>
        <p:spPr>
          <a:xfrm rot="10800000" flipV="1">
            <a:off x="3238592" y="3775663"/>
            <a:ext cx="7400883" cy="461665"/>
          </a:xfrm>
          <a:prstGeom prst="rect"/>
          <a:noFill/>
        </p:spPr>
        <p:txBody>
          <a:bodyPr rtlCol="0" wrap="square">
            <a:spAutoFit/>
          </a:bodyPr>
          <a:p>
            <a:pPr algn="l"/>
            <a:r>
              <a:rPr dirty="0" sz="2400" lang="en-US">
                <a:latin typeface="Times New Roman" panose="02020603050405020304" pitchFamily="18" charset="0"/>
                <a:cs typeface="Times New Roman" panose="02020603050405020304" pitchFamily="18" charset="0"/>
              </a:rPr>
              <a:t>BE COMPUTER SCIENCE AND ENGINEERING </a:t>
            </a:r>
          </a:p>
        </p:txBody>
      </p:sp>
      <p:sp>
        <p:nvSpPr>
          <p:cNvPr id="1048614" name="TextBox 15"/>
          <p:cNvSpPr txBox="1"/>
          <p:nvPr/>
        </p:nvSpPr>
        <p:spPr>
          <a:xfrm rot="10800000" flipV="1">
            <a:off x="3468117" y="4349512"/>
            <a:ext cx="6096439" cy="707886"/>
          </a:xfrm>
          <a:prstGeom prst="rect"/>
          <a:noFill/>
        </p:spPr>
        <p:txBody>
          <a:bodyPr anchor="ctr" rtlCol="0" wrap="square">
            <a:spAutoFit/>
          </a:bodyPr>
          <a:p>
            <a:pPr algn="ctr"/>
            <a:r>
              <a:rPr dirty="0" sz="2000" lang="en-US">
                <a:latin typeface="Times New Roman" panose="02020603050405020304" pitchFamily="18" charset="0"/>
                <a:cs typeface="Times New Roman" panose="02020603050405020304" pitchFamily="18" charset="0"/>
              </a:rPr>
              <a:t>SIR ISSAC NEWTON COLLEGE OF ENGINEERING AND TECHNOLOGY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65" name="object 5"/>
          <p:cNvPicPr>
            <a:picLocks/>
          </p:cNvPicPr>
          <p:nvPr/>
        </p:nvPicPr>
        <p:blipFill>
          <a:blip xmlns:r="http://schemas.openxmlformats.org/officeDocument/2006/relationships" r:embed="rId1" cstate="print"/>
          <a:stretch>
            <a:fillRect/>
          </a:stretch>
        </p:blipFill>
        <p:spPr>
          <a:xfrm>
            <a:off x="1667255" y="6467855"/>
            <a:ext cx="76200" cy="176783"/>
          </a:xfrm>
          <a:prstGeom prst="rect"/>
        </p:spPr>
      </p:pic>
      <p:sp>
        <p:nvSpPr>
          <p:cNvPr id="1048687" name="object 6"/>
          <p:cNvSpPr txBox="1">
            <a:spLocks noGrp="1"/>
          </p:cNvSpPr>
          <p:nvPr>
            <p:ph type="title"/>
          </p:nvPr>
        </p:nvSpPr>
        <p:spPr>
          <a:xfrm>
            <a:off x="262037" y="156569"/>
            <a:ext cx="7890536" cy="751488"/>
          </a:xfrm>
          <a:prstGeom prst="rect"/>
        </p:spPr>
        <p:txBody>
          <a:bodyPr bIns="0" lIns="0" rIns="0" rtlCol="0" tIns="12700" vert="horz" wrap="square">
            <a:spAutoFit/>
          </a:bodyPr>
          <a:p>
            <a:pPr marL="209550">
              <a:lnSpc>
                <a:spcPct val="100000"/>
              </a:lnSpc>
              <a:spcBef>
                <a:spcPts val="100"/>
              </a:spcBef>
            </a:pPr>
            <a:r>
              <a:rPr dirty="0" spc="-65"/>
              <a:t>RESULTS</a:t>
            </a:r>
          </a:p>
        </p:txBody>
      </p:sp>
      <p:sp>
        <p:nvSpPr>
          <p:cNvPr id="1048688" name="object 8"/>
          <p:cNvSpPr txBox="1"/>
          <p:nvPr/>
        </p:nvSpPr>
        <p:spPr>
          <a:xfrm>
            <a:off x="1625955" y="6488300"/>
            <a:ext cx="84455" cy="163195"/>
          </a:xfrm>
          <a:prstGeom prst="rect"/>
        </p:spPr>
        <p:txBody>
          <a:bodyPr bIns="0" lIns="0" rIns="0" rtlCol="0" tIns="0" vert="horz" wrap="square">
            <a:spAutoFit/>
          </a:bodyPr>
          <a:p>
            <a:pPr>
              <a:lnSpc>
                <a:spcPts val="1255"/>
              </a:lnSpc>
            </a:pPr>
            <a:r>
              <a:rPr b="1" dirty="0" sz="1100" spc="-50">
                <a:solidFill>
                  <a:srgbClr val="2C83C3"/>
                </a:solidFill>
                <a:latin typeface="Trebuchet MS"/>
                <a:cs typeface="Trebuchet MS"/>
              </a:rPr>
              <a:t>n</a:t>
            </a:r>
            <a:endParaRPr sz="1100">
              <a:latin typeface="Trebuchet MS"/>
              <a:cs typeface="Trebuchet MS"/>
            </a:endParaRPr>
          </a:p>
        </p:txBody>
      </p:sp>
      <p:sp>
        <p:nvSpPr>
          <p:cNvPr id="1048689" name="object 10"/>
          <p:cNvSpPr txBox="1">
            <a:spLocks noGrp="1"/>
          </p:cNvSpPr>
          <p:nvPr>
            <p:ph type="sldNum" sz="quarter" idx="7"/>
          </p:nvPr>
        </p:nvSpPr>
        <p:spPr>
          <a:prstGeom prst="rect"/>
        </p:spPr>
        <p:txBody>
          <a:bodyPr bIns="0" lIns="0" rIns="0" rtlCol="0" tIns="4445" vert="horz" wrap="square">
            <a:spAutoFit/>
          </a:bodyPr>
          <a:p>
            <a:pPr marL="38100">
              <a:lnSpc>
                <a:spcPct val="100000"/>
              </a:lnSpc>
              <a:spcBef>
                <a:spcPts val="35"/>
              </a:spcBef>
            </a:pPr>
            <a:fld id="{81D60167-4931-47E6-BA6A-407CBD079E47}" type="slidenum">
              <a:rPr dirty="0" spc="-25"/>
              <a:t>10</a:t>
            </a:fld>
            <a:endParaRPr dirty="0" spc="-25"/>
          </a:p>
        </p:txBody>
      </p:sp>
      <p:sp>
        <p:nvSpPr>
          <p:cNvPr id="1048690" name="TextBox 1"/>
          <p:cNvSpPr txBox="1"/>
          <p:nvPr/>
        </p:nvSpPr>
        <p:spPr>
          <a:xfrm>
            <a:off x="992637" y="1848934"/>
            <a:ext cx="3029255" cy="358141"/>
          </a:xfrm>
          <a:prstGeom prst="rect"/>
          <a:noFill/>
        </p:spPr>
        <p:txBody>
          <a:bodyPr rtlCol="0" wrap="square">
            <a:spAutoFit/>
          </a:bodyPr>
          <a:p>
            <a:pPr algn="l"/>
            <a:endParaRPr dirty="0" lang="en-US"/>
          </a:p>
        </p:txBody>
      </p:sp>
      <p:sp>
        <p:nvSpPr>
          <p:cNvPr id="1048691" name="TextBox 2"/>
          <p:cNvSpPr txBox="1"/>
          <p:nvPr/>
        </p:nvSpPr>
        <p:spPr>
          <a:xfrm>
            <a:off x="405856" y="1360140"/>
            <a:ext cx="6452143" cy="369332"/>
          </a:xfrm>
          <a:prstGeom prst="rect"/>
          <a:noFill/>
        </p:spPr>
        <p:txBody>
          <a:bodyPr rtlCol="0" wrap="square">
            <a:spAutoFit/>
          </a:bodyPr>
          <a:p>
            <a:pPr algn="l"/>
            <a:r>
              <a:rPr dirty="0" lang="en-US"/>
              <a:t>HEART FAILURE  PREDICTION USING ANN</a:t>
            </a:r>
          </a:p>
        </p:txBody>
      </p:sp>
      <p:pic>
        <p:nvPicPr>
          <p:cNvPr id="2097166" name="Picture 6"/>
          <p:cNvPicPr>
            <a:picLocks noChangeAspect="1"/>
          </p:cNvPicPr>
          <p:nvPr/>
        </p:nvPicPr>
        <p:blipFill>
          <a:blip xmlns:r="http://schemas.openxmlformats.org/officeDocument/2006/relationships" r:embed="rId2"/>
          <a:stretch>
            <a:fillRect/>
          </a:stretch>
        </p:blipFill>
        <p:spPr>
          <a:xfrm>
            <a:off x="405856" y="1916008"/>
            <a:ext cx="7391400" cy="376237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1" name=""/>
        <p:cNvGrpSpPr/>
        <p:nvPr/>
      </p:nvGrpSpPr>
      <p:grpSpPr>
        <a:xfrm>
          <a:off x="0" y="0"/>
          <a:ext cx="0" cy="0"/>
          <a:chOff x="0" y="0"/>
          <a:chExt cx="0" cy="0"/>
        </a:xfrm>
      </p:grpSpPr>
      <p:sp>
        <p:nvSpPr>
          <p:cNvPr id="1048619" name="object 2"/>
          <p:cNvSpPr/>
          <p:nvPr/>
        </p:nvSpPr>
        <p:spPr>
          <a:xfrm flipV="1">
            <a:off x="2380489" y="6271308"/>
            <a:ext cx="12192000" cy="45719"/>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bIns="0" lIns="0" rIns="0" rtlCol="0" tIns="0" wrap="square"/>
          <a:p>
            <a:endParaRPr dirty="0"/>
          </a:p>
        </p:txBody>
      </p:sp>
      <p:sp>
        <p:nvSpPr>
          <p:cNvPr id="1048620" name="object 12"/>
          <p:cNvSpPr/>
          <p:nvPr/>
        </p:nvSpPr>
        <p:spPr>
          <a:xfrm>
            <a:off x="0" y="4009644"/>
            <a:ext cx="448309" cy="2848610"/>
          </a:xfrm>
          <a:custGeom>
            <a:avLst/>
            <a:ah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bIns="0" lIns="0" rIns="0" rtlCol="0" tIns="0" wrap="square"/>
          <a:p/>
        </p:txBody>
      </p:sp>
      <p:sp>
        <p:nvSpPr>
          <p:cNvPr id="1048621" name="object 16"/>
          <p:cNvSpPr txBox="1">
            <a:spLocks noGrp="1"/>
          </p:cNvSpPr>
          <p:nvPr>
            <p:ph type="title"/>
          </p:nvPr>
        </p:nvSpPr>
        <p:spPr>
          <a:xfrm rot="10800000" flipV="1">
            <a:off x="1172542" y="550858"/>
            <a:ext cx="9846915" cy="689291"/>
          </a:xfrm>
          <a:prstGeom prst="rect"/>
        </p:spPr>
        <p:txBody>
          <a:bodyPr bIns="0" lIns="0" rIns="0" rtlCol="0" tIns="12065" vert="horz" wrap="square">
            <a:spAutoFit/>
          </a:bodyPr>
          <a:p>
            <a:pPr marL="12700" marR="5080">
              <a:lnSpc>
                <a:spcPct val="100000"/>
              </a:lnSpc>
              <a:spcBef>
                <a:spcPts val="95"/>
              </a:spcBef>
            </a:pPr>
            <a:r>
              <a:rPr dirty="0" sz="4400" lang="en-US"/>
              <a:t>HEART FAILURE PREDICTION(ANN)</a:t>
            </a:r>
            <a:endParaRPr dirty="0" sz="4400"/>
          </a:p>
        </p:txBody>
      </p:sp>
      <p:sp>
        <p:nvSpPr>
          <p:cNvPr id="1048622" name="object 21"/>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2</a:t>
            </a:fld>
            <a:endParaRPr dirty="0" spc="-50"/>
          </a:p>
        </p:txBody>
      </p:sp>
      <p:pic>
        <p:nvPicPr>
          <p:cNvPr id="2097153" name="Picture 4"/>
          <p:cNvPicPr>
            <a:picLocks noChangeAspect="1"/>
          </p:cNvPicPr>
          <p:nvPr/>
        </p:nvPicPr>
        <p:blipFill>
          <a:blip xmlns:r="http://schemas.openxmlformats.org/officeDocument/2006/relationships" r:embed="rId1"/>
          <a:stretch>
            <a:fillRect/>
          </a:stretch>
        </p:blipFill>
        <p:spPr>
          <a:xfrm>
            <a:off x="1172542" y="1607841"/>
            <a:ext cx="6486525" cy="4295775"/>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grpSp>
        <p:nvGrpSpPr>
          <p:cNvPr id="23" name="object 3"/>
          <p:cNvGrpSpPr/>
          <p:nvPr/>
        </p:nvGrpSpPr>
        <p:grpSpPr>
          <a:xfrm>
            <a:off x="7444549" y="-190"/>
            <a:ext cx="4752340" cy="6863080"/>
            <a:chOff x="7444549" y="-190"/>
            <a:chExt cx="4752340" cy="6863080"/>
          </a:xfrm>
        </p:grpSpPr>
        <p:sp>
          <p:nvSpPr>
            <p:cNvPr id="1048623" name="object 4"/>
            <p:cNvSpPr/>
            <p:nvPr/>
          </p:nvSpPr>
          <p:spPr>
            <a:xfrm>
              <a:off x="7449311" y="4572"/>
              <a:ext cx="4742815" cy="6853555"/>
            </a:xfrm>
            <a:custGeom>
              <a:avLst/>
              <a:ah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bIns="0" lIns="0" rIns="0" rtlCol="0" tIns="0" wrap="square"/>
            <a:p/>
          </p:txBody>
        </p:sp>
        <p:sp>
          <p:nvSpPr>
            <p:cNvPr id="1048624" name="object 5"/>
            <p:cNvSpPr/>
            <p:nvPr/>
          </p:nvSpPr>
          <p:spPr>
            <a:xfrm>
              <a:off x="9182100" y="0"/>
              <a:ext cx="3009900" cy="6858000"/>
            </a:xfrm>
            <a:custGeom>
              <a:avLst/>
              <a:ah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bIns="0" lIns="0" rIns="0" rtlCol="0" tIns="0" wrap="square"/>
            <a:p>
              <a:endParaRPr dirty="0"/>
            </a:p>
          </p:txBody>
        </p:sp>
        <p:sp>
          <p:nvSpPr>
            <p:cNvPr id="1048625" name="object 6"/>
            <p:cNvSpPr/>
            <p:nvPr/>
          </p:nvSpPr>
          <p:spPr>
            <a:xfrm>
              <a:off x="9602723" y="0"/>
              <a:ext cx="2588895" cy="6858000"/>
            </a:xfrm>
            <a:custGeom>
              <a:avLst/>
              <a:ah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bIns="0" lIns="0" rIns="0" rtlCol="0" tIns="0" wrap="square"/>
            <a:p/>
          </p:txBody>
        </p:sp>
        <p:sp>
          <p:nvSpPr>
            <p:cNvPr id="1048626" name="object 7"/>
            <p:cNvSpPr/>
            <p:nvPr/>
          </p:nvSpPr>
          <p:spPr>
            <a:xfrm>
              <a:off x="8935211" y="3047999"/>
              <a:ext cx="3256915" cy="3810000"/>
            </a:xfrm>
            <a:custGeom>
              <a:avLst/>
              <a:ah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bIns="0" lIns="0" rIns="0" rtlCol="0" tIns="0" wrap="square"/>
            <a:p/>
          </p:txBody>
        </p:sp>
        <p:sp>
          <p:nvSpPr>
            <p:cNvPr id="1048627" name="object 8"/>
            <p:cNvSpPr/>
            <p:nvPr/>
          </p:nvSpPr>
          <p:spPr>
            <a:xfrm>
              <a:off x="9337547" y="0"/>
              <a:ext cx="2854325" cy="6858000"/>
            </a:xfrm>
            <a:custGeom>
              <a:avLst/>
              <a:ah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bIns="0" lIns="0" rIns="0" rtlCol="0" tIns="0" wrap="square"/>
            <a:p/>
          </p:txBody>
        </p:sp>
        <p:sp>
          <p:nvSpPr>
            <p:cNvPr id="1048628" name="object 9"/>
            <p:cNvSpPr/>
            <p:nvPr/>
          </p:nvSpPr>
          <p:spPr>
            <a:xfrm>
              <a:off x="10896600" y="0"/>
              <a:ext cx="1295400" cy="6858000"/>
            </a:xfrm>
            <a:custGeom>
              <a:avLst/>
              <a:ah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bIns="0" lIns="0" rIns="0" rtlCol="0" tIns="0" wrap="square"/>
            <a:p/>
          </p:txBody>
        </p:sp>
        <p:sp>
          <p:nvSpPr>
            <p:cNvPr id="1048629" name="object 10"/>
            <p:cNvSpPr/>
            <p:nvPr/>
          </p:nvSpPr>
          <p:spPr>
            <a:xfrm>
              <a:off x="10936223" y="0"/>
              <a:ext cx="1256030" cy="6858000"/>
            </a:xfrm>
            <a:custGeom>
              <a:avLst/>
              <a:ah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bIns="0" lIns="0" rIns="0" rtlCol="0" tIns="0" wrap="square"/>
            <a:p/>
          </p:txBody>
        </p:sp>
        <p:sp>
          <p:nvSpPr>
            <p:cNvPr id="1048630" name="object 11"/>
            <p:cNvSpPr/>
            <p:nvPr/>
          </p:nvSpPr>
          <p:spPr>
            <a:xfrm>
              <a:off x="10372344" y="3590543"/>
              <a:ext cx="1819910" cy="3267710"/>
            </a:xfrm>
            <a:custGeom>
              <a:avLst/>
              <a:ah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bIns="0" lIns="0" rIns="0" rtlCol="0" tIns="0" wrap="square"/>
            <a:p/>
          </p:txBody>
        </p:sp>
      </p:grpSp>
      <p:sp>
        <p:nvSpPr>
          <p:cNvPr id="1048631" name="object 12"/>
          <p:cNvSpPr/>
          <p:nvPr/>
        </p:nvSpPr>
        <p:spPr>
          <a:xfrm>
            <a:off x="0" y="4009644"/>
            <a:ext cx="448309" cy="2848610"/>
          </a:xfrm>
          <a:custGeom>
            <a:avLst/>
            <a:ah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bIns="0" lIns="0" rIns="0" rtlCol="0" tIns="0" wrap="square"/>
          <a:p/>
        </p:txBody>
      </p:sp>
      <p:sp>
        <p:nvSpPr>
          <p:cNvPr id="1048632" name="object 13"/>
          <p:cNvSpPr txBox="1"/>
          <p:nvPr/>
        </p:nvSpPr>
        <p:spPr>
          <a:xfrm>
            <a:off x="752551" y="6488300"/>
            <a:ext cx="1762760" cy="163195"/>
          </a:xfrm>
          <a:prstGeom prst="rect"/>
        </p:spPr>
        <p:txBody>
          <a:bodyPr bIns="0" lIns="0" rIns="0" rtlCol="0" tIns="0" vert="horz" wrap="square">
            <a:spAutoFit/>
          </a:bodyPr>
          <a:p>
            <a:pPr>
              <a:lnSpc>
                <a:spcPts val="1255"/>
              </a:lnSpc>
            </a:pPr>
            <a:r>
              <a:rPr dirty="0" sz="1100">
                <a:solidFill>
                  <a:srgbClr val="2C83C3"/>
                </a:solidFill>
                <a:latin typeface="Trebuchet MS"/>
                <a:cs typeface="Trebuchet MS"/>
              </a:rPr>
              <a:t>3/21/2024</a:t>
            </a:r>
            <a:r>
              <a:rPr dirty="0" sz="1100" spc="130">
                <a:solidFill>
                  <a:srgbClr val="2C83C3"/>
                </a:solidFill>
                <a:latin typeface="Trebuchet MS"/>
                <a:cs typeface="Trebuchet MS"/>
              </a:rPr>
              <a:t>  </a:t>
            </a:r>
            <a:r>
              <a:rPr b="1" dirty="0" sz="1100">
                <a:solidFill>
                  <a:srgbClr val="2C83C3"/>
                </a:solidFill>
                <a:latin typeface="Trebuchet MS"/>
                <a:cs typeface="Trebuchet MS"/>
              </a:rPr>
              <a:t>Annual</a:t>
            </a:r>
            <a:r>
              <a:rPr b="1" dirty="0" sz="1100" spc="-45">
                <a:solidFill>
                  <a:srgbClr val="2C83C3"/>
                </a:solidFill>
                <a:latin typeface="Trebuchet MS"/>
                <a:cs typeface="Trebuchet MS"/>
              </a:rPr>
              <a:t> </a:t>
            </a:r>
            <a:r>
              <a:rPr b="1" dirty="0" sz="1100" spc="-10">
                <a:solidFill>
                  <a:srgbClr val="2C83C3"/>
                </a:solidFill>
                <a:latin typeface="Trebuchet MS"/>
                <a:cs typeface="Trebuchet MS"/>
              </a:rPr>
              <a:t>Review</a:t>
            </a:r>
            <a:endParaRPr sz="1100">
              <a:latin typeface="Trebuchet MS"/>
              <a:cs typeface="Trebuchet MS"/>
            </a:endParaRPr>
          </a:p>
        </p:txBody>
      </p:sp>
      <p:sp>
        <p:nvSpPr>
          <p:cNvPr id="1048633" name="object 14"/>
          <p:cNvSpPr/>
          <p:nvPr/>
        </p:nvSpPr>
        <p:spPr>
          <a:xfrm>
            <a:off x="7362443" y="448055"/>
            <a:ext cx="363220" cy="361315"/>
          </a:xfrm>
          <a:custGeom>
            <a:avLst/>
            <a:ah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bIns="0" lIns="0" rIns="0" rtlCol="0" tIns="0" wrap="square"/>
          <a:p/>
        </p:txBody>
      </p:sp>
      <p:sp>
        <p:nvSpPr>
          <p:cNvPr id="1048634" name="object 15"/>
          <p:cNvSpPr/>
          <p:nvPr/>
        </p:nvSpPr>
        <p:spPr>
          <a:xfrm>
            <a:off x="11010900" y="5609844"/>
            <a:ext cx="647700" cy="647700"/>
          </a:xfrm>
          <a:custGeom>
            <a:avLst/>
            <a:ah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bIns="0" lIns="0" rIns="0" rtlCol="0" tIns="0" wrap="square"/>
          <a:p/>
        </p:txBody>
      </p:sp>
      <p:pic>
        <p:nvPicPr>
          <p:cNvPr id="2097154" name="object 16"/>
          <p:cNvPicPr>
            <a:picLocks/>
          </p:cNvPicPr>
          <p:nvPr/>
        </p:nvPicPr>
        <p:blipFill>
          <a:blip xmlns:r="http://schemas.openxmlformats.org/officeDocument/2006/relationships" r:embed="rId1" cstate="print"/>
          <a:stretch>
            <a:fillRect/>
          </a:stretch>
        </p:blipFill>
        <p:spPr>
          <a:xfrm>
            <a:off x="10687811" y="6134100"/>
            <a:ext cx="246888" cy="248412"/>
          </a:xfrm>
          <a:prstGeom prst="rect"/>
        </p:spPr>
      </p:pic>
      <p:grpSp>
        <p:nvGrpSpPr>
          <p:cNvPr id="24" name="object 17"/>
          <p:cNvGrpSpPr/>
          <p:nvPr/>
        </p:nvGrpSpPr>
        <p:grpSpPr>
          <a:xfrm>
            <a:off x="47244" y="3819142"/>
            <a:ext cx="4125595" cy="3009900"/>
            <a:chOff x="47244" y="3819142"/>
            <a:chExt cx="4125595" cy="3009900"/>
          </a:xfrm>
        </p:grpSpPr>
        <p:pic>
          <p:nvPicPr>
            <p:cNvPr id="2097155" name="object 18"/>
            <p:cNvPicPr>
              <a:picLocks/>
            </p:cNvPicPr>
            <p:nvPr/>
          </p:nvPicPr>
          <p:blipFill>
            <a:blip xmlns:r="http://schemas.openxmlformats.org/officeDocument/2006/relationships" r:embed="rId2" cstate="print"/>
            <a:stretch>
              <a:fillRect/>
            </a:stretch>
          </p:blipFill>
          <p:spPr>
            <a:xfrm>
              <a:off x="466344" y="6409944"/>
              <a:ext cx="3706367" cy="295656"/>
            </a:xfrm>
            <a:prstGeom prst="rect"/>
          </p:spPr>
        </p:pic>
        <p:pic>
          <p:nvPicPr>
            <p:cNvPr id="2097156" name="object 19"/>
            <p:cNvPicPr>
              <a:picLocks/>
            </p:cNvPicPr>
            <p:nvPr/>
          </p:nvPicPr>
          <p:blipFill>
            <a:blip xmlns:r="http://schemas.openxmlformats.org/officeDocument/2006/relationships" r:embed="rId3" cstate="print"/>
            <a:stretch>
              <a:fillRect/>
            </a:stretch>
          </p:blipFill>
          <p:spPr>
            <a:xfrm>
              <a:off x="47244" y="3819142"/>
              <a:ext cx="1734312" cy="3009898"/>
            </a:xfrm>
            <a:prstGeom prst="rect"/>
          </p:spPr>
        </p:pic>
      </p:grpSp>
      <p:sp>
        <p:nvSpPr>
          <p:cNvPr id="1048635" name="object 20"/>
          <p:cNvSpPr txBox="1">
            <a:spLocks noGrp="1"/>
          </p:cNvSpPr>
          <p:nvPr>
            <p:ph type="title"/>
          </p:nvPr>
        </p:nvSpPr>
        <p:spPr>
          <a:xfrm>
            <a:off x="557885" y="368046"/>
            <a:ext cx="9736455" cy="796544"/>
          </a:xfrm>
          <a:prstGeom prst="rect"/>
        </p:spPr>
        <p:txBody>
          <a:bodyPr bIns="0" lIns="0" rIns="0" rtlCol="0" tIns="72644" vert="horz" wrap="square">
            <a:spAutoFit/>
          </a:bodyPr>
          <a:p>
            <a:pPr marL="193675">
              <a:lnSpc>
                <a:spcPct val="100000"/>
              </a:lnSpc>
              <a:spcBef>
                <a:spcPts val="100"/>
              </a:spcBef>
            </a:pPr>
            <a:r>
              <a:rPr dirty="0" spc="-10"/>
              <a:t>AGENDA</a:t>
            </a:r>
          </a:p>
        </p:txBody>
      </p:sp>
      <p:sp>
        <p:nvSpPr>
          <p:cNvPr id="1048636" name="object 21"/>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3</a:t>
            </a:fld>
            <a:endParaRPr dirty="0" spc="-50"/>
          </a:p>
        </p:txBody>
      </p:sp>
      <p:sp>
        <p:nvSpPr>
          <p:cNvPr id="1048637" name="TextBox 1"/>
          <p:cNvSpPr txBox="1"/>
          <p:nvPr/>
        </p:nvSpPr>
        <p:spPr>
          <a:xfrm>
            <a:off x="752551" y="1477594"/>
            <a:ext cx="9002005" cy="1424939"/>
          </a:xfrm>
          <a:prstGeom prst="rect"/>
          <a:noFill/>
        </p:spPr>
        <p:txBody>
          <a:bodyPr rtlCol="0" wrap="square">
            <a:spAutoFit/>
          </a:bodyPr>
          <a:p>
            <a:pPr algn="l"/>
            <a:r>
              <a:rPr dirty="0" sz="1800" lang="en-US">
                <a:latin typeface="Times New Roman" panose="02020603050405020304" pitchFamily="18" charset="0"/>
                <a:ea typeface="Abadi Extra Light" pitchFamily="2" charset="0"/>
                <a:cs typeface="Times New Roman" panose="02020603050405020304" pitchFamily="18" charset="0"/>
              </a:rPr>
              <a:t>The agenda includes: introduction to heart failure prediction, literature review, data collection and preprocessing, exploratory data analysis, model selection and development, evaluation metrics, model interpretation, deployment, validation and testing, ethical considerations, future directions, and conclusion, emphasizing comprehensive steps for effective prediction and application in healthcare.</a:t>
            </a:r>
          </a:p>
        </p:txBody>
      </p:sp>
      <p:sp>
        <p:nvSpPr>
          <p:cNvPr id="1048638" name="TextBox 21"/>
          <p:cNvSpPr txBox="1"/>
          <p:nvPr/>
        </p:nvSpPr>
        <p:spPr>
          <a:xfrm>
            <a:off x="2448219" y="3216518"/>
            <a:ext cx="6576148" cy="3558540"/>
          </a:xfrm>
          <a:prstGeom prst="rect"/>
          <a:noFill/>
        </p:spPr>
        <p:txBody>
          <a:bodyPr rtlCol="0" wrap="square">
            <a:spAutoFit/>
          </a:bodyPr>
          <a:p>
            <a:pPr algn="l"/>
            <a:r>
              <a:rPr dirty="0" sz="1600" lang="en-US">
                <a:latin typeface="Times New Roman" panose="02020603050405020304" pitchFamily="18" charset="0"/>
                <a:cs typeface="Times New Roman" panose="02020603050405020304" pitchFamily="18" charset="0"/>
              </a:rPr>
              <a:t>“Comprehensive Agenda for Heart Failure Prediction: A Multifaceted Approach”
</a:t>
            </a:r>
            <a:r>
              <a:rPr dirty="0" lang="en-US">
                <a:latin typeface="Times New Roman" panose="02020603050405020304" pitchFamily="18" charset="0"/>
                <a:cs typeface="Times New Roman" panose="02020603050405020304" pitchFamily="18" charset="0"/>
              </a:rPr>
              <a:t>
1. Introduction to Heart Failure Prediction
2. Literature Review: Existing Models and Techniques
3. Data Collection and Preprocessing Strategies
4. Exploratory Data Analysis: Uncovering Insights
5. Model Selection and Development Techniques
6. Evaluation Metrics for Model Performance
7. Interpretation of Predictive Models
8. Deployment and Integration Considerations
9. Validation and Testing Procedures
10. Ethical Considerations in Heart Failure Prediction
</a:t>
            </a:r>
          </a:p>
        </p:txBody>
      </p:sp>
      <p:sp>
        <p:nvSpPr>
          <p:cNvPr id="1048639" name="TextBox 22"/>
          <p:cNvSpPr txBox="1"/>
          <p:nvPr/>
        </p:nvSpPr>
        <p:spPr>
          <a:xfrm>
            <a:off x="5185675" y="2520712"/>
            <a:ext cx="1828800" cy="1158239"/>
          </a:xfrm>
          <a:prstGeom prst="rect"/>
          <a:noFill/>
        </p:spPr>
        <p:txBody>
          <a:bodyPr rtlCol="0" wrap="square">
            <a:spAutoFit/>
          </a:bodyPr>
          <a:p>
            <a:pPr algn="l"/>
            <a:endParaRPr dirty="0" lang="en-US"/>
          </a:p>
          <a:p>
            <a:pPr algn="l"/>
            <a:endParaRPr dirty="0" lang="en-US"/>
          </a:p>
          <a:p>
            <a:pPr algn="l"/>
            <a:endParaRPr dirty="0" lang="en-US"/>
          </a:p>
          <a:p>
            <a:pPr algn="l"/>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40" name="object 2"/>
          <p:cNvSpPr/>
          <p:nvPr/>
        </p:nvSpPr>
        <p:spPr>
          <a:xfrm>
            <a:off x="9354311" y="536295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bIns="0" lIns="0" rIns="0" rtlCol="0" tIns="0" wrap="square"/>
          <a:p/>
        </p:txBody>
      </p:sp>
      <p:grpSp>
        <p:nvGrpSpPr>
          <p:cNvPr id="26" name="object 3"/>
          <p:cNvGrpSpPr/>
          <p:nvPr/>
        </p:nvGrpSpPr>
        <p:grpSpPr>
          <a:xfrm>
            <a:off x="7991856" y="2933700"/>
            <a:ext cx="2761615" cy="3258820"/>
            <a:chOff x="7991856" y="2933700"/>
            <a:chExt cx="2761615" cy="3258820"/>
          </a:xfrm>
        </p:grpSpPr>
        <p:sp>
          <p:nvSpPr>
            <p:cNvPr id="1048641" name="object 4"/>
            <p:cNvSpPr/>
            <p:nvPr/>
          </p:nvSpPr>
          <p:spPr>
            <a:xfrm>
              <a:off x="9354312" y="5896355"/>
              <a:ext cx="180340" cy="181610"/>
            </a:xfrm>
            <a:custGeom>
              <a:avLst/>
              <a:ah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7991856" y="2933700"/>
              <a:ext cx="2761488" cy="3258312"/>
            </a:xfrm>
            <a:prstGeom prst="rect"/>
          </p:spPr>
        </p:pic>
      </p:grpSp>
      <p:sp>
        <p:nvSpPr>
          <p:cNvPr id="1048642" name="object 7"/>
          <p:cNvSpPr txBox="1">
            <a:spLocks noGrp="1"/>
          </p:cNvSpPr>
          <p:nvPr>
            <p:ph type="title"/>
          </p:nvPr>
        </p:nvSpPr>
        <p:spPr>
          <a:xfrm>
            <a:off x="833729" y="564007"/>
            <a:ext cx="5629910" cy="634365"/>
          </a:xfrm>
          <a:prstGeom prst="rect"/>
        </p:spPr>
        <p:txBody>
          <a:bodyPr bIns="0" lIns="0" rIns="0" rtlCol="0" tIns="12065" vert="horz" wrap="square">
            <a:spAutoFit/>
          </a:bodyPr>
          <a:p>
            <a:pPr marL="12700">
              <a:lnSpc>
                <a:spcPct val="100000"/>
              </a:lnSpc>
              <a:spcBef>
                <a:spcPts val="95"/>
              </a:spcBef>
              <a:tabLst>
                <a:tab algn="l" pos="2728595"/>
              </a:tabLst>
            </a:pPr>
            <a:r>
              <a:rPr dirty="0" sz="4250" spc="-10"/>
              <a:t>PROBLEM</a:t>
            </a:r>
            <a:r>
              <a:rPr dirty="0" sz="4250"/>
              <a:t>	</a:t>
            </a:r>
            <a:r>
              <a:rPr dirty="0" sz="4250" spc="-85"/>
              <a:t>STATEMENT</a:t>
            </a:r>
            <a:endParaRPr sz="4250"/>
          </a:p>
        </p:txBody>
      </p:sp>
      <p:pic>
        <p:nvPicPr>
          <p:cNvPr id="2097158" name="object 8"/>
          <p:cNvPicPr>
            <a:picLocks/>
          </p:cNvPicPr>
          <p:nvPr/>
        </p:nvPicPr>
        <p:blipFill>
          <a:blip xmlns:r="http://schemas.openxmlformats.org/officeDocument/2006/relationships" r:embed="rId2" cstate="print"/>
          <a:stretch>
            <a:fillRect/>
          </a:stretch>
        </p:blipFill>
        <p:spPr>
          <a:xfrm>
            <a:off x="1667079" y="6467855"/>
            <a:ext cx="76186" cy="177461"/>
          </a:xfrm>
          <a:prstGeom prst="rect"/>
        </p:spPr>
      </p:pic>
      <p:sp>
        <p:nvSpPr>
          <p:cNvPr id="1048643" name="object 10"/>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4</a:t>
            </a:fld>
            <a:endParaRPr dirty="0" spc="-50"/>
          </a:p>
        </p:txBody>
      </p:sp>
      <p:sp>
        <p:nvSpPr>
          <p:cNvPr id="1048644" name="TextBox 5"/>
          <p:cNvSpPr txBox="1"/>
          <p:nvPr/>
        </p:nvSpPr>
        <p:spPr>
          <a:xfrm>
            <a:off x="833729" y="1238252"/>
            <a:ext cx="7381201" cy="1938992"/>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
“Developing a predictive model for early detection of heart failure, utilizing patient health data to accurately assess the risk of heart failure onset. The aim is to enhance proactive healthcare interventions and improve patient outcomes through timely diagnosis and targeted treatment strategies.”</a:t>
            </a:r>
          </a:p>
        </p:txBody>
      </p:sp>
      <p:sp>
        <p:nvSpPr>
          <p:cNvPr id="1048645" name="TextBox 8"/>
          <p:cNvSpPr txBox="1"/>
          <p:nvPr/>
        </p:nvSpPr>
        <p:spPr>
          <a:xfrm>
            <a:off x="833729" y="3422599"/>
            <a:ext cx="6835211" cy="2225040"/>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“Creating an advanced algorithmic solution to predict heart failure onset by leveraging machine learning techniques on comprehensive patient health datasets. This project aims to revolutionize clinical practice by enabling healthcare providers to intervene proactively, thereby reducing morbidity, mortality, and healthcare costs associated with heart failure.”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46" name="object 2"/>
          <p:cNvSpPr/>
          <p:nvPr/>
        </p:nvSpPr>
        <p:spPr>
          <a:xfrm>
            <a:off x="9354311" y="536295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bIns="0" lIns="0" rIns="0" rtlCol="0" tIns="0" wrap="square"/>
          <a:p/>
        </p:txBody>
      </p:sp>
      <p:grpSp>
        <p:nvGrpSpPr>
          <p:cNvPr id="28" name="object 3"/>
          <p:cNvGrpSpPr/>
          <p:nvPr/>
        </p:nvGrpSpPr>
        <p:grpSpPr>
          <a:xfrm>
            <a:off x="8657843" y="2648711"/>
            <a:ext cx="3534410" cy="3810000"/>
            <a:chOff x="8657843" y="2648711"/>
            <a:chExt cx="3534410" cy="3810000"/>
          </a:xfrm>
        </p:grpSpPr>
        <p:sp>
          <p:nvSpPr>
            <p:cNvPr id="1048647" name="object 4"/>
            <p:cNvSpPr/>
            <p:nvPr/>
          </p:nvSpPr>
          <p:spPr>
            <a:xfrm>
              <a:off x="9354311" y="5896355"/>
              <a:ext cx="180340" cy="181610"/>
            </a:xfrm>
            <a:custGeom>
              <a:avLst/>
              <a:ah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7843" y="2648711"/>
              <a:ext cx="3534155" cy="3810000"/>
            </a:xfrm>
            <a:prstGeom prst="rect"/>
          </p:spPr>
        </p:pic>
      </p:grpSp>
      <p:sp>
        <p:nvSpPr>
          <p:cNvPr id="1048648" name="object 7"/>
          <p:cNvSpPr txBox="1">
            <a:spLocks noGrp="1"/>
          </p:cNvSpPr>
          <p:nvPr>
            <p:ph type="title"/>
          </p:nvPr>
        </p:nvSpPr>
        <p:spPr>
          <a:xfrm>
            <a:off x="739241" y="818514"/>
            <a:ext cx="5255260" cy="634365"/>
          </a:xfrm>
          <a:prstGeom prst="rect"/>
        </p:spPr>
        <p:txBody>
          <a:bodyPr bIns="0" lIns="0" rIns="0" rtlCol="0" tIns="12065" vert="horz" wrap="square">
            <a:spAutoFit/>
          </a:bodyPr>
          <a:p>
            <a:pPr marL="12700">
              <a:lnSpc>
                <a:spcPct val="100000"/>
              </a:lnSpc>
              <a:spcBef>
                <a:spcPts val="95"/>
              </a:spcBef>
              <a:tabLst>
                <a:tab algn="l" pos="2643505"/>
              </a:tabLst>
            </a:pPr>
            <a:r>
              <a:rPr dirty="0" sz="4250" spc="-10"/>
              <a:t>PROJECT</a:t>
            </a:r>
            <a:r>
              <a:rPr dirty="0" sz="4250"/>
              <a:t>	</a:t>
            </a:r>
            <a:r>
              <a:rPr dirty="0" sz="4250" spc="-20"/>
              <a:t>OVERVIEW</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1667079" y="6467855"/>
            <a:ext cx="76186" cy="177461"/>
          </a:xfrm>
          <a:prstGeom prst="rect"/>
        </p:spPr>
      </p:pic>
      <p:sp>
        <p:nvSpPr>
          <p:cNvPr id="1048649" name="object 10"/>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5</a:t>
            </a:fld>
            <a:endParaRPr dirty="0" spc="-50"/>
          </a:p>
        </p:txBody>
      </p:sp>
      <p:sp>
        <p:nvSpPr>
          <p:cNvPr id="1048650" name="TextBox 5"/>
          <p:cNvSpPr txBox="1"/>
          <p:nvPr/>
        </p:nvSpPr>
        <p:spPr>
          <a:xfrm>
            <a:off x="739241" y="936010"/>
            <a:ext cx="7316423" cy="3063240"/>
          </a:xfrm>
          <a:prstGeom prst="rect"/>
          <a:noFill/>
        </p:spPr>
        <p:txBody>
          <a:bodyPr rtlCol="0" wrap="square">
            <a:spAutoFit/>
          </a:bodyPr>
          <a:p>
            <a:pPr algn="l"/>
            <a:r>
              <a:rPr dirty="0" lang="en-US"/>
              <a:t>
</a:t>
            </a:r>
            <a:r>
              <a:rPr b="1" dirty="0" sz="2000" lang="en-US">
                <a:latin typeface="Times New Roman" panose="02020603050405020304" pitchFamily="18" charset="0"/>
                <a:cs typeface="Times New Roman" panose="02020603050405020304" pitchFamily="18" charset="0"/>
              </a:rPr>
              <a:t>Project Overview:</a:t>
            </a:r>
            <a:r>
              <a:rPr dirty="0" sz="2000" lang="en-US">
                <a:latin typeface="Times New Roman" panose="02020603050405020304" pitchFamily="18" charset="0"/>
                <a:cs typeface="Times New Roman" panose="02020603050405020304" pitchFamily="18" charset="0"/>
              </a:rPr>
              <a:t>
Developing a predictive model for early heart failure detection using machine learning. Data acquisition from diverse sources, preprocessing, and feature engineering precede model development. Ethical considerations guide deployment. Validation assesses clinical effectiveness. Aim: Improve patient outcomes through timely intervention and proactive healthcare strategies.</a:t>
            </a:r>
          </a:p>
        </p:txBody>
      </p:sp>
      <p:sp>
        <p:nvSpPr>
          <p:cNvPr id="1048651" name="TextBox 8"/>
          <p:cNvSpPr txBox="1"/>
          <p:nvPr/>
        </p:nvSpPr>
        <p:spPr>
          <a:xfrm>
            <a:off x="739241" y="4008353"/>
            <a:ext cx="7561262" cy="2225040"/>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Creating a predictive model for early heart failure detection via machine learning. Data collection from varied sources, preprocessing, and feature engineering precede model development. Ethical deployment considerations are paramount. Validation evaluates clinical effectiveness. Goal: Enhance patient care by enabling timely intervention and proactive healthcare approaches.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52" name="object 5"/>
          <p:cNvSpPr txBox="1">
            <a:spLocks noGrp="1"/>
          </p:cNvSpPr>
          <p:nvPr>
            <p:ph type="title"/>
          </p:nvPr>
        </p:nvSpPr>
        <p:spPr>
          <a:xfrm>
            <a:off x="1227772" y="0"/>
            <a:ext cx="9736455" cy="1011554"/>
          </a:xfrm>
          <a:prstGeom prst="rect"/>
        </p:spPr>
        <p:txBody>
          <a:bodyPr bIns="0" lIns="0" rIns="0" rtlCol="0" tIns="528954" vert="horz" wrap="square">
            <a:spAutoFit/>
          </a:bodyPr>
          <a:p>
            <a:pPr marL="153670">
              <a:lnSpc>
                <a:spcPct val="100000"/>
              </a:lnSpc>
              <a:spcBef>
                <a:spcPts val="105"/>
              </a:spcBef>
            </a:pPr>
            <a:r>
              <a:rPr dirty="0" sz="3200"/>
              <a:t>WHO</a:t>
            </a:r>
            <a:r>
              <a:rPr dirty="0" sz="3200" spc="-254"/>
              <a:t> </a:t>
            </a:r>
            <a:r>
              <a:rPr dirty="0" sz="3200"/>
              <a:t>ARE</a:t>
            </a:r>
            <a:r>
              <a:rPr dirty="0" sz="3200" spc="-90"/>
              <a:t> </a:t>
            </a:r>
            <a:r>
              <a:rPr dirty="0" sz="3200"/>
              <a:t>THE</a:t>
            </a:r>
            <a:r>
              <a:rPr dirty="0" sz="3200" spc="-55"/>
              <a:t> </a:t>
            </a:r>
            <a:r>
              <a:rPr dirty="0" sz="3200"/>
              <a:t>END</a:t>
            </a:r>
            <a:r>
              <a:rPr dirty="0" sz="3200" spc="-70"/>
              <a:t> </a:t>
            </a:r>
            <a:r>
              <a:rPr dirty="0" sz="3200" spc="-10"/>
              <a:t>USERS?</a:t>
            </a:r>
            <a:endParaRPr dirty="0" sz="3200"/>
          </a:p>
        </p:txBody>
      </p:sp>
      <p:sp>
        <p:nvSpPr>
          <p:cNvPr id="1048653" name="object 8"/>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6</a:t>
            </a:fld>
            <a:endParaRPr dirty="0" spc="-50"/>
          </a:p>
        </p:txBody>
      </p:sp>
      <p:sp>
        <p:nvSpPr>
          <p:cNvPr id="1048654" name="TextBox 2"/>
          <p:cNvSpPr txBox="1"/>
          <p:nvPr/>
        </p:nvSpPr>
        <p:spPr>
          <a:xfrm>
            <a:off x="464535" y="1120287"/>
            <a:ext cx="7945989" cy="1424941"/>
          </a:xfrm>
          <a:prstGeom prst="rect"/>
          <a:noFill/>
        </p:spPr>
        <p:txBody>
          <a:bodyPr rtlCol="0" wrap="square">
            <a:spAutoFit/>
          </a:bodyPr>
          <a:p>
            <a:pPr algn="l"/>
            <a:r>
              <a:rPr dirty="0" sz="1800" lang="en-US">
                <a:latin typeface="Times New Roman" panose="02020603050405020304" pitchFamily="18" charset="0"/>
                <a:cs typeface="Times New Roman" panose="02020603050405020304" pitchFamily="18" charset="0"/>
              </a:rPr>
              <a:t>The end users of the predictive model for early heart failure detection include healthcare providers such as physicians, nurses, and medical practitioners involved in patient care. Additionally, healthcare administrators and policymakers may utilize the model to inform resource allocation and decision-making at institutional or system levels.</a:t>
            </a:r>
          </a:p>
        </p:txBody>
      </p:sp>
      <p:sp>
        <p:nvSpPr>
          <p:cNvPr id="1048655" name="TextBox 5"/>
          <p:cNvSpPr txBox="1"/>
          <p:nvPr/>
        </p:nvSpPr>
        <p:spPr>
          <a:xfrm>
            <a:off x="464535" y="2751503"/>
            <a:ext cx="7799294" cy="1938992"/>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The end users also encompass patients themselves, who may benefit from the proactive identification of heart failure risk, leading to early intervention and improved health outcomes. Furthermore, researchers and developers in the healthcare industry may utilize the model for further advancement of predictive analytics and personalized medicine approaches.</a:t>
            </a:r>
          </a:p>
        </p:txBody>
      </p:sp>
      <p:sp>
        <p:nvSpPr>
          <p:cNvPr id="1048656" name="TextBox 6"/>
          <p:cNvSpPr txBox="1"/>
          <p:nvPr/>
        </p:nvSpPr>
        <p:spPr>
          <a:xfrm>
            <a:off x="464535" y="4775947"/>
            <a:ext cx="7713722" cy="2225040"/>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The end users of a heart failure prediction model include patients, healthcare providers, healthcare systems, insurance companies, researchers, public health agencies, and pharmaceutical companies. Each group benefits differently, ranging from individual risk assessment to population health management and drug development, enhancing prevention and management strategies.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pic>
        <p:nvPicPr>
          <p:cNvPr id="2097161" name="object 2"/>
          <p:cNvPicPr>
            <a:picLocks/>
          </p:cNvPicPr>
          <p:nvPr/>
        </p:nvPicPr>
        <p:blipFill>
          <a:blip xmlns:r="http://schemas.openxmlformats.org/officeDocument/2006/relationships" r:embed="rId1" cstate="print"/>
          <a:stretch>
            <a:fillRect/>
          </a:stretch>
        </p:blipFill>
        <p:spPr>
          <a:xfrm>
            <a:off x="0" y="1567133"/>
            <a:ext cx="2695955" cy="3247644"/>
          </a:xfrm>
          <a:prstGeom prst="rect"/>
        </p:spPr>
      </p:pic>
      <p:sp>
        <p:nvSpPr>
          <p:cNvPr id="1048657" name="object 6"/>
          <p:cNvSpPr txBox="1">
            <a:spLocks noGrp="1"/>
          </p:cNvSpPr>
          <p:nvPr>
            <p:ph type="title"/>
          </p:nvPr>
        </p:nvSpPr>
        <p:spPr>
          <a:xfrm>
            <a:off x="557885" y="368046"/>
            <a:ext cx="9736455" cy="1022807"/>
          </a:xfrm>
          <a:prstGeom prst="rect"/>
        </p:spPr>
        <p:txBody>
          <a:bodyPr bIns="0" lIns="0" rIns="0" rtlCol="0" tIns="489407" vert="horz" wrap="square">
            <a:spAutoFit/>
          </a:bodyPr>
          <a:p>
            <a:pPr marL="12700">
              <a:lnSpc>
                <a:spcPct val="100000"/>
              </a:lnSpc>
              <a:spcBef>
                <a:spcPts val="100"/>
              </a:spcBef>
            </a:pPr>
            <a:r>
              <a:rPr dirty="0" sz="3600"/>
              <a:t>YOUR</a:t>
            </a:r>
            <a:r>
              <a:rPr dirty="0" sz="3600" spc="-114"/>
              <a:t> </a:t>
            </a:r>
            <a:r>
              <a:rPr dirty="0" sz="3600" spc="-10"/>
              <a:t>SOLUTION</a:t>
            </a:r>
            <a:r>
              <a:rPr dirty="0" sz="3600" spc="-335"/>
              <a:t> </a:t>
            </a:r>
            <a:r>
              <a:rPr dirty="0" sz="3600"/>
              <a:t>AND</a:t>
            </a:r>
            <a:r>
              <a:rPr dirty="0" sz="3600" spc="-55"/>
              <a:t> </a:t>
            </a:r>
            <a:r>
              <a:rPr dirty="0" sz="3600"/>
              <a:t>ITS</a:t>
            </a:r>
            <a:r>
              <a:rPr dirty="0" sz="3600" spc="-15"/>
              <a:t> </a:t>
            </a:r>
            <a:r>
              <a:rPr dirty="0" sz="3600" spc="-30"/>
              <a:t>VALUE</a:t>
            </a:r>
            <a:r>
              <a:rPr dirty="0" sz="3600" spc="-120"/>
              <a:t> </a:t>
            </a:r>
            <a:r>
              <a:rPr dirty="0" sz="3600" spc="-10"/>
              <a:t>PROPOSITION</a:t>
            </a:r>
            <a:endParaRPr dirty="0" sz="3600"/>
          </a:p>
        </p:txBody>
      </p:sp>
      <p:pic>
        <p:nvPicPr>
          <p:cNvPr id="2097162" name="object 7"/>
          <p:cNvPicPr>
            <a:picLocks/>
          </p:cNvPicPr>
          <p:nvPr/>
        </p:nvPicPr>
        <p:blipFill>
          <a:blip xmlns:r="http://schemas.openxmlformats.org/officeDocument/2006/relationships" r:embed="rId2" cstate="print"/>
          <a:stretch>
            <a:fillRect/>
          </a:stretch>
        </p:blipFill>
        <p:spPr>
          <a:xfrm>
            <a:off x="1667079" y="6467855"/>
            <a:ext cx="76186" cy="177461"/>
          </a:xfrm>
          <a:prstGeom prst="rect"/>
        </p:spPr>
      </p:pic>
      <p:sp>
        <p:nvSpPr>
          <p:cNvPr id="1048658" name="object 9"/>
          <p:cNvSpPr txBox="1">
            <a:spLocks noGrp="1"/>
          </p:cNvSpPr>
          <p:nvPr>
            <p:ph type="sldNum" sz="quarter" idx="7"/>
          </p:nvPr>
        </p:nvSpPr>
        <p:spPr>
          <a:prstGeom prst="rect"/>
        </p:spPr>
        <p:txBody>
          <a:bodyPr bIns="0" lIns="0" rIns="0" rtlCol="0" tIns="4445" vert="horz" wrap="square">
            <a:spAutoFit/>
          </a:bodyPr>
          <a:p>
            <a:pPr marL="114300">
              <a:lnSpc>
                <a:spcPct val="100000"/>
              </a:lnSpc>
              <a:spcBef>
                <a:spcPts val="35"/>
              </a:spcBef>
            </a:pPr>
            <a:fld id="{81D60167-4931-47E6-BA6A-407CBD079E47}" type="slidenum">
              <a:rPr dirty="0" spc="-50"/>
              <a:t>7</a:t>
            </a:fld>
            <a:endParaRPr dirty="0" spc="-50"/>
          </a:p>
        </p:txBody>
      </p:sp>
      <p:sp>
        <p:nvSpPr>
          <p:cNvPr id="1048659" name="TextBox 10"/>
          <p:cNvSpPr txBox="1"/>
          <p:nvPr/>
        </p:nvSpPr>
        <p:spPr>
          <a:xfrm>
            <a:off x="2770390" y="1862369"/>
            <a:ext cx="7523950" cy="3558540"/>
          </a:xfrm>
          <a:prstGeom prst="rect"/>
          <a:noFill/>
        </p:spPr>
        <p:txBody>
          <a:bodyPr wrap="square">
            <a:spAutoFit/>
          </a:bodyPr>
          <a:p>
            <a:r>
              <a:rPr b="1" dirty="0" lang="en-US">
                <a:solidFill>
                  <a:schemeClr val="tx1"/>
                </a:solidFill>
              </a:rPr>
              <a:t>Solution</a:t>
            </a:r>
            <a:r>
              <a:rPr dirty="0" lang="en-US">
                <a:solidFill>
                  <a:schemeClr val="tx1"/>
                </a:solidFill>
              </a:rPr>
              <a:t>: Our heart failure prediction model, powered by Artificial Neural Networks (ANN), utilizes comprehensive patient data to accurately assess individual risk factors. By analyzing medical history and demographic information, it offers personalized risk scores, enabling proactive healthcare interventions.
</a:t>
            </a:r>
            <a:r>
              <a:rPr b="1" dirty="0" lang="en-US">
                <a:solidFill>
                  <a:schemeClr val="tx1"/>
                </a:solidFill>
              </a:rPr>
              <a:t>
Value Proposition</a:t>
            </a:r>
            <a:r>
              <a:rPr dirty="0" lang="en-US">
                <a:solidFill>
                  <a:schemeClr val="tx1"/>
                </a:solidFill>
              </a:rPr>
              <a:t>: Our solution revolutionizes healthcare by empowering patients with personalized risk assessments, leading to early detection and prevention of heart failure. Healthcare providers benefit from optimized patient management, reducing hospitalizations and improving patient outcomes. Public health agencies gain valuable insights for targeted interventions and resource allocation, ultimately enhancing population health and reducing the burden on healthcare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60" name="object 2"/>
          <p:cNvSpPr txBox="1"/>
          <p:nvPr/>
        </p:nvSpPr>
        <p:spPr>
          <a:xfrm>
            <a:off x="752551" y="6488300"/>
            <a:ext cx="1762760" cy="163195"/>
          </a:xfrm>
          <a:prstGeom prst="rect"/>
        </p:spPr>
        <p:txBody>
          <a:bodyPr bIns="0" lIns="0" rIns="0" rtlCol="0" tIns="0" vert="horz" wrap="square">
            <a:spAutoFit/>
          </a:bodyPr>
          <a:p>
            <a:pPr>
              <a:lnSpc>
                <a:spcPts val="1255"/>
              </a:lnSpc>
            </a:pPr>
            <a:r>
              <a:rPr dirty="0" sz="1100">
                <a:solidFill>
                  <a:srgbClr val="2C83C3"/>
                </a:solidFill>
                <a:latin typeface="Trebuchet MS"/>
                <a:cs typeface="Trebuchet MS"/>
              </a:rPr>
              <a:t>3/21/2024</a:t>
            </a:r>
            <a:r>
              <a:rPr dirty="0" sz="1100" spc="130">
                <a:solidFill>
                  <a:srgbClr val="2C83C3"/>
                </a:solidFill>
                <a:latin typeface="Trebuchet MS"/>
                <a:cs typeface="Trebuchet MS"/>
              </a:rPr>
              <a:t>  </a:t>
            </a:r>
            <a:r>
              <a:rPr b="1" dirty="0" sz="1100">
                <a:solidFill>
                  <a:srgbClr val="2C83C3"/>
                </a:solidFill>
                <a:latin typeface="Trebuchet MS"/>
                <a:cs typeface="Trebuchet MS"/>
              </a:rPr>
              <a:t>Annual</a:t>
            </a:r>
            <a:r>
              <a:rPr b="1" dirty="0" sz="1100" spc="-45">
                <a:solidFill>
                  <a:srgbClr val="2C83C3"/>
                </a:solidFill>
                <a:latin typeface="Trebuchet MS"/>
                <a:cs typeface="Trebuchet MS"/>
              </a:rPr>
              <a:t> </a:t>
            </a:r>
            <a:r>
              <a:rPr b="1" dirty="0" sz="1100" spc="-10">
                <a:solidFill>
                  <a:srgbClr val="2C83C3"/>
                </a:solidFill>
                <a:latin typeface="Trebuchet MS"/>
                <a:cs typeface="Trebuchet MS"/>
              </a:rPr>
              <a:t>Review</a:t>
            </a:r>
            <a:endParaRPr sz="1100">
              <a:latin typeface="Trebuchet MS"/>
              <a:cs typeface="Trebuchet MS"/>
            </a:endParaRPr>
          </a:p>
        </p:txBody>
      </p:sp>
      <p:pic>
        <p:nvPicPr>
          <p:cNvPr id="2097163" name="object 6"/>
          <p:cNvPicPr>
            <a:picLocks/>
          </p:cNvPicPr>
          <p:nvPr/>
        </p:nvPicPr>
        <p:blipFill>
          <a:blip xmlns:r="http://schemas.openxmlformats.org/officeDocument/2006/relationships" r:embed="rId1" cstate="print"/>
          <a:stretch>
            <a:fillRect/>
          </a:stretch>
        </p:blipFill>
        <p:spPr>
          <a:xfrm>
            <a:off x="67056" y="3381754"/>
            <a:ext cx="2467356" cy="3418330"/>
          </a:xfrm>
          <a:prstGeom prst="rect"/>
        </p:spPr>
      </p:pic>
      <p:sp>
        <p:nvSpPr>
          <p:cNvPr id="1048661" name="object 7"/>
          <p:cNvSpPr txBox="1">
            <a:spLocks noGrp="1"/>
          </p:cNvSpPr>
          <p:nvPr>
            <p:ph type="title"/>
          </p:nvPr>
        </p:nvSpPr>
        <p:spPr>
          <a:xfrm>
            <a:off x="557885" y="368046"/>
            <a:ext cx="9736455" cy="910208"/>
          </a:xfrm>
          <a:prstGeom prst="rect"/>
        </p:spPr>
        <p:txBody>
          <a:bodyPr bIns="0" lIns="0" rIns="0" rtlCol="0" tIns="287908" vert="horz" wrap="square">
            <a:spAutoFit/>
          </a:bodyPr>
          <a:p>
            <a:pPr marL="193675">
              <a:lnSpc>
                <a:spcPct val="100000"/>
              </a:lnSpc>
              <a:spcBef>
                <a:spcPts val="95"/>
              </a:spcBef>
            </a:pPr>
            <a:r>
              <a:rPr dirty="0" sz="4250"/>
              <a:t>THE</a:t>
            </a:r>
            <a:r>
              <a:rPr dirty="0" sz="4250" spc="-5"/>
              <a:t> </a:t>
            </a:r>
            <a:r>
              <a:rPr dirty="0" sz="4250"/>
              <a:t>WOW</a:t>
            </a:r>
            <a:r>
              <a:rPr dirty="0" sz="4250" spc="45"/>
              <a:t> </a:t>
            </a:r>
            <a:r>
              <a:rPr dirty="0" sz="4250"/>
              <a:t>IN</a:t>
            </a:r>
            <a:r>
              <a:rPr dirty="0" sz="4250" spc="-30"/>
              <a:t> </a:t>
            </a:r>
            <a:r>
              <a:rPr dirty="0" sz="4250"/>
              <a:t>YOUR</a:t>
            </a:r>
            <a:r>
              <a:rPr dirty="0" sz="4250" spc="10"/>
              <a:t> </a:t>
            </a:r>
            <a:r>
              <a:rPr dirty="0" sz="4250" spc="-10"/>
              <a:t>SOLUTION</a:t>
            </a:r>
            <a:endParaRPr dirty="0" sz="4250"/>
          </a:p>
        </p:txBody>
      </p:sp>
      <p:sp>
        <p:nvSpPr>
          <p:cNvPr id="1048662" name="TextBox 3"/>
          <p:cNvSpPr txBox="1"/>
          <p:nvPr/>
        </p:nvSpPr>
        <p:spPr>
          <a:xfrm>
            <a:off x="5187088" y="2525120"/>
            <a:ext cx="1828800" cy="369332"/>
          </a:xfrm>
          <a:prstGeom prst="rect"/>
          <a:noFill/>
        </p:spPr>
        <p:txBody>
          <a:bodyPr rtlCol="0" wrap="square">
            <a:spAutoFit/>
          </a:bodyPr>
          <a:p>
            <a:pPr algn="l"/>
            <a:endParaRPr dirty="0" lang="en-US">
              <a:solidFill>
                <a:schemeClr val="tx2">
                  <a:lumMod val="60000"/>
                  <a:lumOff val="40000"/>
                </a:schemeClr>
              </a:solidFill>
            </a:endParaRPr>
          </a:p>
        </p:txBody>
      </p:sp>
      <p:sp>
        <p:nvSpPr>
          <p:cNvPr id="1048663" name="TextBox 8"/>
          <p:cNvSpPr txBox="1"/>
          <p:nvPr/>
        </p:nvSpPr>
        <p:spPr>
          <a:xfrm>
            <a:off x="5187088" y="2525120"/>
            <a:ext cx="1828800" cy="369332"/>
          </a:xfrm>
          <a:prstGeom prst="rect"/>
          <a:noFill/>
        </p:spPr>
        <p:txBody>
          <a:bodyPr rtlCol="0" wrap="square">
            <a:spAutoFit/>
          </a:bodyPr>
          <a:p>
            <a:pPr algn="l"/>
            <a:endParaRPr dirty="0" lang="en-US">
              <a:solidFill>
                <a:schemeClr val="tx2">
                  <a:lumMod val="60000"/>
                  <a:lumOff val="40000"/>
                </a:schemeClr>
              </a:solidFill>
            </a:endParaRPr>
          </a:p>
        </p:txBody>
      </p:sp>
      <p:sp>
        <p:nvSpPr>
          <p:cNvPr id="1048664" name="TextBox 7"/>
          <p:cNvSpPr txBox="1"/>
          <p:nvPr/>
        </p:nvSpPr>
        <p:spPr>
          <a:xfrm>
            <a:off x="752551" y="1442762"/>
            <a:ext cx="7601257" cy="1938992"/>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Our heart failure prediction model harnesses the cutting-edge capabilities of Artificial Neural Networks to deliver a game-changing solution. By seamlessly integrating comprehensive patient data and leveraging advanced algorithms, our model offers unparalleled accuracy in risk assessment, enabling timely interventions and personalized healthcare strategies. </a:t>
            </a:r>
          </a:p>
        </p:txBody>
      </p:sp>
      <p:sp>
        <p:nvSpPr>
          <p:cNvPr id="1048665" name="TextBox 2"/>
          <p:cNvSpPr txBox="1"/>
          <p:nvPr/>
        </p:nvSpPr>
        <p:spPr>
          <a:xfrm>
            <a:off x="2515310" y="3542069"/>
            <a:ext cx="5467353" cy="2834640"/>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Our pioneering solution utilizes advanced neural networks to predict heart failure with unmatched accuracy. By integrating diverse data sources and cutting-edge deep learning techniques, we revolutionize risk assessment, offering personalized insights for proactive intervention. We redefine healthcare, saving lives through early detection and precision medicine.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83" name="object 6"/>
          <p:cNvSpPr txBox="1">
            <a:spLocks noGrp="1"/>
          </p:cNvSpPr>
          <p:nvPr>
            <p:ph type="sldNum" sz="quarter" idx="7"/>
          </p:nvPr>
        </p:nvSpPr>
        <p:spPr>
          <a:prstGeom prst="rect"/>
        </p:spPr>
        <p:txBody>
          <a:bodyPr bIns="0" lIns="0" rIns="0" rtlCol="0" tIns="4445" vert="horz" wrap="square">
            <a:spAutoFit/>
          </a:bodyPr>
          <a:p>
            <a:pPr marL="38100">
              <a:lnSpc>
                <a:spcPct val="100000"/>
              </a:lnSpc>
              <a:spcBef>
                <a:spcPts val="35"/>
              </a:spcBef>
            </a:pPr>
            <a:fld id="{81D60167-4931-47E6-BA6A-407CBD079E47}" type="slidenum">
              <a:rPr dirty="0" spc="-25"/>
              <a:t>9</a:t>
            </a:fld>
            <a:endParaRPr dirty="0" spc="-25"/>
          </a:p>
        </p:txBody>
      </p:sp>
      <p:sp>
        <p:nvSpPr>
          <p:cNvPr id="1048684" name="object 3"/>
          <p:cNvSpPr txBox="1">
            <a:spLocks noGrp="1"/>
          </p:cNvSpPr>
          <p:nvPr>
            <p:ph type="ctrTitle"/>
          </p:nvPr>
        </p:nvSpPr>
        <p:spPr>
          <a:xfrm>
            <a:off x="739241" y="273811"/>
            <a:ext cx="3297554" cy="1460500"/>
          </a:xfrm>
          <a:prstGeom prst="rect"/>
        </p:spPr>
        <p:txBody>
          <a:bodyPr bIns="0" lIns="0" rIns="0" rtlCol="0" tIns="12700" vert="horz" wrap="square">
            <a:spAutoFit/>
          </a:bodyPr>
          <a:p>
            <a:pPr marL="12700">
              <a:lnSpc>
                <a:spcPct val="100000"/>
              </a:lnSpc>
              <a:spcBef>
                <a:spcPts val="100"/>
              </a:spcBef>
            </a:pPr>
            <a:r>
              <a:rPr dirty="0" spc="-10"/>
              <a:t>MODELLING</a:t>
            </a:r>
          </a:p>
        </p:txBody>
      </p:sp>
      <p:sp>
        <p:nvSpPr>
          <p:cNvPr id="1048685" name="TextBox 3"/>
          <p:cNvSpPr txBox="1"/>
          <p:nvPr/>
        </p:nvSpPr>
        <p:spPr>
          <a:xfrm>
            <a:off x="739241" y="1939150"/>
            <a:ext cx="8795946" cy="1631216"/>
          </a:xfrm>
          <a:prstGeom prst="rect"/>
          <a:noFill/>
        </p:spPr>
        <p:txBody>
          <a:bodyPr rtlCol="0" wrap="square">
            <a:spAutoFit/>
          </a:bodyPr>
          <a:p>
            <a:pPr algn="l"/>
            <a:r>
              <a:rPr dirty="0" sz="2000" lang="en-US">
                <a:latin typeface="Times New Roman" panose="02020603050405020304" pitchFamily="18" charset="0"/>
                <a:cs typeface="Times New Roman" panose="02020603050405020304" pitchFamily="18" charset="0"/>
              </a:rPr>
              <a:t>The heart failure prediction model utilizes artificial neural networks (ANNs). It begins with data collection and preprocessing, followed by selecting and training an appropriate ANN architecture. Model performance is evaluated, </a:t>
            </a:r>
            <a:r>
              <a:rPr dirty="0" sz="2000" lang="en-US" err="1">
                <a:latin typeface="Times New Roman" panose="02020603050405020304" pitchFamily="18" charset="0"/>
                <a:cs typeface="Times New Roman" panose="02020603050405020304" pitchFamily="18" charset="0"/>
              </a:rPr>
              <a:t>hyperparameters</a:t>
            </a:r>
            <a:r>
              <a:rPr dirty="0" sz="2000" lang="en-US">
                <a:latin typeface="Times New Roman" panose="02020603050405020304" pitchFamily="18" charset="0"/>
                <a:cs typeface="Times New Roman" panose="02020603050405020304" pitchFamily="18" charset="0"/>
              </a:rPr>
              <a:t> are fine-tuned, and the final model is deployed for proactive heart failure risk assessment and intervention.</a:t>
            </a:r>
          </a:p>
        </p:txBody>
      </p:sp>
      <p:sp>
        <p:nvSpPr>
          <p:cNvPr id="1048686" name="TextBox 6"/>
          <p:cNvSpPr txBox="1"/>
          <p:nvPr/>
        </p:nvSpPr>
        <p:spPr>
          <a:xfrm>
            <a:off x="739241" y="3824993"/>
            <a:ext cx="8017647" cy="1938992"/>
          </a:xfrm>
          <a:prstGeom prst="rect"/>
          <a:noFill/>
        </p:spPr>
        <p:txBody>
          <a:bodyPr rtlCol="0" wrap="square">
            <a:spAutoFit/>
          </a:bodyPr>
          <a:p>
            <a:pPr algn="l"/>
            <a:r>
              <a:rPr dirty="0" sz="2000" lang="en-US">
                <a:solidFill>
                  <a:schemeClr val="tx1"/>
                </a:solidFill>
                <a:latin typeface="Times New Roman" panose="02020603050405020304" pitchFamily="18" charset="0"/>
                <a:cs typeface="Times New Roman" panose="02020603050405020304" pitchFamily="18" charset="0"/>
              </a:rPr>
              <a:t>Utilizing artificial neural networks, our heart failure prediction model integrates data preprocessing, model selection, training, evaluation, </a:t>
            </a:r>
            <a:r>
              <a:rPr dirty="0" sz="2000" lang="en-US" err="1">
                <a:solidFill>
                  <a:schemeClr val="tx1"/>
                </a:solidFill>
                <a:latin typeface="Times New Roman" panose="02020603050405020304" pitchFamily="18" charset="0"/>
                <a:cs typeface="Times New Roman" panose="02020603050405020304" pitchFamily="18" charset="0"/>
              </a:rPr>
              <a:t>hyperparameter</a:t>
            </a:r>
            <a:r>
              <a:rPr dirty="0" sz="2000" lang="en-US">
                <a:solidFill>
                  <a:schemeClr val="tx1"/>
                </a:solidFill>
                <a:latin typeface="Times New Roman" panose="02020603050405020304" pitchFamily="18" charset="0"/>
                <a:cs typeface="Times New Roman" panose="02020603050405020304" pitchFamily="18" charset="0"/>
              </a:rPr>
              <a:t> tuning, and deployment stages. This comprehensive approach optimizes accuracy and reliability, enabling proactive risk assessment and personalized healthcare interventions for improved patient outcomes.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MONISHA R</dc:title>
  <dc:creator>Redmi 8</dc:creator>
  <cp:lastModifiedBy>Guest User</cp:lastModifiedBy>
  <dcterms:created xsi:type="dcterms:W3CDTF">2024-03-27T12:43:39Z</dcterms:created>
  <dcterms:modified xsi:type="dcterms:W3CDTF">2024-04-05T06:31:59Z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2024-03-29T00:00:00Z</vt:filetime>
  </property>
  <property fmtid="{D5CDD505-2E9C-101B-9397-08002B2CF9AE}" pid="3" name="Creator">
    <vt:lpwstr>Microsoft® PowerPoint® for Microsoft 365</vt:lpwstr>
  </property>
  <property fmtid="{D5CDD505-2E9C-101B-9397-08002B2CF9AE}" pid="4" name="LastSaved">
    <vt:filetime>2024-03-29T00:00:00Z</vt:filetime>
  </property>
  <property fmtid="{D5CDD505-2E9C-101B-9397-08002B2CF9AE}" pid="5" name="Producer">
    <vt:lpwstr>Microsoft® PowerPoint® for Microsoft 365</vt:lpwstr>
  </property>
  <property fmtid="{D5CDD505-2E9C-101B-9397-08002B2CF9AE}" pid="6" name="ICV">
    <vt:lpwstr>06aff1cc114648c488d66910dd606b8b</vt:lpwstr>
  </property>
</Properties>
</file>