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34"/>
  </p:notes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76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2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243F0-1FB2-41E4-961B-8CAB2AED1024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20133-9643-4EF8-94CA-FEF99B36DC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4400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0BB345-8ED7-431A-A339-3DF278C3C150}" type="slidenum">
              <a:rPr lang="en-US" altLang="en-US" smtClean="0">
                <a:ea typeface="PMingLiU" pitchFamily="18" charset="-120"/>
              </a:rPr>
              <a:pPr/>
              <a:t>3</a:t>
            </a:fld>
            <a:endParaRPr lang="en-US" altLang="en-US" smtClean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AA1-5EED-45C1-A8CC-2692A48FCA5B}" type="datetime1">
              <a:rPr lang="en-IN" smtClean="0"/>
              <a:pPr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C728CEA0-BA7F-4BA3-B201-6B7A8B3DF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2028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4780520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6A9F-105A-45FD-A610-F581EBE318E5}" type="datetime1">
              <a:rPr lang="en-IN" smtClean="0"/>
              <a:pPr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="" xmlns:a16="http://schemas.microsoft.com/office/drawing/2014/main" id="{2BFF8954-070D-4352-AC3E-DD7D500D0A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8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6675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56EE-BA75-4293-9005-9A3AC5F963A1}" type="datetime1">
              <a:rPr lang="en-IN" smtClean="0"/>
              <a:pPr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0" name="Picture 2" descr="C:\Users\Srinidhi\Desktop\logo.png">
            <a:extLst>
              <a:ext uri="{FF2B5EF4-FFF2-40B4-BE49-F238E27FC236}">
                <a16:creationId xmlns="" xmlns:a16="http://schemas.microsoft.com/office/drawing/2014/main" id="{F8681246-1AFA-47C1-8723-E212F3BD69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927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6588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8FE0-85C4-4B5E-8D92-47082CCA6BB8}" type="datetime1">
              <a:rPr lang="en-IN" smtClean="0"/>
              <a:pPr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="" xmlns:a16="http://schemas.microsoft.com/office/drawing/2014/main" id="{5E2C67C7-C385-4A44-A78F-D95F8B3254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575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8092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F4C7-2495-43FA-A051-996DC06F529F}" type="datetime1">
              <a:rPr lang="en-IN" smtClean="0"/>
              <a:pPr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6E4AAF7F-3876-4F6B-8901-E7673BBFDB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4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979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B57-2563-4C1E-AACE-ECD6AF9D6338}" type="datetime1">
              <a:rPr lang="en-IN" smtClean="0"/>
              <a:pPr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EF3C39C1-9BAB-4C45-A144-CF8BF2E72B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9189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2344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361E-13EA-4D71-AB87-006735CEC8A3}" type="datetime1">
              <a:rPr lang="en-IN" smtClean="0"/>
              <a:pPr/>
              <a:t>19-04-2021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1B300F68-EEC8-479F-89B4-B66DB0F421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13" y="12104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08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33A5-CDF5-414D-BB2C-C9DF07A7F631}" type="datetime1">
              <a:rPr lang="en-IN" smtClean="0"/>
              <a:pPr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 descr="C:\Users\Srinidhi\Desktop\logo.png">
            <a:extLst>
              <a:ext uri="{FF2B5EF4-FFF2-40B4-BE49-F238E27FC236}">
                <a16:creationId xmlns="" xmlns:a16="http://schemas.microsoft.com/office/drawing/2014/main" id="{6720B71A-9CF9-4970-96CA-352F2D5F33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15" y="34776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764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9EB3-2841-4B74-BD08-6FDA6A2C0AA5}" type="datetime1">
              <a:rPr lang="en-IN" smtClean="0"/>
              <a:pPr/>
              <a:t>19-04-2021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7393EDB9-65C6-42AA-B582-C92413F0DE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67" y="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4047425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1A98C1-704E-4145-A2C8-692D73D56B98}" type="datetime1">
              <a:rPr lang="en-IN" smtClean="0"/>
              <a:pPr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6BF8E43F-406B-489A-A07B-CBBB6CD8B6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29" y="-48825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2333161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75D4-600E-4A33-99CC-B8F0EB0A7ACC}" type="datetime1">
              <a:rPr lang="en-IN" smtClean="0"/>
              <a:pPr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8D7279E7-0A06-4D9D-B018-700B7F4A33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2377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705F69-1B7A-4F89-B7EA-F9E7165CA2C2}" type="datetime1">
              <a:rPr lang="en-IN" smtClean="0"/>
              <a:pPr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222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Excel_97-2003_Worksheet2.xls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3515325"/>
            <a:ext cx="10848974" cy="111943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3200" b="1" dirty="0" smtClean="0"/>
              <a:t>Course </a:t>
            </a:r>
            <a:r>
              <a:rPr lang="en-IN" sz="3200" b="1" dirty="0"/>
              <a:t>Name: </a:t>
            </a:r>
            <a:r>
              <a:rPr lang="en-IN" sz="3200" b="1" dirty="0" smtClean="0"/>
              <a:t>Information Retrieval</a:t>
            </a:r>
            <a:br>
              <a:rPr lang="en-IN" sz="3200" b="1" dirty="0" smtClean="0"/>
            </a:br>
            <a:r>
              <a:rPr lang="en-IN" sz="3200" b="1" dirty="0" smtClean="0"/>
              <a:t>Course </a:t>
            </a:r>
            <a:r>
              <a:rPr lang="en-IN" sz="3200" b="1" dirty="0"/>
              <a:t>Code: </a:t>
            </a:r>
            <a:r>
              <a:rPr lang="en-IN" sz="3200" b="1" dirty="0" smtClean="0"/>
              <a:t>CSE645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>Credits: </a:t>
            </a:r>
            <a:r>
              <a:rPr lang="en-IN" sz="3200" b="1" dirty="0" smtClean="0"/>
              <a:t>3:0:0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 smtClean="0"/>
              <a:t> 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>Term: </a:t>
            </a:r>
            <a:r>
              <a:rPr lang="en-IN" sz="3200" b="1" dirty="0" smtClean="0"/>
              <a:t>March </a:t>
            </a:r>
            <a:r>
              <a:rPr lang="en-IN" sz="3200" b="1" dirty="0"/>
              <a:t>– </a:t>
            </a:r>
            <a:r>
              <a:rPr lang="en-IN" sz="3200" b="1" dirty="0" smtClean="0"/>
              <a:t>June 2021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866900" y="31414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>
                <a:latin typeface="+mj-lt"/>
              </a:rPr>
              <a:t>M.S. </a:t>
            </a:r>
            <a:r>
              <a:rPr lang="en-US" sz="2000" b="1" dirty="0" err="1">
                <a:latin typeface="+mj-lt"/>
              </a:rPr>
              <a:t>Ramaiah</a:t>
            </a:r>
            <a:r>
              <a:rPr lang="en-US" sz="2000" b="1" dirty="0">
                <a:latin typeface="+mj-lt"/>
              </a:rPr>
              <a:t> Institute of Technology</a:t>
            </a:r>
            <a:endParaRPr lang="en-IN" sz="2000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(Autonomous Institute, Affiliated to VTU)</a:t>
            </a:r>
            <a:endParaRPr lang="en-IN" sz="2000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Department of Computer Science and Engineering</a:t>
            </a:r>
            <a:endParaRPr lang="en-IN" sz="2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C9641BE-B7C9-4946-A565-227D0582DC3F}"/>
              </a:ext>
            </a:extLst>
          </p:cNvPr>
          <p:cNvSpPr txBox="1"/>
          <p:nvPr/>
        </p:nvSpPr>
        <p:spPr>
          <a:xfrm>
            <a:off x="7910512" y="4610655"/>
            <a:ext cx="4600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Faculty:</a:t>
            </a:r>
          </a:p>
          <a:p>
            <a:r>
              <a:rPr lang="en-US" dirty="0" err="1" smtClean="0"/>
              <a:t>Vandana</a:t>
            </a:r>
            <a:r>
              <a:rPr lang="en-US" dirty="0" smtClean="0"/>
              <a:t> S </a:t>
            </a:r>
            <a:r>
              <a:rPr lang="en-US" dirty="0" err="1" smtClean="0"/>
              <a:t>Sardar</a:t>
            </a:r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smtClean="0"/>
              <a:t>S </a:t>
            </a:r>
            <a:r>
              <a:rPr lang="en-US" dirty="0" err="1" smtClean="0"/>
              <a:t>Rajarajeswari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039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average precision vs recall for two distinct queries yates ne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8038" y="774550"/>
            <a:ext cx="10116047" cy="546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335" y="286603"/>
            <a:ext cx="7175352" cy="145075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Single Value Summaries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Average Precision at Seen Relevant Documents:</a:t>
            </a:r>
          </a:p>
          <a:p>
            <a:endParaRPr lang="en-US" altLang="zh-TW" dirty="0" smtClean="0"/>
          </a:p>
          <a:p>
            <a:pPr lvl="1" algn="just"/>
            <a:r>
              <a:rPr lang="en-US" altLang="zh-TW" sz="2400" dirty="0" smtClean="0"/>
              <a:t>The idea is to generate a single value summary of the ranking by averaging the precision figures obtained after each new relevant document is observed</a:t>
            </a:r>
          </a:p>
          <a:p>
            <a:pPr lvl="1" algn="just"/>
            <a:r>
              <a:rPr lang="en-US" altLang="zh-TW" sz="2400" dirty="0" smtClean="0"/>
              <a:t>e.g. for example 1: (1+0.66+0.5+0.4+03)/5=0.57</a:t>
            </a:r>
          </a:p>
          <a:p>
            <a:pPr lvl="1" algn="just">
              <a:buFontTx/>
              <a:buNone/>
            </a:pPr>
            <a:endParaRPr lang="en-US" altLang="zh-TW" sz="2400" dirty="0" smtClean="0"/>
          </a:p>
          <a:p>
            <a:pPr lvl="1" algn="just"/>
            <a:r>
              <a:rPr lang="en-US" altLang="zh-TW" sz="2400" dirty="0" smtClean="0"/>
              <a:t>This measure favors systems which retrieve relevant documents quickly</a:t>
            </a:r>
          </a:p>
          <a:p>
            <a:pPr algn="just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22899" y="286603"/>
            <a:ext cx="8132781" cy="1450757"/>
          </a:xfrm>
        </p:spPr>
        <p:txBody>
          <a:bodyPr/>
          <a:lstStyle/>
          <a:p>
            <a:r>
              <a:rPr lang="en-US" altLang="zh-TW" sz="3600" dirty="0" smtClean="0"/>
              <a:t>Single Value Summaries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33698"/>
            <a:ext cx="10363200" cy="4114800"/>
          </a:xfrm>
        </p:spPr>
        <p:txBody>
          <a:bodyPr>
            <a:noAutofit/>
          </a:bodyPr>
          <a:lstStyle/>
          <a:p>
            <a:r>
              <a:rPr lang="en-US" altLang="zh-TW" sz="2400" b="1" dirty="0" smtClean="0"/>
              <a:t>R-Precision: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 smtClean="0"/>
          </a:p>
          <a:p>
            <a:pPr lvl="1" algn="just"/>
            <a:r>
              <a:rPr lang="en-US" altLang="zh-TW" sz="2400" dirty="0" smtClean="0"/>
              <a:t>The idea here is to generate a single value summary of the ranking by computing the precision at the R-</a:t>
            </a:r>
            <a:r>
              <a:rPr lang="en-US" altLang="zh-TW" sz="2400" dirty="0" err="1" smtClean="0"/>
              <a:t>th</a:t>
            </a:r>
            <a:r>
              <a:rPr lang="en-US" altLang="zh-TW" sz="2400" dirty="0" smtClean="0"/>
              <a:t> position in the ranking, where R is the total number of relevant documents.</a:t>
            </a:r>
          </a:p>
          <a:p>
            <a:pPr lvl="1" algn="just"/>
            <a:r>
              <a:rPr lang="en-US" altLang="zh-TW" sz="2400" dirty="0" smtClean="0"/>
              <a:t>e.g. for example 1: R-Precision is 0.4</a:t>
            </a:r>
          </a:p>
          <a:p>
            <a:pPr lvl="1" algn="just"/>
            <a:r>
              <a:rPr lang="en-US" altLang="zh-TW" sz="2400" dirty="0" smtClean="0"/>
              <a:t>e.g. for example 2: R-Precision is 0.3</a:t>
            </a:r>
          </a:p>
          <a:p>
            <a:pPr lvl="1" algn="just"/>
            <a:endParaRPr lang="en-US" altLang="zh-TW" sz="2400" dirty="0" smtClean="0"/>
          </a:p>
          <a:p>
            <a:pPr lvl="1" algn="just"/>
            <a:r>
              <a:rPr lang="en-US" altLang="zh-TW" sz="2400" dirty="0" smtClean="0"/>
              <a:t>The R-precision measure is useful for observing the behavior of an algorithms for each individual query.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322" y="286603"/>
            <a:ext cx="8240358" cy="145075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Single Value Summaries (Cont.)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Precision Histograms:</a:t>
            </a:r>
          </a:p>
          <a:p>
            <a:endParaRPr lang="en-US" altLang="zh-TW" b="1" dirty="0" smtClean="0"/>
          </a:p>
          <a:p>
            <a:pPr lvl="1"/>
            <a:r>
              <a:rPr lang="en-US" altLang="zh-TW" sz="2400" dirty="0" smtClean="0"/>
              <a:t>Use R-precision measures to compare the retrieval history of two algorithms through visual inspection</a:t>
            </a:r>
          </a:p>
          <a:p>
            <a:pPr lvl="1"/>
            <a:r>
              <a:rPr lang="en-US" altLang="zh-TW" sz="2400" i="1" dirty="0" smtClean="0"/>
              <a:t>RP</a:t>
            </a:r>
            <a:r>
              <a:rPr lang="en-US" altLang="zh-TW" sz="2400" i="1" baseline="-25000" dirty="0" smtClean="0"/>
              <a:t>A/B</a:t>
            </a:r>
            <a:r>
              <a:rPr lang="en-US" altLang="zh-TW" sz="2400" i="1" dirty="0" smtClean="0"/>
              <a:t>(</a:t>
            </a:r>
            <a:r>
              <a:rPr lang="en-US" altLang="zh-TW" sz="2400" i="1" dirty="0" err="1" smtClean="0"/>
              <a:t>i</a:t>
            </a:r>
            <a:r>
              <a:rPr lang="en-US" altLang="zh-TW" sz="2400" i="1" dirty="0" smtClean="0"/>
              <a:t>)=RP</a:t>
            </a:r>
            <a:r>
              <a:rPr lang="en-US" altLang="zh-TW" sz="2400" i="1" baseline="-25000" dirty="0" smtClean="0"/>
              <a:t>A</a:t>
            </a:r>
            <a:r>
              <a:rPr lang="en-US" altLang="zh-TW" sz="2400" i="1" dirty="0" smtClean="0"/>
              <a:t>(</a:t>
            </a:r>
            <a:r>
              <a:rPr lang="en-US" altLang="zh-TW" sz="2400" i="1" dirty="0" err="1" smtClean="0"/>
              <a:t>i</a:t>
            </a:r>
            <a:r>
              <a:rPr lang="en-US" altLang="zh-TW" sz="2400" i="1" dirty="0" smtClean="0"/>
              <a:t>)-RP</a:t>
            </a:r>
            <a:r>
              <a:rPr lang="en-US" altLang="zh-TW" sz="2400" i="1" baseline="-25000" dirty="0" smtClean="0"/>
              <a:t>B</a:t>
            </a:r>
            <a:r>
              <a:rPr lang="en-US" altLang="zh-TW" sz="2400" i="1" dirty="0" smtClean="0"/>
              <a:t>(</a:t>
            </a:r>
            <a:r>
              <a:rPr lang="en-US" altLang="zh-TW" sz="2400" i="1" dirty="0" err="1" smtClean="0"/>
              <a:t>i</a:t>
            </a:r>
            <a:r>
              <a:rPr lang="en-US" altLang="zh-TW" sz="2400" i="1" dirty="0" smtClean="0"/>
              <a:t>)</a:t>
            </a:r>
            <a:endParaRPr lang="en-US" altLang="zh-TW" sz="2400" dirty="0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5473651" y="3007659"/>
          <a:ext cx="5552937" cy="3249937"/>
        </p:xfrm>
        <a:graphic>
          <a:graphicData uri="http://schemas.openxmlformats.org/presentationml/2006/ole">
            <p:oleObj spid="_x0000_s6146" name="工作表" r:id="rId3" imgW="3882240" imgH="277848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173506" y="818273"/>
            <a:ext cx="7518400" cy="60801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Summary Table Statistics</a:t>
            </a:r>
          </a:p>
        </p:txBody>
      </p:sp>
      <p:sp>
        <p:nvSpPr>
          <p:cNvPr id="1433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TW" sz="2800" b="1" dirty="0" smtClean="0"/>
              <a:t>Single value summary table:</a:t>
            </a:r>
          </a:p>
          <a:p>
            <a:pPr algn="just"/>
            <a:endParaRPr lang="zh-TW" altLang="en-US" sz="2800" dirty="0" smtClean="0"/>
          </a:p>
          <a:p>
            <a:pPr lvl="1" algn="just"/>
            <a:r>
              <a:rPr lang="en-US" altLang="zh-TW" sz="2400" dirty="0" smtClean="0"/>
              <a:t>Number of queries </a:t>
            </a:r>
          </a:p>
          <a:p>
            <a:pPr lvl="1" algn="just"/>
            <a:r>
              <a:rPr lang="en-US" altLang="zh-TW" sz="2400" dirty="0" smtClean="0"/>
              <a:t>Total number of documents retrieved by all queries</a:t>
            </a:r>
          </a:p>
          <a:p>
            <a:pPr lvl="1" algn="just"/>
            <a:r>
              <a:rPr lang="en-US" altLang="zh-TW" sz="2400" dirty="0" smtClean="0"/>
              <a:t>Total number of relevant documents were effectively retrieved when all queries are considered</a:t>
            </a:r>
          </a:p>
          <a:p>
            <a:pPr lvl="1" algn="just"/>
            <a:r>
              <a:rPr lang="en-US" altLang="zh-TW" sz="2400" dirty="0" smtClean="0"/>
              <a:t>Total number of relevant documents retrieved by all queries</a:t>
            </a:r>
            <a:r>
              <a:rPr lang="en-US" altLang="zh-TW" sz="2400" dirty="0" smtClean="0">
                <a:latin typeface="Times New Roman" pitchFamily="18" charset="0"/>
              </a:rPr>
              <a:t>…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322" y="92959"/>
            <a:ext cx="8240358" cy="145075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Precision and Recall Appropriateness</a:t>
            </a:r>
            <a:endParaRPr lang="zh-TW" altLang="en-US" sz="3600" dirty="0" smtClean="0"/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10363200" cy="411480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US" altLang="zh-TW" dirty="0" smtClean="0">
                <a:ea typeface="+mn-ea"/>
              </a:rPr>
              <a:t>Maximum recall:  Large collection??</a:t>
            </a:r>
          </a:p>
          <a:p>
            <a:pPr algn="just">
              <a:lnSpc>
                <a:spcPct val="90000"/>
              </a:lnSpc>
              <a:defRPr/>
            </a:pPr>
            <a:endParaRPr lang="zh-TW" altLang="en-US" dirty="0" smtClean="0">
              <a:ea typeface="+mn-ea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altLang="zh-TW" dirty="0" smtClean="0">
                <a:ea typeface="+mn-ea"/>
              </a:rPr>
              <a:t>Recall and precision: Capture different aspects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  <a:defRPr/>
            </a:pPr>
            <a:endParaRPr lang="zh-TW" altLang="en-US" dirty="0" smtClean="0">
              <a:ea typeface="+mn-ea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altLang="zh-TW" dirty="0" smtClean="0">
                <a:ea typeface="+mn-ea"/>
              </a:rPr>
              <a:t>Measure the effectiveness over a set of queries processed in batch mode. (Interactivity??)</a:t>
            </a: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TW" dirty="0" smtClean="0">
              <a:ea typeface="+mn-ea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altLang="zh-TW" dirty="0" smtClean="0">
                <a:ea typeface="+mn-ea"/>
              </a:rPr>
              <a:t>Recall and precision are easy to define when a linear ordering of the retrieved documents is enforced.</a:t>
            </a:r>
          </a:p>
          <a:p>
            <a:pPr algn="just">
              <a:lnSpc>
                <a:spcPct val="90000"/>
              </a:lnSpc>
              <a:defRPr/>
            </a:pPr>
            <a:endParaRPr lang="en-US" altLang="zh-TW" dirty="0" smtClean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84264" y="839788"/>
            <a:ext cx="7991736" cy="608012"/>
          </a:xfrm>
        </p:spPr>
        <p:txBody>
          <a:bodyPr>
            <a:normAutofit fontScale="90000"/>
          </a:bodyPr>
          <a:lstStyle/>
          <a:p>
            <a:r>
              <a:rPr lang="en-US" altLang="zh-TW" sz="4000" dirty="0" smtClean="0"/>
              <a:t>Alternative Measures</a:t>
            </a:r>
            <a:r>
              <a:rPr lang="en-US" altLang="zh-TW" dirty="0" smtClean="0"/>
              <a:t>	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28357" y="1836868"/>
            <a:ext cx="103632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b="1" dirty="0" smtClean="0"/>
              <a:t>The Harmonic Mean:</a:t>
            </a:r>
          </a:p>
          <a:p>
            <a:pPr>
              <a:lnSpc>
                <a:spcPct val="90000"/>
              </a:lnSpc>
            </a:pPr>
            <a:endParaRPr lang="en-US" altLang="zh-TW" sz="2800" dirty="0" smtClean="0"/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                                 ,           Values: 0,1</a:t>
            </a:r>
          </a:p>
          <a:p>
            <a:pPr>
              <a:lnSpc>
                <a:spcPct val="90000"/>
              </a:lnSpc>
            </a:pPr>
            <a:r>
              <a:rPr lang="en-US" altLang="zh-TW" sz="2800" b="1" dirty="0" smtClean="0"/>
              <a:t>The E Measure:</a:t>
            </a:r>
          </a:p>
          <a:p>
            <a:pPr>
              <a:lnSpc>
                <a:spcPct val="90000"/>
              </a:lnSpc>
            </a:pPr>
            <a:endParaRPr lang="zh-TW" altLang="en-US" sz="2800" dirty="0" smtClean="0"/>
          </a:p>
          <a:p>
            <a:pPr lvl="1">
              <a:lnSpc>
                <a:spcPct val="90000"/>
              </a:lnSpc>
            </a:pPr>
            <a:endParaRPr lang="zh-TW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b=1,E(j)=1-F(j)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b&gt;1,more interested in precision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b&lt;1,more interested in recall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800" dirty="0" smtClean="0"/>
          </a:p>
          <a:p>
            <a:pPr lvl="1">
              <a:lnSpc>
                <a:spcPct val="90000"/>
              </a:lnSpc>
            </a:pPr>
            <a:endParaRPr lang="en-US" altLang="zh-TW" sz="2400" dirty="0" smtClean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122842" y="3644151"/>
            <a:ext cx="4064000" cy="1012825"/>
            <a:chOff x="1008" y="2160"/>
            <a:chExt cx="1920" cy="638"/>
          </a:xfrm>
        </p:grpSpPr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1824" y="2160"/>
              <a:ext cx="1104" cy="638"/>
              <a:chOff x="3840" y="528"/>
              <a:chExt cx="1104" cy="638"/>
            </a:xfrm>
          </p:grpSpPr>
          <p:sp>
            <p:nvSpPr>
              <p:cNvPr id="16392" name="Line 22"/>
              <p:cNvSpPr>
                <a:spLocks noChangeShapeType="1"/>
              </p:cNvSpPr>
              <p:nvPr/>
            </p:nvSpPr>
            <p:spPr bwMode="auto">
              <a:xfrm>
                <a:off x="3840" y="768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6393" name="Text Box 23"/>
              <p:cNvSpPr txBox="1">
                <a:spLocks noChangeArrowheads="1"/>
              </p:cNvSpPr>
              <p:nvPr/>
            </p:nvSpPr>
            <p:spPr bwMode="auto">
              <a:xfrm>
                <a:off x="4224" y="528"/>
                <a:ext cx="2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dirty="0"/>
                  <a:t>1+</a:t>
                </a:r>
                <a:r>
                  <a:rPr lang="en-US" altLang="zh-TW" i="1" dirty="0"/>
                  <a:t>b</a:t>
                </a:r>
                <a:r>
                  <a:rPr lang="en-US" altLang="zh-TW" baseline="30000" dirty="0"/>
                  <a:t>2</a:t>
                </a:r>
              </a:p>
            </p:txBody>
          </p: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3888" y="720"/>
                <a:ext cx="298" cy="446"/>
                <a:chOff x="1094" y="144"/>
                <a:chExt cx="298" cy="446"/>
              </a:xfrm>
            </p:grpSpPr>
            <p:sp>
              <p:nvSpPr>
                <p:cNvPr id="16400" name="Line 25"/>
                <p:cNvSpPr>
                  <a:spLocks noChangeShapeType="1"/>
                </p:cNvSpPr>
                <p:nvPr/>
              </p:nvSpPr>
              <p:spPr bwMode="auto">
                <a:xfrm>
                  <a:off x="1104" y="38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1640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094" y="357"/>
                  <a:ext cx="22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i="1" dirty="0"/>
                    <a:t>r</a:t>
                  </a:r>
                  <a:r>
                    <a:rPr lang="en-US" altLang="zh-TW" sz="1800" dirty="0"/>
                    <a:t>(j)</a:t>
                  </a:r>
                </a:p>
              </p:txBody>
            </p:sp>
            <p:sp>
              <p:nvSpPr>
                <p:cNvPr id="1640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52" y="144"/>
                  <a:ext cx="18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800" i="1"/>
                    <a:t>b</a:t>
                  </a:r>
                  <a:r>
                    <a:rPr lang="en-US" altLang="zh-TW" sz="1800" baseline="30000"/>
                    <a:t>2</a:t>
                  </a:r>
                </a:p>
              </p:txBody>
            </p:sp>
          </p:grpSp>
          <p:grpSp>
            <p:nvGrpSpPr>
              <p:cNvPr id="9" name="Group 28"/>
              <p:cNvGrpSpPr>
                <a:grpSpLocks/>
              </p:cNvGrpSpPr>
              <p:nvPr/>
            </p:nvGrpSpPr>
            <p:grpSpPr bwMode="auto">
              <a:xfrm>
                <a:off x="4512" y="720"/>
                <a:ext cx="298" cy="446"/>
                <a:chOff x="1094" y="144"/>
                <a:chExt cx="298" cy="446"/>
              </a:xfrm>
            </p:grpSpPr>
            <p:sp>
              <p:nvSpPr>
                <p:cNvPr id="16397" name="Line 29"/>
                <p:cNvSpPr>
                  <a:spLocks noChangeShapeType="1"/>
                </p:cNvSpPr>
                <p:nvPr/>
              </p:nvSpPr>
              <p:spPr bwMode="auto">
                <a:xfrm>
                  <a:off x="1104" y="38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IN"/>
                </a:p>
              </p:txBody>
            </p:sp>
            <p:sp>
              <p:nvSpPr>
                <p:cNvPr id="1639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094" y="357"/>
                  <a:ext cx="239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i="1"/>
                    <a:t>P</a:t>
                  </a:r>
                  <a:r>
                    <a:rPr lang="en-US" altLang="zh-TW" sz="1800"/>
                    <a:t>(j)</a:t>
                  </a:r>
                </a:p>
              </p:txBody>
            </p:sp>
            <p:sp>
              <p:nvSpPr>
                <p:cNvPr id="1639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152" y="144"/>
                  <a:ext cx="143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800"/>
                    <a:t>1</a:t>
                  </a:r>
                </a:p>
              </p:txBody>
            </p:sp>
          </p:grpSp>
          <p:sp>
            <p:nvSpPr>
              <p:cNvPr id="16396" name="Text Box 32"/>
              <p:cNvSpPr txBox="1">
                <a:spLocks noChangeArrowheads="1"/>
              </p:cNvSpPr>
              <p:nvPr/>
            </p:nvSpPr>
            <p:spPr bwMode="auto">
              <a:xfrm>
                <a:off x="4272" y="864"/>
                <a:ext cx="14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/>
                  <a:t>+</a:t>
                </a:r>
              </a:p>
            </p:txBody>
          </p:sp>
        </p:grpSp>
        <p:sp>
          <p:nvSpPr>
            <p:cNvPr id="16391" name="Text Box 33"/>
            <p:cNvSpPr txBox="1">
              <a:spLocks noChangeArrowheads="1"/>
            </p:cNvSpPr>
            <p:nvPr/>
          </p:nvSpPr>
          <p:spPr bwMode="auto">
            <a:xfrm>
              <a:off x="1008" y="2352"/>
              <a:ext cx="7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TW" sz="2800" dirty="0"/>
                <a:t>E(</a:t>
              </a:r>
              <a:r>
                <a:rPr lang="en-US" altLang="zh-TW" sz="1800" dirty="0"/>
                <a:t>j</a:t>
              </a:r>
              <a:r>
                <a:rPr lang="en-US" altLang="zh-TW" sz="2800" dirty="0" smtClean="0"/>
                <a:t>)=   1-</a:t>
              </a:r>
              <a:endParaRPr lang="en-US" altLang="zh-TW" sz="2800" dirty="0"/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6464" y="2430219"/>
            <a:ext cx="2286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76687" y="279699"/>
            <a:ext cx="7239897" cy="117105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600" dirty="0" smtClean="0"/>
              <a:t>User-Oriented </a:t>
            </a:r>
            <a:r>
              <a:rPr lang="en-US" altLang="zh-TW" sz="3600" dirty="0" smtClean="0"/>
              <a:t>Measures</a:t>
            </a:r>
            <a:endParaRPr lang="en-US" altLang="zh-TW" sz="3600" dirty="0" smtClean="0"/>
          </a:p>
        </p:txBody>
      </p:sp>
      <p:pic>
        <p:nvPicPr>
          <p:cNvPr id="17411" name="Picture 4" descr="E:\Documents and Settings\Administrator\My Documents\My Pictures\a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253" y="1739224"/>
            <a:ext cx="9380667" cy="450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367144" y="286603"/>
            <a:ext cx="7788536" cy="145075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User-Oriented </a:t>
            </a:r>
            <a:r>
              <a:rPr lang="en-US" altLang="zh-TW" sz="3600" dirty="0" smtClean="0"/>
              <a:t>Measures</a:t>
            </a:r>
            <a:endParaRPr lang="en-US" altLang="en-US" sz="3600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10363200" cy="4343400"/>
          </a:xfrm>
        </p:spPr>
        <p:txBody>
          <a:bodyPr/>
          <a:lstStyle/>
          <a:p>
            <a:pPr lvl="1"/>
            <a:r>
              <a:rPr lang="en-US" altLang="zh-TW" sz="2400" dirty="0" smtClean="0"/>
              <a:t>The fraction of the documents known (to the user) to be relevant which has actually been retrieved.</a:t>
            </a:r>
          </a:p>
          <a:p>
            <a:pPr lvl="1"/>
            <a:endParaRPr lang="en-US" altLang="zh-TW" sz="2400" dirty="0" smtClean="0"/>
          </a:p>
          <a:p>
            <a:pPr lvl="1">
              <a:buNone/>
            </a:pPr>
            <a:r>
              <a:rPr lang="en-US" altLang="zh-TW" sz="2400" dirty="0" smtClean="0"/>
              <a:t>  Coverage</a:t>
            </a:r>
            <a:r>
              <a:rPr lang="en-US" altLang="zh-TW" sz="2400" dirty="0" smtClean="0"/>
              <a:t>=|</a:t>
            </a:r>
            <a:r>
              <a:rPr lang="en-US" altLang="zh-TW" sz="2400" dirty="0" err="1" smtClean="0"/>
              <a:t>Rk</a:t>
            </a:r>
            <a:r>
              <a:rPr lang="en-US" altLang="zh-TW" sz="2400" dirty="0" smtClean="0"/>
              <a:t>|/|U|</a:t>
            </a:r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400" dirty="0" smtClean="0"/>
              <a:t>The fraction of the relevant documents retrieved which was unknown to the user.</a:t>
            </a:r>
          </a:p>
          <a:p>
            <a:pPr lvl="1"/>
            <a:endParaRPr lang="en-US" altLang="zh-TW" sz="2400" dirty="0" smtClean="0"/>
          </a:p>
          <a:p>
            <a:pPr lvl="1">
              <a:buNone/>
            </a:pPr>
            <a:r>
              <a:rPr lang="en-US" altLang="zh-TW" sz="2400" dirty="0" smtClean="0"/>
              <a:t>  Novelty</a:t>
            </a:r>
            <a:r>
              <a:rPr lang="en-US" altLang="zh-TW" sz="2400" dirty="0" smtClean="0"/>
              <a:t>=|</a:t>
            </a:r>
            <a:r>
              <a:rPr lang="en-US" altLang="zh-TW" sz="2400" dirty="0" err="1" smtClean="0"/>
              <a:t>Ru</a:t>
            </a:r>
            <a:r>
              <a:rPr lang="en-US" altLang="zh-TW" sz="2400" dirty="0" smtClean="0"/>
              <a:t>|/|</a:t>
            </a:r>
            <a:r>
              <a:rPr lang="en-US" altLang="zh-TW" sz="2400" dirty="0" err="1" smtClean="0"/>
              <a:t>Ru</a:t>
            </a:r>
            <a:r>
              <a:rPr lang="en-US" altLang="zh-TW" sz="2400" dirty="0" smtClean="0"/>
              <a:t>|+|</a:t>
            </a:r>
            <a:r>
              <a:rPr lang="en-US" altLang="zh-TW" sz="2400" dirty="0" err="1" smtClean="0"/>
              <a:t>Rk</a:t>
            </a:r>
            <a:r>
              <a:rPr lang="en-US" altLang="zh-TW" sz="2400" dirty="0" smtClean="0"/>
              <a:t>|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052" y="286603"/>
            <a:ext cx="7917628" cy="145075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User-Oriented Measure(cont.)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Relative  recall:  </a:t>
            </a:r>
            <a:r>
              <a:rPr lang="en-US" altLang="zh-TW" dirty="0" smtClean="0"/>
              <a:t>(Value: 1 ???)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ym typeface="Wingdings" pitchFamily="2" charset="2"/>
              </a:rPr>
              <a:t>  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(|</a:t>
            </a:r>
            <a:r>
              <a:rPr lang="en-US" altLang="zh-TW" dirty="0" err="1" smtClean="0">
                <a:sym typeface="Wingdings" pitchFamily="2" charset="2"/>
              </a:rPr>
              <a:t>R</a:t>
            </a:r>
            <a:r>
              <a:rPr lang="en-US" altLang="zh-TW" sz="2000" i="1" dirty="0" err="1" smtClean="0">
                <a:sym typeface="Wingdings" pitchFamily="2" charset="2"/>
              </a:rPr>
              <a:t>u</a:t>
            </a:r>
            <a:r>
              <a:rPr lang="en-US" altLang="zh-TW" dirty="0" smtClean="0">
                <a:sym typeface="Wingdings" pitchFamily="2" charset="2"/>
              </a:rPr>
              <a:t>|+|</a:t>
            </a:r>
            <a:r>
              <a:rPr lang="en-US" altLang="zh-TW" dirty="0" err="1" smtClean="0">
                <a:sym typeface="Wingdings" pitchFamily="2" charset="2"/>
              </a:rPr>
              <a:t>R</a:t>
            </a:r>
            <a:r>
              <a:rPr lang="en-US" altLang="zh-TW" sz="2000" i="1" dirty="0" err="1" smtClean="0">
                <a:sym typeface="Wingdings" pitchFamily="2" charset="2"/>
              </a:rPr>
              <a:t>k</a:t>
            </a:r>
            <a:r>
              <a:rPr lang="en-US" altLang="zh-TW" dirty="0" smtClean="0">
                <a:sym typeface="Wingdings" pitchFamily="2" charset="2"/>
              </a:rPr>
              <a:t>|)/ |U|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b="1" dirty="0" smtClean="0"/>
              <a:t>Recall effort: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    The number of documents examined in an attempt to find the expected relevant documents</a:t>
            </a:r>
          </a:p>
          <a:p>
            <a:pPr lvl="1"/>
            <a:r>
              <a:rPr lang="en-US" altLang="zh-TW" dirty="0" smtClean="0"/>
              <a:t>|U|/|</a:t>
            </a:r>
            <a:r>
              <a:rPr lang="en-US" altLang="zh-TW" dirty="0" err="1" smtClean="0"/>
              <a:t>R</a:t>
            </a:r>
            <a:r>
              <a:rPr lang="en-US" altLang="zh-TW" i="1" dirty="0" err="1" smtClean="0"/>
              <a:t>k</a:t>
            </a:r>
            <a:r>
              <a:rPr lang="en-US" altLang="zh-TW" dirty="0" smtClean="0"/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011219"/>
            <a:ext cx="10363200" cy="2417781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smtClean="0"/>
              <a:t>Retrieval Performance Evaluation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3048" y="286603"/>
            <a:ext cx="8272631" cy="145075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Reference Collections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9553" y="2125433"/>
            <a:ext cx="10058400" cy="4023360"/>
          </a:xfrm>
        </p:spPr>
        <p:txBody>
          <a:bodyPr/>
          <a:lstStyle/>
          <a:p>
            <a:r>
              <a:rPr lang="en-US" altLang="zh-TW" b="1" dirty="0" smtClean="0"/>
              <a:t>Small Collection</a:t>
            </a:r>
          </a:p>
          <a:p>
            <a:pPr lvl="1"/>
            <a:r>
              <a:rPr lang="en-US" altLang="zh-TW" dirty="0" smtClean="0"/>
              <a:t>The ADI Collection (documents on information science)</a:t>
            </a:r>
          </a:p>
          <a:p>
            <a:pPr lvl="1"/>
            <a:r>
              <a:rPr lang="en-US" altLang="zh-TW" dirty="0" smtClean="0"/>
              <a:t>INSPEC (abstracts on electronics, computer, and physics)</a:t>
            </a:r>
          </a:p>
          <a:p>
            <a:pPr lvl="1"/>
            <a:r>
              <a:rPr lang="en-US" altLang="zh-TW" dirty="0" err="1" smtClean="0"/>
              <a:t>Medlars</a:t>
            </a:r>
            <a:r>
              <a:rPr lang="en-US" altLang="zh-TW" dirty="0" smtClean="0"/>
              <a:t> (medial article)</a:t>
            </a:r>
          </a:p>
          <a:p>
            <a:pPr lvl="1"/>
            <a:r>
              <a:rPr lang="en-US" altLang="zh-TW" dirty="0" smtClean="0"/>
              <a:t>The CACM Collection</a:t>
            </a:r>
          </a:p>
          <a:p>
            <a:pPr lvl="1"/>
            <a:r>
              <a:rPr lang="en-US" altLang="zh-TW" dirty="0" smtClean="0"/>
              <a:t>The ISI Collection</a:t>
            </a:r>
          </a:p>
          <a:p>
            <a:r>
              <a:rPr lang="en-US" altLang="zh-TW" b="1" dirty="0" smtClean="0"/>
              <a:t>Large Collection</a:t>
            </a:r>
          </a:p>
          <a:p>
            <a:pPr lvl="1"/>
            <a:r>
              <a:rPr lang="en-US" altLang="zh-TW" dirty="0" smtClean="0"/>
              <a:t>The TREC Collection</a:t>
            </a:r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4870" y="286603"/>
            <a:ext cx="7820809" cy="145075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The TREC Collection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6522" y="2093160"/>
            <a:ext cx="10058400" cy="4023360"/>
          </a:xfrm>
        </p:spPr>
        <p:txBody>
          <a:bodyPr/>
          <a:lstStyle/>
          <a:p>
            <a:r>
              <a:rPr lang="en-US" altLang="zh-TW" dirty="0" smtClean="0"/>
              <a:t>Initiated by Donna Harman at NIST (National Institute of Standards and Technology) in 1990s.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Co-sponsored by the Information Technology Office of the DARPA as part of the </a:t>
            </a:r>
            <a:r>
              <a:rPr lang="en-US" altLang="zh-TW" dirty="0" smtClean="0">
                <a:solidFill>
                  <a:srgbClr val="000099"/>
                </a:solidFill>
              </a:rPr>
              <a:t>TIPSTER</a:t>
            </a:r>
            <a:r>
              <a:rPr lang="en-US" altLang="zh-TW" dirty="0" smtClean="0"/>
              <a:t> Text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23652" y="286603"/>
            <a:ext cx="8832028" cy="145075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The Documents Collection at TREC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985584"/>
            <a:ext cx="10058400" cy="4023360"/>
          </a:xfrm>
        </p:spPr>
        <p:txBody>
          <a:bodyPr/>
          <a:lstStyle/>
          <a:p>
            <a:r>
              <a:rPr lang="en-US" altLang="zh-TW" dirty="0" smtClean="0"/>
              <a:t>Resource</a:t>
            </a:r>
          </a:p>
          <a:p>
            <a:pPr lvl="1"/>
            <a:r>
              <a:rPr lang="en-US" altLang="zh-TW" dirty="0" smtClean="0"/>
              <a:t>WSJ: Wall Street Journal</a:t>
            </a:r>
          </a:p>
          <a:p>
            <a:pPr lvl="1"/>
            <a:r>
              <a:rPr lang="en-US" altLang="zh-TW" dirty="0" smtClean="0"/>
              <a:t>AP: Associated Press (news wire)</a:t>
            </a:r>
          </a:p>
          <a:p>
            <a:pPr lvl="1"/>
            <a:r>
              <a:rPr lang="en-US" altLang="zh-TW" dirty="0" smtClean="0"/>
              <a:t>ZIFF:  Computer Selects (articles), Ziff-Davis</a:t>
            </a:r>
          </a:p>
          <a:p>
            <a:pPr lvl="1"/>
            <a:r>
              <a:rPr lang="en-US" altLang="zh-TW" dirty="0" smtClean="0"/>
              <a:t>FR: Federal Register</a:t>
            </a:r>
          </a:p>
          <a:p>
            <a:pPr lvl="1"/>
            <a:r>
              <a:rPr lang="en-US" altLang="zh-TW" dirty="0" smtClean="0"/>
              <a:t>DOE, SJMN, PAT, FT, CR, FBIS, LAT</a:t>
            </a:r>
          </a:p>
          <a:p>
            <a:r>
              <a:rPr lang="en-US" altLang="zh-TW" dirty="0" smtClean="0"/>
              <a:t>Size</a:t>
            </a:r>
          </a:p>
          <a:p>
            <a:pPr lvl="1"/>
            <a:r>
              <a:rPr lang="en-US" altLang="zh-TW" dirty="0" smtClean="0"/>
              <a:t>TREC-3: 2GB</a:t>
            </a:r>
          </a:p>
          <a:p>
            <a:pPr lvl="1"/>
            <a:r>
              <a:rPr lang="en-US" altLang="zh-TW" dirty="0" smtClean="0"/>
              <a:t>TREC-6: 5.8GB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625327" y="286603"/>
            <a:ext cx="7530352" cy="145075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TREC document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3556" name="Picture 4" descr="C:\My Documents\Course\IR\Lecture\Image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101600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32442" y="286603"/>
            <a:ext cx="8423238" cy="145075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The Example Information Requests (Topics)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0311" y="2136190"/>
            <a:ext cx="10058400" cy="4023360"/>
          </a:xfrm>
        </p:spPr>
        <p:txBody>
          <a:bodyPr/>
          <a:lstStyle/>
          <a:p>
            <a:r>
              <a:rPr lang="en-US" altLang="zh-TW" dirty="0" smtClean="0"/>
              <a:t>350 topics for the first six TREC Conference</a:t>
            </a:r>
          </a:p>
          <a:p>
            <a:r>
              <a:rPr lang="en-US" altLang="zh-TW" dirty="0" smtClean="0"/>
              <a:t>Topic:</a:t>
            </a:r>
          </a:p>
          <a:p>
            <a:pPr lvl="1"/>
            <a:r>
              <a:rPr lang="en-US" altLang="zh-TW" dirty="0" smtClean="0"/>
              <a:t>1-150: TREC-1 and TREC-2</a:t>
            </a:r>
          </a:p>
          <a:p>
            <a:pPr lvl="2"/>
            <a:r>
              <a:rPr lang="en-US" altLang="zh-TW" sz="1800" dirty="0" smtClean="0"/>
              <a:t>long-standing information needs</a:t>
            </a:r>
          </a:p>
          <a:p>
            <a:pPr lvl="1"/>
            <a:r>
              <a:rPr lang="en-US" altLang="zh-TW" dirty="0" smtClean="0"/>
              <a:t>151-200: TREC-3</a:t>
            </a:r>
          </a:p>
          <a:p>
            <a:pPr lvl="2"/>
            <a:r>
              <a:rPr lang="en-US" altLang="zh-TW" sz="1800" dirty="0" smtClean="0"/>
              <a:t>simpler structure </a:t>
            </a:r>
          </a:p>
          <a:p>
            <a:pPr lvl="1"/>
            <a:r>
              <a:rPr lang="en-US" altLang="zh-TW" dirty="0" smtClean="0"/>
              <a:t>201-250: TREC-4</a:t>
            </a:r>
          </a:p>
          <a:p>
            <a:pPr lvl="2"/>
            <a:r>
              <a:rPr lang="en-US" altLang="zh-TW" sz="1800" dirty="0" smtClean="0"/>
              <a:t>even shorter</a:t>
            </a:r>
          </a:p>
          <a:p>
            <a:pPr lvl="1"/>
            <a:r>
              <a:rPr lang="en-US" altLang="zh-TW" dirty="0" smtClean="0"/>
              <a:t>251-300: TREC-5</a:t>
            </a:r>
          </a:p>
          <a:p>
            <a:pPr lvl="1"/>
            <a:r>
              <a:rPr lang="en-US" altLang="zh-TW" dirty="0" smtClean="0"/>
              <a:t>301-350: TREC-6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17749" y="0"/>
            <a:ext cx="7519595" cy="1000461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TREC Topic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pic>
        <p:nvPicPr>
          <p:cNvPr id="25604" name="Picture 4" descr="C:\My Documents\Course\IR\Lecture\Image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8796" y="926557"/>
            <a:ext cx="10026127" cy="496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6686" y="179023"/>
            <a:ext cx="8078993" cy="1450757"/>
          </a:xfrm>
        </p:spPr>
        <p:txBody>
          <a:bodyPr/>
          <a:lstStyle/>
          <a:p>
            <a:r>
              <a:rPr lang="en-US" altLang="zh-TW" sz="3200" dirty="0" smtClean="0"/>
              <a:t>The Relevant Documents for Each Topic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10363200" cy="4043082"/>
          </a:xfrm>
        </p:spPr>
        <p:txBody>
          <a:bodyPr/>
          <a:lstStyle/>
          <a:p>
            <a:pPr algn="just"/>
            <a:r>
              <a:rPr lang="en-US" altLang="zh-TW" b="1" dirty="0" smtClean="0"/>
              <a:t>Pooling Method:</a:t>
            </a:r>
          </a:p>
          <a:p>
            <a:pPr algn="just"/>
            <a:endParaRPr lang="en-US" altLang="zh-TW" b="1" dirty="0" smtClean="0"/>
          </a:p>
          <a:p>
            <a:pPr lvl="1" algn="just"/>
            <a:r>
              <a:rPr lang="en-US" altLang="zh-TW" dirty="0" smtClean="0"/>
              <a:t>The set of relevant documents for each example information request (topic) is obtained from a pool of possible relevant documents.</a:t>
            </a:r>
          </a:p>
          <a:p>
            <a:pPr lvl="1" algn="just"/>
            <a:endParaRPr lang="en-US" altLang="zh-TW" dirty="0" smtClean="0"/>
          </a:p>
          <a:p>
            <a:pPr lvl="1" algn="just"/>
            <a:r>
              <a:rPr lang="en-US" altLang="zh-TW" dirty="0" smtClean="0"/>
              <a:t>The pool is created by taking the top K documents (usually, K=100) in the rankings generated by various participating retrieval systems.</a:t>
            </a:r>
          </a:p>
          <a:p>
            <a:pPr lvl="1" algn="just"/>
            <a:endParaRPr lang="en-US" altLang="zh-TW" dirty="0" smtClean="0"/>
          </a:p>
          <a:p>
            <a:pPr lvl="1" algn="just"/>
            <a:r>
              <a:rPr lang="en-US" altLang="zh-TW" dirty="0" smtClean="0"/>
              <a:t>The documents in the pool are then shown to human assessors who ultimately decide on the relevance of each document.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09712" y="92959"/>
            <a:ext cx="8745967" cy="145075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The Tasks at the TREC Collection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Ad hoc task</a:t>
            </a:r>
          </a:p>
          <a:p>
            <a:r>
              <a:rPr lang="en-US" altLang="zh-TW" smtClean="0"/>
              <a:t>Routing task</a:t>
            </a:r>
          </a:p>
          <a:p>
            <a:r>
              <a:rPr lang="en-US" altLang="zh-TW" smtClean="0"/>
              <a:t>TREC-6</a:t>
            </a:r>
          </a:p>
          <a:p>
            <a:pPr lvl="1"/>
            <a:r>
              <a:rPr lang="en-US" altLang="zh-TW" smtClean="0"/>
              <a:t>Chinese</a:t>
            </a:r>
          </a:p>
          <a:p>
            <a:pPr lvl="1"/>
            <a:r>
              <a:rPr lang="en-US" altLang="zh-TW" smtClean="0"/>
              <a:t>Filtering</a:t>
            </a:r>
          </a:p>
          <a:p>
            <a:pPr lvl="1"/>
            <a:r>
              <a:rPr lang="en-US" altLang="zh-TW" smtClean="0"/>
              <a:t>Interactive</a:t>
            </a:r>
          </a:p>
          <a:p>
            <a:pPr lvl="1"/>
            <a:r>
              <a:rPr lang="en-US" altLang="zh-TW" smtClean="0"/>
              <a:t>NLP</a:t>
            </a:r>
          </a:p>
          <a:p>
            <a:pPr lvl="1"/>
            <a:r>
              <a:rPr lang="en-US" altLang="zh-TW" smtClean="0"/>
              <a:t>Cross Languages</a:t>
            </a:r>
          </a:p>
          <a:p>
            <a:pPr lvl="1"/>
            <a:r>
              <a:rPr lang="en-US" altLang="zh-TW" smtClean="0"/>
              <a:t>High precision</a:t>
            </a:r>
          </a:p>
          <a:p>
            <a:pPr lvl="1"/>
            <a:r>
              <a:rPr lang="en-US" altLang="zh-TW" smtClean="0"/>
              <a:t>Spoken document</a:t>
            </a:r>
          </a:p>
          <a:p>
            <a:pPr lvl="1"/>
            <a:r>
              <a:rPr lang="en-US" altLang="zh-TW" smtClean="0"/>
              <a:t>Very large corpus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4409" y="286603"/>
            <a:ext cx="8283390" cy="145075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Evaluation Measures at the TREC Conference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2082403"/>
            <a:ext cx="10058400" cy="4023360"/>
          </a:xfrm>
        </p:spPr>
        <p:txBody>
          <a:bodyPr/>
          <a:lstStyle/>
          <a:p>
            <a:r>
              <a:rPr lang="en-US" altLang="zh-TW" dirty="0" smtClean="0"/>
              <a:t>Summary table statistics</a:t>
            </a:r>
          </a:p>
          <a:p>
            <a:pPr lvl="1"/>
            <a:r>
              <a:rPr lang="en-US" altLang="zh-TW" dirty="0" smtClean="0"/>
              <a:t>the number of topics, the number of relevant documents retrieved, </a:t>
            </a:r>
          </a:p>
          <a:p>
            <a:r>
              <a:rPr lang="en-US" altLang="zh-TW" dirty="0" smtClean="0"/>
              <a:t>Recall-Precision Averages</a:t>
            </a:r>
          </a:p>
          <a:p>
            <a:pPr lvl="1"/>
            <a:r>
              <a:rPr lang="en-US" altLang="zh-TW" dirty="0" smtClean="0"/>
              <a:t>11 standard recall levels</a:t>
            </a:r>
          </a:p>
          <a:p>
            <a:r>
              <a:rPr lang="en-US" altLang="zh-TW" dirty="0" smtClean="0"/>
              <a:t>Document level averages</a:t>
            </a:r>
          </a:p>
          <a:p>
            <a:pPr lvl="1"/>
            <a:r>
              <a:rPr lang="en-US" altLang="zh-TW" dirty="0" smtClean="0"/>
              <a:t>5, 10, 20, 100, </a:t>
            </a:r>
          </a:p>
          <a:p>
            <a:r>
              <a:rPr lang="en-US" altLang="zh-TW" dirty="0" smtClean="0"/>
              <a:t>Average precision histogram</a:t>
            </a:r>
          </a:p>
          <a:p>
            <a:pPr lvl="1"/>
            <a:r>
              <a:rPr lang="en-US" altLang="zh-TW" dirty="0" smtClean="0"/>
              <a:t>R-precision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753958" y="286603"/>
            <a:ext cx="8401722" cy="1450757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Example 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673" y="2314687"/>
            <a:ext cx="10566400" cy="4114800"/>
          </a:xfrm>
        </p:spPr>
        <p:txBody>
          <a:bodyPr/>
          <a:lstStyle/>
          <a:p>
            <a:pPr>
              <a:defRPr/>
            </a:pPr>
            <a:r>
              <a:rPr lang="en-US" altLang="zh-TW" dirty="0" err="1" smtClean="0">
                <a:ea typeface="+mn-ea"/>
              </a:rPr>
              <a:t>Rq</a:t>
            </a:r>
            <a:r>
              <a:rPr lang="en-US" altLang="zh-TW" dirty="0" smtClean="0">
                <a:ea typeface="+mn-ea"/>
              </a:rPr>
              <a:t>= {d</a:t>
            </a:r>
            <a:r>
              <a:rPr lang="en-US" altLang="zh-TW" baseline="-25000" dirty="0" smtClean="0">
                <a:ea typeface="+mn-ea"/>
              </a:rPr>
              <a:t>3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5</a:t>
            </a:r>
            <a:r>
              <a:rPr lang="en-US" altLang="zh-TW" dirty="0" smtClean="0">
                <a:ea typeface="+mn-ea"/>
              </a:rPr>
              <a:t>, d</a:t>
            </a:r>
            <a:r>
              <a:rPr lang="en-US" altLang="zh-TW" baseline="-25000" dirty="0" smtClean="0">
                <a:ea typeface="+mn-ea"/>
              </a:rPr>
              <a:t>9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25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39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44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56</a:t>
            </a:r>
            <a:r>
              <a:rPr lang="en-US" altLang="zh-TW" dirty="0" smtClean="0">
                <a:ea typeface="+mn-ea"/>
              </a:rPr>
              <a:t> </a:t>
            </a:r>
            <a:r>
              <a:rPr lang="en-US" altLang="zh-TW" dirty="0" smtClean="0">
                <a:ea typeface="+mn-ea"/>
              </a:rPr>
              <a:t>, d</a:t>
            </a:r>
            <a:r>
              <a:rPr lang="en-US" altLang="zh-TW" baseline="-25000" dirty="0" smtClean="0">
                <a:ea typeface="+mn-ea"/>
              </a:rPr>
              <a:t>71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89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94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105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119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124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136</a:t>
            </a:r>
            <a:r>
              <a:rPr lang="en-US" altLang="zh-TW" baseline="-25000" dirty="0" smtClean="0">
                <a:ea typeface="+mn-ea"/>
              </a:rPr>
              <a:t>, </a:t>
            </a:r>
            <a:r>
              <a:rPr lang="en-US" altLang="zh-TW" dirty="0" smtClean="0">
                <a:ea typeface="+mn-ea"/>
              </a:rPr>
              <a:t>d</a:t>
            </a:r>
            <a:r>
              <a:rPr lang="en-US" altLang="zh-TW" baseline="-25000" dirty="0" smtClean="0">
                <a:ea typeface="+mn-ea"/>
              </a:rPr>
              <a:t>144</a:t>
            </a:r>
            <a:r>
              <a:rPr lang="en-US" altLang="zh-TW" dirty="0" smtClean="0">
                <a:ea typeface="+mn-ea"/>
              </a:rPr>
              <a:t>}</a:t>
            </a:r>
          </a:p>
          <a:p>
            <a:pPr>
              <a:defRPr/>
            </a:pPr>
            <a:r>
              <a:rPr lang="en-US" altLang="zh-TW" dirty="0" err="1" smtClean="0">
                <a:ea typeface="+mn-ea"/>
              </a:rPr>
              <a:t>Aq</a:t>
            </a:r>
            <a:r>
              <a:rPr lang="en-US" altLang="zh-TW" dirty="0" smtClean="0">
                <a:ea typeface="+mn-ea"/>
              </a:rPr>
              <a:t> ={d</a:t>
            </a:r>
            <a:r>
              <a:rPr lang="en-US" altLang="zh-TW" baseline="-25000" dirty="0" smtClean="0">
                <a:ea typeface="+mn-ea"/>
              </a:rPr>
              <a:t>123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84</a:t>
            </a:r>
            <a:r>
              <a:rPr lang="en-US" altLang="zh-TW" dirty="0" smtClean="0">
                <a:ea typeface="+mn-ea"/>
              </a:rPr>
              <a:t>,</a:t>
            </a:r>
            <a:r>
              <a:rPr lang="en-US" altLang="zh-TW" b="1" dirty="0" smtClean="0">
                <a:ea typeface="+mn-ea"/>
              </a:rPr>
              <a:t>d</a:t>
            </a:r>
            <a:r>
              <a:rPr lang="en-US" altLang="zh-TW" b="1" baseline="-25000" dirty="0" smtClean="0">
                <a:ea typeface="+mn-ea"/>
              </a:rPr>
              <a:t>56</a:t>
            </a:r>
            <a:r>
              <a:rPr lang="en-US" altLang="zh-TW" b="1" dirty="0" smtClean="0">
                <a:ea typeface="+mn-ea"/>
              </a:rPr>
              <a:t>,</a:t>
            </a:r>
            <a:r>
              <a:rPr lang="en-US" altLang="zh-TW" dirty="0" smtClean="0">
                <a:ea typeface="+mn-ea"/>
              </a:rPr>
              <a:t>d</a:t>
            </a:r>
            <a:r>
              <a:rPr lang="en-US" altLang="zh-TW" baseline="-25000" dirty="0" smtClean="0">
                <a:ea typeface="+mn-ea"/>
              </a:rPr>
              <a:t>6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8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9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511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129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187</a:t>
            </a:r>
            <a:r>
              <a:rPr lang="en-US" altLang="zh-TW" dirty="0" smtClean="0">
                <a:ea typeface="+mn-ea"/>
              </a:rPr>
              <a:t>,</a:t>
            </a:r>
            <a:r>
              <a:rPr lang="en-US" altLang="zh-TW" b="1" dirty="0" smtClean="0">
                <a:ea typeface="+mn-ea"/>
              </a:rPr>
              <a:t>d</a:t>
            </a:r>
            <a:r>
              <a:rPr lang="en-US" altLang="zh-TW" b="1" baseline="-25000" dirty="0" smtClean="0">
                <a:ea typeface="+mn-ea"/>
              </a:rPr>
              <a:t>25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38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48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250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113 </a:t>
            </a:r>
            <a:r>
              <a:rPr lang="en-US" altLang="zh-TW" dirty="0" smtClean="0">
                <a:ea typeface="+mn-ea"/>
              </a:rPr>
              <a:t>, </a:t>
            </a:r>
            <a:r>
              <a:rPr lang="en-US" altLang="zh-TW" b="1" dirty="0" smtClean="0">
                <a:ea typeface="+mn-ea"/>
              </a:rPr>
              <a:t>d</a:t>
            </a:r>
            <a:r>
              <a:rPr lang="en-US" altLang="zh-TW" b="1" baseline="-25000" dirty="0" smtClean="0">
                <a:ea typeface="+mn-ea"/>
              </a:rPr>
              <a:t>44</a:t>
            </a:r>
            <a:r>
              <a:rPr lang="en-US" altLang="zh-TW" b="1" dirty="0" smtClean="0">
                <a:ea typeface="+mn-ea"/>
              </a:rPr>
              <a:t>,</a:t>
            </a:r>
            <a:r>
              <a:rPr lang="en-US" altLang="zh-TW" dirty="0" smtClean="0">
                <a:ea typeface="+mn-ea"/>
              </a:rPr>
              <a:t>d</a:t>
            </a:r>
            <a:r>
              <a:rPr lang="en-US" altLang="zh-TW" baseline="-25000" dirty="0" smtClean="0">
                <a:ea typeface="+mn-ea"/>
              </a:rPr>
              <a:t>99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95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214</a:t>
            </a:r>
            <a:r>
              <a:rPr lang="en-US" altLang="zh-TW" dirty="0" smtClean="0">
                <a:ea typeface="+mn-ea"/>
              </a:rPr>
              <a:t>,</a:t>
            </a:r>
            <a:r>
              <a:rPr lang="en-US" altLang="zh-TW" b="1" dirty="0" smtClean="0">
                <a:ea typeface="+mn-ea"/>
              </a:rPr>
              <a:t>d</a:t>
            </a:r>
            <a:r>
              <a:rPr lang="en-US" altLang="zh-TW" b="1" baseline="-25000" dirty="0" smtClean="0">
                <a:ea typeface="+mn-ea"/>
              </a:rPr>
              <a:t>136</a:t>
            </a:r>
            <a:r>
              <a:rPr lang="en-US" altLang="zh-TW" b="1" dirty="0" smtClean="0">
                <a:ea typeface="+mn-ea"/>
              </a:rPr>
              <a:t>,d</a:t>
            </a:r>
            <a:r>
              <a:rPr lang="en-US" altLang="zh-TW" b="1" baseline="-25000" dirty="0" smtClean="0">
                <a:ea typeface="+mn-ea"/>
              </a:rPr>
              <a:t>39</a:t>
            </a:r>
            <a:r>
              <a:rPr lang="en-US" altLang="zh-TW" b="1" dirty="0" smtClean="0">
                <a:ea typeface="+mn-ea"/>
              </a:rPr>
              <a:t>,</a:t>
            </a:r>
            <a:r>
              <a:rPr lang="en-US" altLang="zh-TW" dirty="0" smtClean="0">
                <a:ea typeface="+mn-ea"/>
              </a:rPr>
              <a:t>d</a:t>
            </a:r>
            <a:r>
              <a:rPr lang="en-US" altLang="zh-TW" baseline="-25000" dirty="0" smtClean="0">
                <a:ea typeface="+mn-ea"/>
              </a:rPr>
              <a:t>128</a:t>
            </a:r>
            <a:r>
              <a:rPr lang="en-US" altLang="zh-TW" b="1" dirty="0" smtClean="0">
                <a:ea typeface="+mn-ea"/>
              </a:rPr>
              <a:t>,d</a:t>
            </a:r>
            <a:r>
              <a:rPr lang="en-US" altLang="zh-TW" b="1" baseline="-25000" dirty="0" smtClean="0">
                <a:ea typeface="+mn-ea"/>
              </a:rPr>
              <a:t>71</a:t>
            </a:r>
            <a:r>
              <a:rPr lang="en-US" altLang="zh-TW" dirty="0" smtClean="0">
                <a:ea typeface="+mn-ea"/>
              </a:rPr>
              <a:t>,d</a:t>
            </a:r>
            <a:r>
              <a:rPr lang="en-US" altLang="zh-TW" baseline="-25000" dirty="0" smtClean="0">
                <a:ea typeface="+mn-ea"/>
              </a:rPr>
              <a:t>14</a:t>
            </a:r>
            <a:r>
              <a:rPr lang="en-US" altLang="zh-TW" dirty="0" smtClean="0">
                <a:ea typeface="+mn-ea"/>
              </a:rPr>
              <a:t>,</a:t>
            </a:r>
            <a:r>
              <a:rPr lang="en-US" altLang="zh-TW" b="1" dirty="0" smtClean="0">
                <a:ea typeface="+mn-ea"/>
              </a:rPr>
              <a:t>d</a:t>
            </a:r>
            <a:r>
              <a:rPr lang="en-US" altLang="zh-TW" b="1" baseline="-25000" dirty="0" smtClean="0">
                <a:ea typeface="+mn-ea"/>
              </a:rPr>
              <a:t>5</a:t>
            </a:r>
            <a:r>
              <a:rPr lang="en-US" altLang="zh-TW" dirty="0" smtClean="0">
                <a:ea typeface="+mn-ea"/>
              </a:rPr>
              <a:t>}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TW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 Calculate recall and precision values for all relevant documents.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474720" y="286603"/>
            <a:ext cx="7680960" cy="1450757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Recall And Precision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/>
              <a:t>Consider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I: Information request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R: Set of relevant documents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A: Answer set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431228" y="286603"/>
            <a:ext cx="8724452" cy="1450757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Example  1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086522" y="2125433"/>
            <a:ext cx="10058400" cy="4023360"/>
          </a:xfrm>
        </p:spPr>
        <p:txBody>
          <a:bodyPr/>
          <a:lstStyle/>
          <a:p>
            <a:r>
              <a:rPr lang="en-US" altLang="en-US" dirty="0" smtClean="0"/>
              <a:t>Calculate interpolated precision at 30%, 60% and 90% recall levels.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Calculate average precision  at seen relevant documents ( for first 4 and first 6 documents).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Calculate R-precision.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904564" y="286603"/>
            <a:ext cx="8251115" cy="1450757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Example  2: Compare performance of two IR algorithms for the same query q.</a:t>
            </a:r>
            <a:br>
              <a:rPr lang="en-US" altLang="en-US" sz="3600" dirty="0" smtClean="0"/>
            </a:br>
            <a:endParaRPr lang="en-US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402" y="2119256"/>
            <a:ext cx="9391426" cy="2079812"/>
          </a:xfrm>
        </p:spPr>
        <p:txBody>
          <a:bodyPr/>
          <a:lstStyle/>
          <a:p>
            <a:pPr>
              <a:defRPr/>
            </a:pPr>
            <a:r>
              <a:rPr lang="en-US" altLang="zh-TW" sz="2400" dirty="0" err="1" smtClean="0">
                <a:ea typeface="+mn-ea"/>
              </a:rPr>
              <a:t>Rq</a:t>
            </a:r>
            <a:r>
              <a:rPr lang="en-US" altLang="zh-TW" sz="2400" dirty="0" smtClean="0">
                <a:ea typeface="+mn-ea"/>
              </a:rPr>
              <a:t>= {d</a:t>
            </a:r>
            <a:r>
              <a:rPr lang="en-US" altLang="zh-TW" sz="2400" baseline="-25000" dirty="0" smtClean="0">
                <a:ea typeface="+mn-ea"/>
              </a:rPr>
              <a:t>3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5</a:t>
            </a:r>
            <a:r>
              <a:rPr lang="en-US" altLang="zh-TW" sz="2400" dirty="0" smtClean="0">
                <a:ea typeface="+mn-ea"/>
              </a:rPr>
              <a:t>, d</a:t>
            </a:r>
            <a:r>
              <a:rPr lang="en-US" altLang="zh-TW" sz="2400" baseline="-25000" dirty="0" smtClean="0">
                <a:ea typeface="+mn-ea"/>
              </a:rPr>
              <a:t>9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25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39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44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56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71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89</a:t>
            </a:r>
            <a:r>
              <a:rPr lang="en-US" altLang="zh-TW" sz="2400" dirty="0" smtClean="0">
                <a:ea typeface="+mn-ea"/>
              </a:rPr>
              <a:t>, d</a:t>
            </a:r>
            <a:r>
              <a:rPr lang="en-US" altLang="zh-TW" sz="2400" baseline="-25000" dirty="0" smtClean="0">
                <a:ea typeface="+mn-ea"/>
              </a:rPr>
              <a:t>94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105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119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124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136, </a:t>
            </a:r>
            <a:r>
              <a:rPr lang="en-US" altLang="zh-TW" sz="2400" dirty="0" smtClean="0">
                <a:ea typeface="+mn-ea"/>
              </a:rPr>
              <a:t>d</a:t>
            </a:r>
            <a:r>
              <a:rPr lang="en-US" altLang="zh-TW" sz="2400" baseline="-25000" dirty="0" smtClean="0">
                <a:ea typeface="+mn-ea"/>
              </a:rPr>
              <a:t>144</a:t>
            </a:r>
            <a:r>
              <a:rPr lang="en-US" altLang="zh-TW" sz="2400" dirty="0" smtClean="0">
                <a:ea typeface="+mn-ea"/>
              </a:rPr>
              <a:t>}</a:t>
            </a:r>
          </a:p>
          <a:p>
            <a:pPr>
              <a:defRPr/>
            </a:pPr>
            <a:r>
              <a:rPr lang="en-US" altLang="zh-TW" sz="2400" dirty="0" err="1" smtClean="0">
                <a:ea typeface="+mn-ea"/>
              </a:rPr>
              <a:t>Aq</a:t>
            </a:r>
            <a:r>
              <a:rPr lang="en-US" altLang="zh-TW" sz="2400" dirty="0" smtClean="0">
                <a:ea typeface="+mn-ea"/>
              </a:rPr>
              <a:t> ={d</a:t>
            </a:r>
            <a:r>
              <a:rPr lang="en-US" altLang="zh-TW" sz="2400" baseline="-25000" dirty="0" smtClean="0">
                <a:ea typeface="+mn-ea"/>
              </a:rPr>
              <a:t>123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84</a:t>
            </a:r>
            <a:r>
              <a:rPr lang="en-US" altLang="zh-TW" sz="2400" dirty="0" smtClean="0">
                <a:ea typeface="+mn-ea"/>
              </a:rPr>
              <a:t>,</a:t>
            </a:r>
            <a:r>
              <a:rPr lang="en-US" altLang="zh-TW" sz="2400" b="1" dirty="0" smtClean="0">
                <a:ea typeface="+mn-ea"/>
              </a:rPr>
              <a:t>d</a:t>
            </a:r>
            <a:r>
              <a:rPr lang="en-US" altLang="zh-TW" sz="2400" b="1" baseline="-25000" dirty="0" smtClean="0">
                <a:ea typeface="+mn-ea"/>
              </a:rPr>
              <a:t>56</a:t>
            </a:r>
            <a:r>
              <a:rPr lang="en-US" altLang="zh-TW" sz="2400" b="1" dirty="0" smtClean="0">
                <a:ea typeface="+mn-ea"/>
              </a:rPr>
              <a:t>,</a:t>
            </a:r>
            <a:r>
              <a:rPr lang="en-US" altLang="zh-TW" sz="2400" dirty="0" smtClean="0">
                <a:ea typeface="+mn-ea"/>
              </a:rPr>
              <a:t>d</a:t>
            </a:r>
            <a:r>
              <a:rPr lang="en-US" altLang="zh-TW" sz="2400" baseline="-25000" dirty="0" smtClean="0">
                <a:ea typeface="+mn-ea"/>
              </a:rPr>
              <a:t>6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8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9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511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129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187</a:t>
            </a:r>
            <a:r>
              <a:rPr lang="en-US" altLang="zh-TW" sz="2400" dirty="0" smtClean="0">
                <a:ea typeface="+mn-ea"/>
              </a:rPr>
              <a:t>,</a:t>
            </a:r>
            <a:r>
              <a:rPr lang="en-US" altLang="zh-TW" sz="2400" b="1" dirty="0" smtClean="0">
                <a:ea typeface="+mn-ea"/>
              </a:rPr>
              <a:t>d</a:t>
            </a:r>
            <a:r>
              <a:rPr lang="en-US" altLang="zh-TW" sz="2400" b="1" baseline="-25000" dirty="0" smtClean="0">
                <a:ea typeface="+mn-ea"/>
              </a:rPr>
              <a:t>25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38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48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250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113 </a:t>
            </a:r>
            <a:r>
              <a:rPr lang="en-US" altLang="zh-TW" sz="2400" dirty="0" smtClean="0">
                <a:ea typeface="+mn-ea"/>
              </a:rPr>
              <a:t>, </a:t>
            </a:r>
            <a:r>
              <a:rPr lang="en-US" altLang="zh-TW" sz="2400" b="1" dirty="0" smtClean="0">
                <a:ea typeface="+mn-ea"/>
              </a:rPr>
              <a:t>d</a:t>
            </a:r>
            <a:r>
              <a:rPr lang="en-US" altLang="zh-TW" sz="2400" b="1" baseline="-25000" dirty="0" smtClean="0">
                <a:ea typeface="+mn-ea"/>
              </a:rPr>
              <a:t>44</a:t>
            </a:r>
            <a:r>
              <a:rPr lang="en-US" altLang="zh-TW" sz="2400" b="1" dirty="0" smtClean="0">
                <a:ea typeface="+mn-ea"/>
              </a:rPr>
              <a:t>,</a:t>
            </a:r>
            <a:r>
              <a:rPr lang="en-US" altLang="zh-TW" sz="2400" dirty="0" smtClean="0">
                <a:ea typeface="+mn-ea"/>
              </a:rPr>
              <a:t>d</a:t>
            </a:r>
            <a:r>
              <a:rPr lang="en-US" altLang="zh-TW" sz="2400" baseline="-25000" dirty="0" smtClean="0">
                <a:ea typeface="+mn-ea"/>
              </a:rPr>
              <a:t>99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95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214</a:t>
            </a:r>
            <a:r>
              <a:rPr lang="en-US" altLang="zh-TW" sz="2400" dirty="0" smtClean="0">
                <a:ea typeface="+mn-ea"/>
              </a:rPr>
              <a:t>,</a:t>
            </a:r>
            <a:r>
              <a:rPr lang="en-US" altLang="zh-TW" sz="2400" b="1" dirty="0" smtClean="0">
                <a:ea typeface="+mn-ea"/>
              </a:rPr>
              <a:t>d</a:t>
            </a:r>
            <a:r>
              <a:rPr lang="en-US" altLang="zh-TW" sz="2400" b="1" baseline="-25000" dirty="0" smtClean="0">
                <a:ea typeface="+mn-ea"/>
              </a:rPr>
              <a:t>136</a:t>
            </a:r>
            <a:r>
              <a:rPr lang="en-US" altLang="zh-TW" sz="2400" b="1" dirty="0" smtClean="0">
                <a:ea typeface="+mn-ea"/>
              </a:rPr>
              <a:t>,d</a:t>
            </a:r>
            <a:r>
              <a:rPr lang="en-US" altLang="zh-TW" sz="2400" b="1" baseline="-25000" dirty="0" smtClean="0">
                <a:ea typeface="+mn-ea"/>
              </a:rPr>
              <a:t>39</a:t>
            </a:r>
            <a:r>
              <a:rPr lang="en-US" altLang="zh-TW" sz="2400" b="1" dirty="0" smtClean="0">
                <a:ea typeface="+mn-ea"/>
              </a:rPr>
              <a:t>,</a:t>
            </a:r>
            <a:r>
              <a:rPr lang="en-US" altLang="zh-TW" sz="2400" dirty="0" smtClean="0">
                <a:ea typeface="+mn-ea"/>
              </a:rPr>
              <a:t>d</a:t>
            </a:r>
            <a:r>
              <a:rPr lang="en-US" altLang="zh-TW" sz="2400" baseline="-25000" dirty="0" smtClean="0">
                <a:ea typeface="+mn-ea"/>
              </a:rPr>
              <a:t>128</a:t>
            </a:r>
            <a:r>
              <a:rPr lang="en-US" altLang="zh-TW" sz="2400" b="1" dirty="0" smtClean="0">
                <a:ea typeface="+mn-ea"/>
              </a:rPr>
              <a:t>,d</a:t>
            </a:r>
            <a:r>
              <a:rPr lang="en-US" altLang="zh-TW" sz="2400" b="1" baseline="-25000" dirty="0" smtClean="0">
                <a:ea typeface="+mn-ea"/>
              </a:rPr>
              <a:t>71</a:t>
            </a:r>
            <a:r>
              <a:rPr lang="en-US" altLang="zh-TW" sz="2400" dirty="0" smtClean="0">
                <a:ea typeface="+mn-ea"/>
              </a:rPr>
              <a:t>,d</a:t>
            </a:r>
            <a:r>
              <a:rPr lang="en-US" altLang="zh-TW" sz="2400" baseline="-25000" dirty="0" smtClean="0">
                <a:ea typeface="+mn-ea"/>
              </a:rPr>
              <a:t>14</a:t>
            </a:r>
            <a:r>
              <a:rPr lang="en-US" altLang="zh-TW" sz="2400" dirty="0" smtClean="0">
                <a:ea typeface="+mn-ea"/>
              </a:rPr>
              <a:t>,</a:t>
            </a:r>
            <a:r>
              <a:rPr lang="en-US" altLang="zh-TW" sz="2400" b="1" dirty="0" smtClean="0">
                <a:ea typeface="+mn-ea"/>
              </a:rPr>
              <a:t>d</a:t>
            </a:r>
            <a:r>
              <a:rPr lang="en-US" altLang="zh-TW" sz="2400" b="1" baseline="-25000" dirty="0" smtClean="0">
                <a:ea typeface="+mn-ea"/>
              </a:rPr>
              <a:t>5</a:t>
            </a:r>
            <a:r>
              <a:rPr lang="en-US" altLang="zh-TW" sz="2400" dirty="0" smtClean="0">
                <a:ea typeface="+mn-ea"/>
              </a:rPr>
              <a:t>}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TW" dirty="0" smtClean="0">
              <a:ea typeface="+mn-ea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301674" y="4191000"/>
            <a:ext cx="10179125" cy="2438400"/>
          </a:xfrm>
          <a:prstGeom prst="rect">
            <a:avLst/>
          </a:prstGeom>
          <a:noFill/>
          <a:ln>
            <a:noFill/>
          </a:ln>
          <a:extLst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  <a:defRPr/>
            </a:pPr>
            <a:r>
              <a:rPr kumimoji="0" lang="en-US" altLang="zh-TW" kern="0" dirty="0" err="1" smtClean="0"/>
              <a:t>Rq</a:t>
            </a:r>
            <a:r>
              <a:rPr kumimoji="0" lang="en-US" altLang="zh-TW" kern="0" dirty="0" smtClean="0"/>
              <a:t>= {d</a:t>
            </a:r>
            <a:r>
              <a:rPr kumimoji="0" lang="en-US" altLang="zh-TW" kern="0" baseline="-25000" dirty="0" smtClean="0"/>
              <a:t>4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/>
              <a:t>6</a:t>
            </a:r>
            <a:r>
              <a:rPr kumimoji="0" lang="en-US" altLang="zh-TW" kern="0" dirty="0" smtClean="0"/>
              <a:t>, d</a:t>
            </a:r>
            <a:r>
              <a:rPr kumimoji="0" lang="en-US" altLang="zh-TW" kern="0" baseline="-25000" dirty="0" smtClean="0"/>
              <a:t>10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26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40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45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57,</a:t>
            </a:r>
            <a:r>
              <a:rPr kumimoji="0" lang="en-US" altLang="zh-TW" kern="0" dirty="0" smtClean="0"/>
              <a:t> d</a:t>
            </a:r>
            <a:r>
              <a:rPr kumimoji="0" lang="en-US" altLang="zh-TW" kern="0" baseline="-25000" dirty="0" smtClean="0"/>
              <a:t>61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72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90</a:t>
            </a:r>
            <a:r>
              <a:rPr kumimoji="0" lang="en-US" altLang="zh-TW" kern="0" dirty="0" smtClean="0"/>
              <a:t>, d</a:t>
            </a:r>
            <a:r>
              <a:rPr kumimoji="0" lang="en-US" altLang="zh-TW" kern="0" baseline="-25000" dirty="0" smtClean="0"/>
              <a:t>95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106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120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125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137, </a:t>
            </a:r>
            <a:r>
              <a:rPr kumimoji="0" lang="en-US" altLang="zh-TW" kern="0" dirty="0" smtClean="0"/>
              <a:t>d</a:t>
            </a:r>
            <a:r>
              <a:rPr kumimoji="0" lang="en-US" altLang="zh-TW" kern="0" baseline="-25000" dirty="0" smtClean="0"/>
              <a:t>145</a:t>
            </a:r>
            <a:r>
              <a:rPr kumimoji="0" lang="en-US" altLang="zh-TW" kern="0" dirty="0" smtClean="0"/>
              <a:t>}</a:t>
            </a:r>
          </a:p>
          <a:p>
            <a:pPr>
              <a:buNone/>
              <a:defRPr/>
            </a:pPr>
            <a:r>
              <a:rPr kumimoji="0" lang="en-US" altLang="zh-TW" kern="0" dirty="0" err="1" smtClean="0"/>
              <a:t>Aq</a:t>
            </a:r>
            <a:r>
              <a:rPr kumimoji="0" lang="en-US" altLang="zh-TW" kern="0" dirty="0" smtClean="0"/>
              <a:t> ={d</a:t>
            </a:r>
            <a:r>
              <a:rPr kumimoji="0" lang="en-US" altLang="zh-TW" kern="0" baseline="-25000" dirty="0" smtClean="0"/>
              <a:t>123</a:t>
            </a:r>
            <a:r>
              <a:rPr kumimoji="0" lang="en-US" altLang="zh-TW" kern="0" dirty="0" smtClean="0"/>
              <a:t>,</a:t>
            </a:r>
            <a:r>
              <a:rPr kumimoji="0" lang="en-US" altLang="zh-TW" b="1" kern="0" dirty="0" smtClean="0"/>
              <a:t>d</a:t>
            </a:r>
            <a:r>
              <a:rPr kumimoji="0" lang="en-US" altLang="zh-TW" b="1" kern="0" baseline="-25000" dirty="0" smtClean="0"/>
              <a:t>40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56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6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8</a:t>
            </a:r>
            <a:r>
              <a:rPr kumimoji="0" lang="en-US" altLang="zh-TW" kern="0" dirty="0" smtClean="0"/>
              <a:t>,</a:t>
            </a:r>
            <a:r>
              <a:rPr kumimoji="0" lang="en-US" altLang="zh-TW" b="1" kern="0" dirty="0" smtClean="0"/>
              <a:t>d</a:t>
            </a:r>
            <a:r>
              <a:rPr kumimoji="0" lang="en-US" altLang="zh-TW" b="1" kern="0" baseline="-25000" dirty="0" smtClean="0"/>
              <a:t>10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511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129</a:t>
            </a:r>
            <a:r>
              <a:rPr kumimoji="0" lang="en-US" altLang="zh-TW" kern="0" dirty="0" smtClean="0"/>
              <a:t>,</a:t>
            </a:r>
            <a:r>
              <a:rPr kumimoji="0" lang="en-US" altLang="zh-TW" b="1" kern="0" dirty="0" smtClean="0"/>
              <a:t>d</a:t>
            </a:r>
            <a:r>
              <a:rPr kumimoji="0" lang="en-US" altLang="zh-TW" b="1" kern="0" baseline="-25000" dirty="0" smtClean="0"/>
              <a:t>45</a:t>
            </a:r>
            <a:r>
              <a:rPr kumimoji="0" lang="en-US" altLang="zh-TW" kern="0" dirty="0" smtClean="0"/>
              <a:t>,</a:t>
            </a:r>
            <a:r>
              <a:rPr kumimoji="0" lang="en-US" altLang="zh-TW" b="1" kern="0" dirty="0" smtClean="0"/>
              <a:t>d</a:t>
            </a:r>
            <a:r>
              <a:rPr kumimoji="0" lang="en-US" altLang="zh-TW" b="1" kern="0" baseline="-25000" dirty="0" smtClean="0"/>
              <a:t>26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38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48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250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113 </a:t>
            </a:r>
            <a:r>
              <a:rPr kumimoji="0" lang="en-US" altLang="zh-TW" kern="0" dirty="0" smtClean="0"/>
              <a:t>, d</a:t>
            </a:r>
            <a:r>
              <a:rPr kumimoji="0" lang="en-US" altLang="zh-TW" kern="0" baseline="-25000" dirty="0" smtClean="0"/>
              <a:t>44</a:t>
            </a:r>
            <a:r>
              <a:rPr kumimoji="0" lang="en-US" altLang="zh-TW" kern="0" dirty="0" smtClean="0"/>
              <a:t>,</a:t>
            </a:r>
            <a:r>
              <a:rPr kumimoji="0" lang="en-US" altLang="zh-TW" b="1" kern="0" dirty="0" smtClean="0"/>
              <a:t>d</a:t>
            </a:r>
            <a:r>
              <a:rPr kumimoji="0" lang="en-US" altLang="zh-TW" b="1" kern="0" baseline="-25000" dirty="0" smtClean="0"/>
              <a:t>90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95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214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136</a:t>
            </a:r>
            <a:r>
              <a:rPr kumimoji="0" lang="en-US" altLang="zh-TW" kern="0" dirty="0" smtClean="0"/>
              <a:t>,</a:t>
            </a:r>
            <a:r>
              <a:rPr kumimoji="0" lang="en-US" altLang="zh-TW" b="1" kern="0" dirty="0" smtClean="0"/>
              <a:t>d</a:t>
            </a:r>
            <a:r>
              <a:rPr kumimoji="0" lang="en-US" altLang="zh-TW" b="1" kern="0" baseline="-25000" dirty="0" smtClean="0"/>
              <a:t>145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128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25</a:t>
            </a:r>
            <a:r>
              <a:rPr kumimoji="0" lang="en-US" altLang="zh-TW" kern="0" dirty="0" smtClean="0"/>
              <a:t>,</a:t>
            </a:r>
            <a:r>
              <a:rPr kumimoji="0" lang="en-US" altLang="zh-TW" b="1" kern="0" dirty="0" smtClean="0"/>
              <a:t>d</a:t>
            </a:r>
            <a:r>
              <a:rPr kumimoji="0" lang="en-US" altLang="zh-TW" b="1" kern="0" baseline="-25000" dirty="0" smtClean="0"/>
              <a:t>72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14</a:t>
            </a:r>
            <a:r>
              <a:rPr kumimoji="0" lang="en-US" altLang="zh-TW" kern="0" dirty="0" smtClean="0"/>
              <a:t>,d</a:t>
            </a:r>
            <a:r>
              <a:rPr kumimoji="0" lang="en-US" altLang="zh-TW" kern="0" baseline="-25000" dirty="0" smtClean="0"/>
              <a:t>5</a:t>
            </a:r>
            <a:r>
              <a:rPr kumimoji="0" lang="en-US" altLang="zh-TW" kern="0" dirty="0" smtClean="0"/>
              <a:t>}</a:t>
            </a:r>
          </a:p>
          <a:p>
            <a:pPr marL="0" indent="0">
              <a:buFont typeface="Monotype Sorts" pitchFamily="2" charset="2"/>
              <a:buNone/>
              <a:defRPr/>
            </a:pPr>
            <a:endParaRPr kumimoji="0" lang="en-US" altLang="zh-TW" kern="0" dirty="0" smtClean="0"/>
          </a:p>
        </p:txBody>
      </p:sp>
      <p:sp>
        <p:nvSpPr>
          <p:cNvPr id="31749" name="Left Brace 4"/>
          <p:cNvSpPr>
            <a:spLocks/>
          </p:cNvSpPr>
          <p:nvPr/>
        </p:nvSpPr>
        <p:spPr bwMode="auto">
          <a:xfrm>
            <a:off x="10668000" y="1828800"/>
            <a:ext cx="874184" cy="2057400"/>
          </a:xfrm>
          <a:prstGeom prst="leftBrace">
            <a:avLst>
              <a:gd name="adj1" fmla="val 8324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" name="Left Brace 5"/>
          <p:cNvSpPr/>
          <p:nvPr/>
        </p:nvSpPr>
        <p:spPr bwMode="auto">
          <a:xfrm>
            <a:off x="10668000" y="4343400"/>
            <a:ext cx="810409" cy="1809974"/>
          </a:xfrm>
          <a:prstGeom prst="leftBrac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657600" y="286603"/>
            <a:ext cx="7498080" cy="1450757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Example 3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043492" y="2233009"/>
            <a:ext cx="10058400" cy="4023360"/>
          </a:xfrm>
        </p:spPr>
        <p:txBody>
          <a:bodyPr/>
          <a:lstStyle/>
          <a:p>
            <a:r>
              <a:rPr lang="en-US" altLang="en-US" dirty="0" smtClean="0"/>
              <a:t>Calculate harmonic mean for d56 and d39.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Calculate E- measure for d56 and d39. (All three cases b=1, b&gt;1 , b&lt;1)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969110" y="135991"/>
            <a:ext cx="8186569" cy="145075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Recall and Precision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Recall:   </a:t>
            </a:r>
            <a:r>
              <a:rPr lang="en-US" altLang="zh-TW" dirty="0" smtClean="0"/>
              <a:t>Fraction of relevant documents(R) which has been retrieved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Precision: </a:t>
            </a:r>
            <a:r>
              <a:rPr lang="en-US" altLang="zh-TW" dirty="0" smtClean="0"/>
              <a:t>Fraction of the retrieved documents(A) which is relevant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</p:txBody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1890954" y="2420470"/>
          <a:ext cx="7747897" cy="925158"/>
        </p:xfrm>
        <a:graphic>
          <a:graphicData uri="http://schemas.openxmlformats.org/presentationml/2006/ole">
            <p:oleObj spid="_x0000_s1026" name="方程式" r:id="rId3" imgW="3505200" imgH="444500" progId="Equation.3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/>
          </p:cNvGraphicFramePr>
          <p:nvPr/>
        </p:nvGraphicFramePr>
        <p:xfrm>
          <a:off x="2133600" y="4876800"/>
          <a:ext cx="7634344" cy="717176"/>
        </p:xfrm>
        <a:graphic>
          <a:graphicData uri="http://schemas.openxmlformats.org/presentationml/2006/ole">
            <p:oleObj spid="_x0000_s1027" name="方程式" r:id="rId4" imgW="2882900" imgH="44450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3668358" y="286603"/>
            <a:ext cx="7487322" cy="145075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Recall and Precision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470401" y="2514600"/>
          <a:ext cx="6991351" cy="3505200"/>
        </p:xfrm>
        <a:graphic>
          <a:graphicData uri="http://schemas.openxmlformats.org/presentationml/2006/ole">
            <p:oleObj spid="_x0000_s2050" name="Picture" r:id="rId3" imgW="3432048" imgH="2294382" progId="Word.Picture.8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/>
          </p:cNvGraphicFramePr>
          <p:nvPr/>
        </p:nvGraphicFramePr>
        <p:xfrm>
          <a:off x="914400" y="1828801"/>
          <a:ext cx="3007784" cy="1789113"/>
        </p:xfrm>
        <a:graphic>
          <a:graphicData uri="http://schemas.openxmlformats.org/presentationml/2006/ole">
            <p:oleObj spid="_x0000_s2051" name="方程式" r:id="rId4" imgW="1091726" imgH="863225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840042" y="168265"/>
            <a:ext cx="7939127" cy="1450757"/>
          </a:xfrm>
        </p:spPr>
        <p:txBody>
          <a:bodyPr/>
          <a:lstStyle/>
          <a:p>
            <a:r>
              <a:rPr lang="en-US" altLang="zh-TW" sz="3200" dirty="0" smtClean="0"/>
              <a:t>Precision Vs. Recall Figure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48528"/>
            <a:ext cx="10363200" cy="4419600"/>
          </a:xfrm>
        </p:spPr>
        <p:txBody>
          <a:bodyPr/>
          <a:lstStyle/>
          <a:p>
            <a:r>
              <a:rPr lang="en-US" altLang="zh-TW" dirty="0" err="1" smtClean="0"/>
              <a:t>Rq</a:t>
            </a:r>
            <a:r>
              <a:rPr lang="en-US" altLang="zh-TW" dirty="0" smtClean="0"/>
              <a:t>={d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5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9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25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39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44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56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71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89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123</a:t>
            </a:r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Aq</a:t>
            </a:r>
            <a:r>
              <a:rPr lang="en-US" altLang="zh-TW" dirty="0" smtClean="0"/>
              <a:t>={</a:t>
            </a:r>
            <a:r>
              <a:rPr lang="en-US" altLang="zh-TW" dirty="0" smtClean="0">
                <a:solidFill>
                  <a:srgbClr val="00B050"/>
                </a:solidFill>
              </a:rPr>
              <a:t>d</a:t>
            </a:r>
            <a:r>
              <a:rPr lang="en-US" altLang="zh-TW" sz="1600" dirty="0" smtClean="0">
                <a:solidFill>
                  <a:srgbClr val="00B050"/>
                </a:solidFill>
              </a:rPr>
              <a:t>123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84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00B050"/>
                </a:solidFill>
              </a:rPr>
              <a:t>d</a:t>
            </a:r>
            <a:r>
              <a:rPr lang="en-US" altLang="zh-TW" sz="1600" dirty="0" smtClean="0">
                <a:solidFill>
                  <a:srgbClr val="00B050"/>
                </a:solidFill>
              </a:rPr>
              <a:t>56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6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8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00B050"/>
                </a:solidFill>
              </a:rPr>
              <a:t>d</a:t>
            </a:r>
            <a:r>
              <a:rPr lang="en-US" altLang="zh-TW" sz="1600" dirty="0" smtClean="0">
                <a:solidFill>
                  <a:srgbClr val="00B050"/>
                </a:solidFill>
              </a:rPr>
              <a:t>9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511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129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187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00B050"/>
                </a:solidFill>
              </a:rPr>
              <a:t>d</a:t>
            </a:r>
            <a:r>
              <a:rPr lang="en-US" altLang="zh-TW" sz="1600" dirty="0" smtClean="0">
                <a:solidFill>
                  <a:srgbClr val="00B050"/>
                </a:solidFill>
              </a:rPr>
              <a:t>25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38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48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250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113 ,</a:t>
            </a:r>
            <a:r>
              <a:rPr lang="en-US" altLang="zh-TW" dirty="0" smtClean="0">
                <a:solidFill>
                  <a:srgbClr val="00B050"/>
                </a:solidFill>
              </a:rPr>
              <a:t> d</a:t>
            </a:r>
            <a:r>
              <a:rPr lang="en-US" altLang="zh-TW" sz="1600" dirty="0" smtClean="0">
                <a:solidFill>
                  <a:srgbClr val="00B050"/>
                </a:solidFill>
              </a:rPr>
              <a:t>3</a:t>
            </a:r>
            <a:r>
              <a:rPr lang="en-US" altLang="zh-TW" dirty="0" smtClean="0"/>
              <a:t>}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R=10%, P=100%</a:t>
            </a:r>
          </a:p>
          <a:p>
            <a:pPr lvl="1"/>
            <a:r>
              <a:rPr lang="en-US" altLang="zh-TW" dirty="0" smtClean="0"/>
              <a:t>R=20%, P=66%</a:t>
            </a:r>
          </a:p>
          <a:p>
            <a:pPr lvl="1"/>
            <a:r>
              <a:rPr lang="en-US" altLang="zh-TW" dirty="0" smtClean="0"/>
              <a:t>R=50%, P=33.3%</a:t>
            </a:r>
          </a:p>
          <a:p>
            <a:pPr lvl="1"/>
            <a:r>
              <a:rPr lang="en-US" altLang="zh-TW" dirty="0" smtClean="0"/>
              <a:t>R&gt;50%, P=0%</a:t>
            </a:r>
          </a:p>
          <a:p>
            <a:endParaRPr lang="en-US" altLang="zh-TW" dirty="0" smtClean="0"/>
          </a:p>
          <a:p>
            <a:r>
              <a:rPr lang="en-US" altLang="zh-TW" sz="2000" dirty="0" smtClean="0"/>
              <a:t>Precision at 11 standard recall levels</a:t>
            </a:r>
            <a:endParaRPr lang="en-US" altLang="zh-TW" dirty="0" smtClean="0"/>
          </a:p>
          <a:p>
            <a:pPr lvl="1"/>
            <a:r>
              <a:rPr lang="en-US" altLang="zh-TW" sz="1800" dirty="0" smtClean="0"/>
              <a:t>0%, 10%, 20%, …, 100%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5384801" y="2667000"/>
          <a:ext cx="5247217" cy="2667000"/>
        </p:xfrm>
        <a:graphic>
          <a:graphicData uri="http://schemas.openxmlformats.org/presentationml/2006/ole">
            <p:oleObj spid="_x0000_s3074" name="工作表" r:id="rId3" imgW="3920400" imgH="266436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108960" y="286603"/>
            <a:ext cx="8046720" cy="1450757"/>
          </a:xfrm>
        </p:spPr>
        <p:txBody>
          <a:bodyPr/>
          <a:lstStyle/>
          <a:p>
            <a:r>
              <a:rPr lang="en-US" altLang="zh-TW" sz="3200" dirty="0" smtClean="0"/>
              <a:t>Average Precision Values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 evaluate the retrieval performance of an algorithm over all test queries, we average the precision at each recall level 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en-US" altLang="zh-TW" dirty="0" smtClean="0"/>
              <a:t>       average precision at the recall level </a:t>
            </a:r>
            <a:r>
              <a:rPr lang="en-US" altLang="zh-TW" i="1" dirty="0" smtClean="0"/>
              <a:t>r</a:t>
            </a:r>
            <a:endParaRPr lang="en-US" altLang="zh-TW" dirty="0" smtClean="0"/>
          </a:p>
          <a:p>
            <a:pPr lvl="1"/>
            <a:r>
              <a:rPr lang="en-US" altLang="zh-TW" i="1" dirty="0" err="1" smtClean="0"/>
              <a:t>N</a:t>
            </a:r>
            <a:r>
              <a:rPr lang="en-US" altLang="zh-TW" i="1" baseline="-25000" dirty="0" err="1" smtClean="0"/>
              <a:t>q</a:t>
            </a:r>
            <a:r>
              <a:rPr lang="en-US" altLang="zh-TW" dirty="0" smtClean="0"/>
              <a:t> is the number of queries used</a:t>
            </a:r>
          </a:p>
          <a:p>
            <a:pPr lvl="1"/>
            <a:r>
              <a:rPr lang="en-US" altLang="zh-TW" i="1" dirty="0" smtClean="0"/>
              <a:t>P</a:t>
            </a:r>
            <a:r>
              <a:rPr lang="en-US" altLang="zh-TW" i="1" baseline="-25000" dirty="0" smtClean="0"/>
              <a:t>i</a:t>
            </a:r>
            <a:r>
              <a:rPr lang="en-US" altLang="zh-TW" i="1" dirty="0" smtClean="0"/>
              <a:t>(r)</a:t>
            </a:r>
            <a:r>
              <a:rPr lang="en-US" altLang="zh-TW" dirty="0" smtClean="0"/>
              <a:t> is the precision at recall level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for query</a:t>
            </a:r>
            <a:r>
              <a:rPr lang="en-US" altLang="zh-TW" i="1" dirty="0" smtClean="0"/>
              <a:t> </a:t>
            </a:r>
            <a:r>
              <a:rPr lang="en-US" altLang="zh-TW" i="1" dirty="0" err="1" smtClean="0"/>
              <a:t>i</a:t>
            </a:r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944744" y="2736925"/>
          <a:ext cx="2743200" cy="838200"/>
        </p:xfrm>
        <a:graphic>
          <a:graphicData uri="http://schemas.openxmlformats.org/presentationml/2006/ole">
            <p:oleObj spid="_x0000_s4098" name="方程式" r:id="rId3" imgW="1180588" imgH="482391" progId="Equation.3">
              <p:embed/>
            </p:oleObj>
          </a:graphicData>
        </a:graphic>
      </p:graphicFrame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930401" y="4038601"/>
          <a:ext cx="709084" cy="385763"/>
        </p:xfrm>
        <a:graphic>
          <a:graphicData uri="http://schemas.openxmlformats.org/presentationml/2006/ole">
            <p:oleObj spid="_x0000_s4099" name="方程式" r:id="rId4" imgW="330057" imgH="24119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6686" y="82201"/>
            <a:ext cx="8078993" cy="145075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Precision Interpolation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Rq</a:t>
            </a:r>
            <a:r>
              <a:rPr lang="en-US" altLang="zh-TW" dirty="0" smtClean="0"/>
              <a:t>={d</a:t>
            </a:r>
            <a:r>
              <a:rPr lang="en-US" altLang="zh-TW" u="sng" baseline="-25000" dirty="0" smtClean="0"/>
              <a:t>3</a:t>
            </a:r>
            <a:r>
              <a:rPr lang="en-US" altLang="zh-TW" dirty="0" smtClean="0"/>
              <a:t>,d</a:t>
            </a:r>
            <a:r>
              <a:rPr lang="en-US" altLang="zh-TW" u="sng" baseline="-25000" dirty="0" smtClean="0"/>
              <a:t>56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129</a:t>
            </a:r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Aq</a:t>
            </a:r>
            <a:r>
              <a:rPr lang="en-US" altLang="zh-TW" dirty="0" smtClean="0"/>
              <a:t>={d</a:t>
            </a:r>
            <a:r>
              <a:rPr lang="en-US" altLang="zh-TW" sz="1600" dirty="0" smtClean="0"/>
              <a:t>123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84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00B050"/>
                </a:solidFill>
              </a:rPr>
              <a:t>d</a:t>
            </a:r>
            <a:r>
              <a:rPr lang="en-US" altLang="zh-TW" sz="1600" dirty="0" smtClean="0">
                <a:solidFill>
                  <a:srgbClr val="00B050"/>
                </a:solidFill>
              </a:rPr>
              <a:t>56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6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8</a:t>
            </a:r>
            <a:r>
              <a:rPr lang="en-US" altLang="zh-TW" dirty="0" smtClean="0"/>
              <a:t>,d</a:t>
            </a:r>
            <a:r>
              <a:rPr lang="en-US" altLang="zh-TW" sz="1600" dirty="0" smtClean="0"/>
              <a:t>9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511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00B050"/>
                </a:solidFill>
              </a:rPr>
              <a:t>d</a:t>
            </a:r>
            <a:r>
              <a:rPr lang="en-US" altLang="zh-TW" baseline="-25000" dirty="0" smtClean="0">
                <a:solidFill>
                  <a:srgbClr val="00B050"/>
                </a:solidFill>
              </a:rPr>
              <a:t>129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187</a:t>
            </a:r>
            <a:r>
              <a:rPr lang="en-US" altLang="zh-TW" dirty="0" smtClean="0"/>
              <a:t>,d</a:t>
            </a:r>
            <a:r>
              <a:rPr lang="en-US" altLang="zh-TW" sz="1600" dirty="0" smtClean="0"/>
              <a:t>25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38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48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250</a:t>
            </a:r>
            <a:r>
              <a:rPr lang="en-US" altLang="zh-TW" dirty="0" smtClean="0"/>
              <a:t>,d</a:t>
            </a:r>
            <a:r>
              <a:rPr lang="en-US" altLang="zh-TW" baseline="-25000" dirty="0" smtClean="0"/>
              <a:t>113 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00B050"/>
                </a:solidFill>
              </a:rPr>
              <a:t>d</a:t>
            </a:r>
            <a:r>
              <a:rPr lang="en-US" altLang="zh-TW" sz="1800" dirty="0" smtClean="0">
                <a:solidFill>
                  <a:srgbClr val="00B050"/>
                </a:solidFill>
              </a:rPr>
              <a:t>3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R=33%, P=33%</a:t>
            </a:r>
          </a:p>
          <a:p>
            <a:pPr lvl="1"/>
            <a:r>
              <a:rPr lang="en-US" altLang="zh-TW" dirty="0" smtClean="0"/>
              <a:t>R=66%, P=25%</a:t>
            </a:r>
          </a:p>
          <a:p>
            <a:pPr lvl="1"/>
            <a:r>
              <a:rPr lang="en-US" altLang="zh-TW" dirty="0" smtClean="0"/>
              <a:t>R=100%, P=20%</a:t>
            </a:r>
          </a:p>
          <a:p>
            <a:r>
              <a:rPr lang="en-US" altLang="zh-TW" sz="1800" dirty="0" smtClean="0"/>
              <a:t>Let </a:t>
            </a:r>
            <a:r>
              <a:rPr lang="en-US" altLang="zh-TW" sz="1800" i="1" dirty="0" err="1" smtClean="0"/>
              <a:t>r</a:t>
            </a:r>
            <a:r>
              <a:rPr lang="en-US" altLang="zh-TW" sz="1800" u="sng" baseline="-25000" dirty="0" err="1" smtClean="0"/>
              <a:t>j</a:t>
            </a:r>
            <a:r>
              <a:rPr lang="en-US" altLang="zh-TW" sz="1800" dirty="0" smtClean="0"/>
              <a:t>, </a:t>
            </a:r>
            <a:r>
              <a:rPr lang="en-US" altLang="zh-TW" sz="1800" i="1" dirty="0" smtClean="0"/>
              <a:t>j</a:t>
            </a:r>
            <a:r>
              <a:rPr lang="en-US" altLang="zh-TW" sz="1800" dirty="0" smtClean="0"/>
              <a:t> in {0, 1, 2, …, 10}, be a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reference to the standard </a:t>
            </a:r>
            <a:r>
              <a:rPr lang="en-US" altLang="zh-TW" sz="1800" i="1" dirty="0" smtClean="0"/>
              <a:t>j</a:t>
            </a:r>
            <a:r>
              <a:rPr lang="en-US" altLang="zh-TW" sz="1800" dirty="0" smtClean="0"/>
              <a:t>-</a:t>
            </a:r>
            <a:r>
              <a:rPr lang="en-US" altLang="zh-TW" sz="1800" dirty="0" err="1" smtClean="0"/>
              <a:t>th</a:t>
            </a:r>
            <a:r>
              <a:rPr lang="en-US" altLang="zh-TW" sz="1800" dirty="0" smtClean="0"/>
              <a:t> recall</a:t>
            </a:r>
          </a:p>
          <a:p>
            <a:pPr>
              <a:buFont typeface="Monotype Sorts" pitchFamily="2" charset="2"/>
              <a:buNone/>
            </a:pPr>
            <a:r>
              <a:rPr lang="en-US" altLang="zh-TW" sz="1800" dirty="0" smtClean="0"/>
              <a:t>level. </a:t>
            </a:r>
            <a:endParaRPr lang="en-US" altLang="zh-TW" sz="2000" dirty="0" smtClean="0"/>
          </a:p>
          <a:p>
            <a:endParaRPr lang="en-US" altLang="zh-TW" dirty="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625600" y="5257800"/>
          <a:ext cx="3962400" cy="527050"/>
        </p:xfrm>
        <a:graphic>
          <a:graphicData uri="http://schemas.openxmlformats.org/presentationml/2006/ole">
            <p:oleObj spid="_x0000_s5122" name="方程式" r:id="rId3" imgW="1422400" imgH="254000" progId="Equation.3">
              <p:embed/>
            </p:oleObj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5994401" y="3048000"/>
          <a:ext cx="5247217" cy="2667000"/>
        </p:xfrm>
        <a:graphic>
          <a:graphicData uri="http://schemas.openxmlformats.org/presentationml/2006/ole">
            <p:oleObj spid="_x0000_s5123" name="Worksheet" r:id="rId4" imgW="3920400" imgH="266436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3506" y="228600"/>
            <a:ext cx="9018494" cy="1143000"/>
          </a:xfrm>
        </p:spPr>
        <p:txBody>
          <a:bodyPr/>
          <a:lstStyle/>
          <a:p>
            <a:r>
              <a:rPr lang="en-US" altLang="zh-TW" sz="3200" dirty="0" smtClean="0"/>
              <a:t>Additional Approach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TW" b="1" dirty="0" smtClean="0"/>
              <a:t>Average precision at </a:t>
            </a:r>
            <a:r>
              <a:rPr lang="en-US" altLang="zh-TW" b="1" i="1" u="sng" dirty="0" smtClean="0">
                <a:solidFill>
                  <a:srgbClr val="000099"/>
                </a:solidFill>
              </a:rPr>
              <a:t>document cutoff points:</a:t>
            </a:r>
          </a:p>
          <a:p>
            <a:pPr algn="just">
              <a:buFont typeface="Monotype Sorts" pitchFamily="2" charset="2"/>
              <a:buNone/>
            </a:pPr>
            <a:endParaRPr lang="en-US" altLang="zh-TW" dirty="0" smtClean="0"/>
          </a:p>
          <a:p>
            <a:pPr lvl="1" algn="just"/>
            <a:r>
              <a:rPr lang="en-US" altLang="zh-TW" sz="2400" dirty="0" smtClean="0"/>
              <a:t>For instance, we can compute the average precision when 5, 10, 15, 20, 30, 50, 100 relevant documents have been seen.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358</TotalTime>
  <Words>1104</Words>
  <Application>Microsoft Office PowerPoint</Application>
  <PresentationFormat>Custom</PresentationFormat>
  <Paragraphs>211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Retrospect</vt:lpstr>
      <vt:lpstr>方程式</vt:lpstr>
      <vt:lpstr>Picture</vt:lpstr>
      <vt:lpstr>工作表</vt:lpstr>
      <vt:lpstr>Worksheet</vt:lpstr>
      <vt:lpstr> Course Name: Information Retrieval Course Code: CSE645 Credits: 3:0:0   Term: March – June 2021 </vt:lpstr>
      <vt:lpstr>Retrieval Performance Evaluation</vt:lpstr>
      <vt:lpstr>Recall And Precision</vt:lpstr>
      <vt:lpstr>Recall and Precision</vt:lpstr>
      <vt:lpstr>Recall and Precision </vt:lpstr>
      <vt:lpstr>Precision Vs. Recall Figure</vt:lpstr>
      <vt:lpstr>Average Precision Values</vt:lpstr>
      <vt:lpstr>Precision Interpolation</vt:lpstr>
      <vt:lpstr>Additional Approach</vt:lpstr>
      <vt:lpstr>Slide 10</vt:lpstr>
      <vt:lpstr>Single Value Summaries</vt:lpstr>
      <vt:lpstr>Single Value Summaries (Cont.)</vt:lpstr>
      <vt:lpstr>Single Value Summaries (Cont.)</vt:lpstr>
      <vt:lpstr>Summary Table Statistics</vt:lpstr>
      <vt:lpstr>Precision and Recall Appropriateness</vt:lpstr>
      <vt:lpstr>Alternative Measures </vt:lpstr>
      <vt:lpstr> User-Oriented Measures</vt:lpstr>
      <vt:lpstr>User-Oriented Measures</vt:lpstr>
      <vt:lpstr>User-Oriented Measure(cont.)</vt:lpstr>
      <vt:lpstr>Reference Collections</vt:lpstr>
      <vt:lpstr>The TREC Collection</vt:lpstr>
      <vt:lpstr>The Documents Collection at TREC</vt:lpstr>
      <vt:lpstr>TREC document example</vt:lpstr>
      <vt:lpstr>The Example Information Requests (Topics)</vt:lpstr>
      <vt:lpstr>TREC Topic Example</vt:lpstr>
      <vt:lpstr>The Relevant Documents for Each Topic</vt:lpstr>
      <vt:lpstr>The Tasks at the TREC Collection</vt:lpstr>
      <vt:lpstr>Evaluation Measures at the TREC Conference</vt:lpstr>
      <vt:lpstr>Example  1</vt:lpstr>
      <vt:lpstr>Example  1</vt:lpstr>
      <vt:lpstr>Example  2: Compare performance of two IR algorithms for the same query q. </vt:lpstr>
      <vt:lpstr>Example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Sanjeetha R</dc:creator>
  <cp:lastModifiedBy>Admin</cp:lastModifiedBy>
  <cp:revision>46</cp:revision>
  <dcterms:created xsi:type="dcterms:W3CDTF">2020-08-26T05:56:20Z</dcterms:created>
  <dcterms:modified xsi:type="dcterms:W3CDTF">2021-04-19T08:21:47Z</dcterms:modified>
</cp:coreProperties>
</file>