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Constantia"/>
      <p:regular r:id="rId41"/>
      <p:bold r:id="rId42"/>
      <p:italic r:id="rId43"/>
      <p:boldItalic r:id="rId44"/>
    </p:embeddedFont>
    <p:embeddedFont>
      <p:font typeface="Arial Narr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nstantia-bold.fntdata"/><Relationship Id="rId41" Type="http://schemas.openxmlformats.org/officeDocument/2006/relationships/font" Target="fonts/Constantia-regular.fntdata"/><Relationship Id="rId22" Type="http://schemas.openxmlformats.org/officeDocument/2006/relationships/slide" Target="slides/slide16.xml"/><Relationship Id="rId44" Type="http://schemas.openxmlformats.org/officeDocument/2006/relationships/font" Target="fonts/Constantia-boldItalic.fntdata"/><Relationship Id="rId21" Type="http://schemas.openxmlformats.org/officeDocument/2006/relationships/slide" Target="slides/slide15.xml"/><Relationship Id="rId43" Type="http://schemas.openxmlformats.org/officeDocument/2006/relationships/font" Target="fonts/Constantia-italic.fntdata"/><Relationship Id="rId24" Type="http://schemas.openxmlformats.org/officeDocument/2006/relationships/slide" Target="slides/slide18.xml"/><Relationship Id="rId46" Type="http://schemas.openxmlformats.org/officeDocument/2006/relationships/font" Target="fonts/ArialNarrow-bold.fntdata"/><Relationship Id="rId23" Type="http://schemas.openxmlformats.org/officeDocument/2006/relationships/slide" Target="slides/slide17.xml"/><Relationship Id="rId45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rialNarrow-boldItalic.fntdata"/><Relationship Id="rId25" Type="http://schemas.openxmlformats.org/officeDocument/2006/relationships/slide" Target="slides/slide19.xml"/><Relationship Id="rId47" Type="http://schemas.openxmlformats.org/officeDocument/2006/relationships/font" Target="fonts/ArialNarrow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aba6fad3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aba6fad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6aba6fad3e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aba6fad3e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aba6fad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aba6fad3e_0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aba6fad3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aba6fad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aba6fad3e_0_5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aba6fad3e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aba6fad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aba6fad3e_0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aba6fad3e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aba6fad3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6aba6fad3e_0_7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aba6fad3e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aba6fad3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aba6fad3e_0_8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aba6fad3e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aba6fad3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6aba6fad3e_0_10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b40a68f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b40a68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cb40a68f50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b40a68f50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b40a68f5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b40a68f50_1_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b40a68f50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b40a68f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cb40a68f50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b40a68f50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b40a68f5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b40a68f50_1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b40a68f50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b40a68f5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cb40a68f50_1_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b40a68f50_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b40a68f5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cb40a68f50_1_5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b40a68f50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b40a68f5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cb40a68f50_1_6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b40a68f50_1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b40a68f5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cb40a68f50_1_6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b40a68f50_1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b40a68f5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cb40a68f50_1_7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b40a68f50_1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b40a68f5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cb40a68f50_1_7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a9836823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a983682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ba98368235_0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ae63512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ae6351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6ae6351222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 rot="5400000">
            <a:off x="2377350" y="15012"/>
            <a:ext cx="43893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rtl="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rtl="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rtl="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29327" y="-14802"/>
            <a:ext cx="9198252" cy="1083761"/>
            <a:chOff x="-29322" y="-1965"/>
            <a:chExt cx="9198252" cy="1086259"/>
          </a:xfrm>
        </p:grpSpPr>
        <p:sp>
          <p:nvSpPr>
            <p:cNvPr id="13" name="Google Shape;13;p1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53975"/>
            <a:ext cx="1752601" cy="8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  <a:defRPr b="0" i="0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-29327" y="-14802"/>
            <a:ext cx="9198252" cy="1083761"/>
            <a:chOff x="-29322" y="-1965"/>
            <a:chExt cx="9198252" cy="1086259"/>
          </a:xfrm>
        </p:grpSpPr>
        <p:sp>
          <p:nvSpPr>
            <p:cNvPr id="34" name="Google Shape;34;p3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53975"/>
            <a:ext cx="1752601" cy="860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/>
        </p:nvSpPr>
        <p:spPr>
          <a:xfrm>
            <a:off x="762000" y="1143000"/>
            <a:ext cx="777240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BASED DETECTION OF APPLICATION LAYER DDoS ATTACK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152400" y="5602287"/>
            <a:ext cx="495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KANNAN BALASUBRAMANIAN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SOC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4648200" y="5410200"/>
            <a:ext cx="4343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Arun Balaji B-125157008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Jannesh Evans P-125157025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Vimal K-125157079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99875" y="1236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A. DATASET</a:t>
            </a:r>
            <a:endParaRPr b="1" sz="1600"/>
          </a:p>
        </p:txBody>
      </p:sp>
      <p:sp>
        <p:nvSpPr>
          <p:cNvPr id="156" name="Google Shape;156;p20"/>
          <p:cNvSpPr txBox="1"/>
          <p:nvPr/>
        </p:nvSpPr>
        <p:spPr>
          <a:xfrm>
            <a:off x="911900" y="1636900"/>
            <a:ext cx="69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dataset originally has 692702 samples. </a:t>
            </a:r>
            <a:endParaRPr sz="2000"/>
          </a:p>
        </p:txBody>
      </p:sp>
      <p:sp>
        <p:nvSpPr>
          <p:cNvPr id="157" name="Google Shape;157;p20"/>
          <p:cNvSpPr txBox="1"/>
          <p:nvPr/>
        </p:nvSpPr>
        <p:spPr>
          <a:xfrm>
            <a:off x="911900" y="2087075"/>
            <a:ext cx="731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HeartBleed attack samples are eliminated from the dataset, resulting in a final dataset of 692692 samples with having 78 features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75" y="3385163"/>
            <a:ext cx="72199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66575" y="1024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B. DATA PREPARATION</a:t>
            </a:r>
            <a:endParaRPr b="1" sz="1600"/>
          </a:p>
        </p:txBody>
      </p:sp>
      <p:sp>
        <p:nvSpPr>
          <p:cNvPr id="166" name="Google Shape;166;p21"/>
          <p:cNvSpPr txBox="1"/>
          <p:nvPr/>
        </p:nvSpPr>
        <p:spPr>
          <a:xfrm>
            <a:off x="618925" y="1455450"/>
            <a:ext cx="815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 this dataset, our data, with the exception of a few feature columns, was clean and ready to use</a:t>
            </a:r>
            <a:endParaRPr sz="1700"/>
          </a:p>
        </p:txBody>
      </p:sp>
      <p:sp>
        <p:nvSpPr>
          <p:cNvPr id="167" name="Google Shape;167;p21"/>
          <p:cNvSpPr txBox="1"/>
          <p:nvPr/>
        </p:nvSpPr>
        <p:spPr>
          <a:xfrm>
            <a:off x="618925" y="2047950"/>
            <a:ext cx="813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There are a total of 1008 nan values present inside the Flow Bytes/s feature.</a:t>
            </a:r>
            <a:endParaRPr sz="1700"/>
          </a:p>
        </p:txBody>
      </p:sp>
      <p:sp>
        <p:nvSpPr>
          <p:cNvPr id="168" name="Google Shape;168;p21"/>
          <p:cNvSpPr txBox="1"/>
          <p:nvPr/>
        </p:nvSpPr>
        <p:spPr>
          <a:xfrm>
            <a:off x="618925" y="2471250"/>
            <a:ext cx="803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 addition, there are 289 infinite values present inside the Flow Bytes/s features.</a:t>
            </a:r>
            <a:endParaRPr sz="1700"/>
          </a:p>
        </p:txBody>
      </p:sp>
      <p:sp>
        <p:nvSpPr>
          <p:cNvPr id="169" name="Google Shape;169;p21"/>
          <p:cNvSpPr txBox="1"/>
          <p:nvPr/>
        </p:nvSpPr>
        <p:spPr>
          <a:xfrm>
            <a:off x="594025" y="3086850"/>
            <a:ext cx="813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The nan and infinite values are substituted with the median and the maximum values of the feature column. </a:t>
            </a:r>
            <a:endParaRPr sz="17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00" y="3794850"/>
            <a:ext cx="7909799" cy="29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449700" y="1299125"/>
            <a:ext cx="769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In addition, there are 1297 infinite values present inside the Flow Packets/s features.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5" y="2263925"/>
            <a:ext cx="8906651" cy="2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174900" y="999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C. FEATURE SELECTION</a:t>
            </a:r>
            <a:endParaRPr b="1" sz="1600"/>
          </a:p>
        </p:txBody>
      </p:sp>
      <p:sp>
        <p:nvSpPr>
          <p:cNvPr id="186" name="Google Shape;186;p23"/>
          <p:cNvSpPr txBox="1"/>
          <p:nvPr/>
        </p:nvSpPr>
        <p:spPr>
          <a:xfrm>
            <a:off x="729450" y="1548300"/>
            <a:ext cx="76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700"/>
              <a:t>In our work, we use DT for the purpose of feature selection.</a:t>
            </a:r>
            <a:r>
              <a:rPr lang="en-US"/>
              <a:t> 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49525" y="3957125"/>
            <a:ext cx="809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We populate all the data in the dataset to the DT then we consider the importance of features.</a:t>
            </a:r>
            <a:endParaRPr sz="1700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150" y="2112538"/>
            <a:ext cx="3895375" cy="15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75" y="4647575"/>
            <a:ext cx="65246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517300" y="1224950"/>
            <a:ext cx="827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</a:t>
            </a:r>
            <a:r>
              <a:rPr lang="en-US" sz="1700"/>
              <a:t>we take the mean of feature importance of all features and use it as a threshold</a:t>
            </a:r>
            <a:endParaRPr sz="1700"/>
          </a:p>
        </p:txBody>
      </p:sp>
      <p:sp>
        <p:nvSpPr>
          <p:cNvPr id="197" name="Google Shape;197;p24"/>
          <p:cNvSpPr txBox="1"/>
          <p:nvPr/>
        </p:nvSpPr>
        <p:spPr>
          <a:xfrm>
            <a:off x="642000" y="3813750"/>
            <a:ext cx="76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Any feature with feature importance below the threshold is discarded</a:t>
            </a:r>
            <a:endParaRPr sz="17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75" y="1885950"/>
            <a:ext cx="47625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12550"/>
            <a:ext cx="8839200" cy="106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774475" y="1286675"/>
            <a:ext cx="775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</a:t>
            </a:r>
            <a:r>
              <a:rPr lang="en-US" sz="1700"/>
              <a:t>n the end of process, we are left with six features.</a:t>
            </a:r>
            <a:endParaRPr sz="17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138" y="2940250"/>
            <a:ext cx="3019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325" y="2035375"/>
            <a:ext cx="30194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911900" y="4884275"/>
            <a:ext cx="799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It is </a:t>
            </a:r>
            <a:r>
              <a:rPr lang="en-US" sz="1700"/>
              <a:t>worth</a:t>
            </a:r>
            <a:r>
              <a:rPr lang="en-US" sz="1700"/>
              <a:t> to note that we hold all prime essential features in order to detect diverse and various DDoS attack toolkits.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274825" y="1074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D. DATA SCALING</a:t>
            </a:r>
            <a:endParaRPr b="1" sz="1600"/>
          </a:p>
        </p:txBody>
      </p:sp>
      <p:sp>
        <p:nvSpPr>
          <p:cNvPr id="217" name="Google Shape;217;p26"/>
          <p:cNvSpPr txBox="1"/>
          <p:nvPr/>
        </p:nvSpPr>
        <p:spPr>
          <a:xfrm>
            <a:off x="624600" y="1636425"/>
            <a:ext cx="749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This work uses the Min-Max Standard Scaler to transform the data into a number between the minimum and maximum values.</a:t>
            </a:r>
            <a:endParaRPr sz="17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25" y="2421875"/>
            <a:ext cx="61531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74750" y="1136750"/>
            <a:ext cx="18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E. CLASSIFIER</a:t>
            </a:r>
            <a:endParaRPr b="1" sz="1600"/>
          </a:p>
        </p:txBody>
      </p:sp>
      <p:sp>
        <p:nvSpPr>
          <p:cNvPr id="226" name="Google Shape;226;p27"/>
          <p:cNvSpPr txBox="1"/>
          <p:nvPr/>
        </p:nvSpPr>
        <p:spPr>
          <a:xfrm>
            <a:off x="627100" y="1880125"/>
            <a:ext cx="771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Choosing the ideal number of neurons and layers in a MLP is an important step in building a neural network.</a:t>
            </a:r>
            <a:endParaRPr sz="1700"/>
          </a:p>
        </p:txBody>
      </p:sp>
      <p:sp>
        <p:nvSpPr>
          <p:cNvPr id="227" name="Google Shape;227;p27"/>
          <p:cNvSpPr txBox="1"/>
          <p:nvPr/>
        </p:nvSpPr>
        <p:spPr>
          <a:xfrm>
            <a:off x="627100" y="2787250"/>
            <a:ext cx="771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 we use MLP to classify 4 DDoS attacks and benign traffic with 6 features only</a:t>
            </a:r>
            <a:endParaRPr sz="1700"/>
          </a:p>
        </p:txBody>
      </p:sp>
      <p:sp>
        <p:nvSpPr>
          <p:cNvPr id="228" name="Google Shape;228;p27"/>
          <p:cNvSpPr txBox="1"/>
          <p:nvPr/>
        </p:nvSpPr>
        <p:spPr>
          <a:xfrm>
            <a:off x="627100" y="3560175"/>
            <a:ext cx="805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</a:t>
            </a:r>
            <a:r>
              <a:rPr lang="en-US" sz="1700"/>
              <a:t>he procedure begins with no hidden layers, and considers the accuracy, precision, recall, and F1 score as performance metrics.</a:t>
            </a:r>
            <a:endParaRPr sz="1700"/>
          </a:p>
        </p:txBody>
      </p:sp>
      <p:sp>
        <p:nvSpPr>
          <p:cNvPr id="229" name="Google Shape;229;p27"/>
          <p:cNvSpPr txBox="1"/>
          <p:nvPr/>
        </p:nvSpPr>
        <p:spPr>
          <a:xfrm>
            <a:off x="627100" y="4333100"/>
            <a:ext cx="7600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number of hidden layers is subsequently increased incrementally, with the corresponding number of neurons determined through </a:t>
            </a:r>
            <a:r>
              <a:rPr lang="en-US" sz="1700"/>
              <a:t>Gridsearch.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50" y="1963700"/>
            <a:ext cx="78962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212350" y="1211700"/>
            <a:ext cx="417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EXPERIMENTS AND RESULTS</a:t>
            </a:r>
            <a:endParaRPr b="1" sz="1600"/>
          </a:p>
        </p:txBody>
      </p:sp>
      <p:sp>
        <p:nvSpPr>
          <p:cNvPr id="244" name="Google Shape;244;p29"/>
          <p:cNvSpPr txBox="1"/>
          <p:nvPr/>
        </p:nvSpPr>
        <p:spPr>
          <a:xfrm>
            <a:off x="737000" y="2023650"/>
            <a:ext cx="733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</a:t>
            </a:r>
            <a:r>
              <a:rPr lang="en-US" sz="1700"/>
              <a:t>fter feature selection, the 6 selected features are populated to a MLP of three layers.</a:t>
            </a:r>
            <a:endParaRPr sz="1700"/>
          </a:p>
        </p:txBody>
      </p:sp>
      <p:sp>
        <p:nvSpPr>
          <p:cNvPr id="245" name="Google Shape;245;p29"/>
          <p:cNvSpPr txBox="1"/>
          <p:nvPr/>
        </p:nvSpPr>
        <p:spPr>
          <a:xfrm>
            <a:off x="737000" y="2835625"/>
            <a:ext cx="699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first hidden layer, second hidden layer and third hidden layer consists of 100,200 and 250 neurons, respectively</a:t>
            </a:r>
            <a:endParaRPr sz="1700"/>
          </a:p>
        </p:txBody>
      </p:sp>
      <p:sp>
        <p:nvSpPr>
          <p:cNvPr id="246" name="Google Shape;246;p29"/>
          <p:cNvSpPr txBox="1"/>
          <p:nvPr/>
        </p:nvSpPr>
        <p:spPr>
          <a:xfrm>
            <a:off x="737000" y="3710075"/>
            <a:ext cx="6997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Based on the evaluation, our model obtains a level of accuracy of 98%, precision of 94%, a level of F1 score of 93%, and recall of 93% with adam optimizer.</a:t>
            </a:r>
            <a:endParaRPr sz="1700"/>
          </a:p>
        </p:txBody>
      </p:sp>
      <p:sp>
        <p:nvSpPr>
          <p:cNvPr id="247" name="Google Shape;247;p29"/>
          <p:cNvSpPr txBox="1"/>
          <p:nvPr/>
        </p:nvSpPr>
        <p:spPr>
          <a:xfrm>
            <a:off x="737075" y="4846125"/>
            <a:ext cx="7335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There are a variety of optimizers to choose when developing ML methods. SGD, LBFGS, and Adam are three famous optimizers that are frequently used for MLPs.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/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of this Presentation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457200" y="1219200"/>
            <a:ext cx="8229600" cy="53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Base Paper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Proposed 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Timeline For Completion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111775" y="1636425"/>
            <a:ext cx="7235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After pre</a:t>
            </a:r>
            <a:r>
              <a:rPr lang="en-US" sz="1700"/>
              <a:t>cise</a:t>
            </a:r>
            <a:r>
              <a:rPr lang="en-US"/>
              <a:t> </a:t>
            </a:r>
            <a:r>
              <a:rPr lang="en-US" sz="1700"/>
              <a:t>experimentation, we have found that Adam optimizer/solver showed the best accuracy</a:t>
            </a:r>
            <a:r>
              <a:rPr lang="en-US" sz="2000"/>
              <a:t> .</a:t>
            </a:r>
            <a:endParaRPr sz="20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75" y="2836984"/>
            <a:ext cx="5967124" cy="300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25" y="2088625"/>
            <a:ext cx="70008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38" y="2251025"/>
            <a:ext cx="67722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00" y="1101775"/>
            <a:ext cx="6134100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051825"/>
            <a:ext cx="5905500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001825"/>
            <a:ext cx="585787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475" y="1001850"/>
            <a:ext cx="5895975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/>
        </p:nvSpPr>
        <p:spPr>
          <a:xfrm>
            <a:off x="381000" y="1143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762000" y="1388775"/>
            <a:ext cx="746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533400" y="2436300"/>
            <a:ext cx="8153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CICIDS2017  dataset is used in this work where the abstract behavior of 25 users are profiled based on the HTTP, HTTPS, FTP, and SSH protocols, as well as email.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dataset originally has 692702 samples. HeartBleed attack samples are eliminated from the dataset, resulting in a final dataset of 692692 samples with having 78 features.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dataset was generated in a realistic and diverse environment, which makes it a suitable representation of real-world network traffic.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2572" l="0" r="0" t="0"/>
          <a:stretch/>
        </p:blipFill>
        <p:spPr>
          <a:xfrm>
            <a:off x="152400" y="1264150"/>
            <a:ext cx="8839201" cy="52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7924800" y="6356350"/>
            <a:ext cx="82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b="6279" l="0" r="0" t="0"/>
          <a:stretch/>
        </p:blipFill>
        <p:spPr>
          <a:xfrm>
            <a:off x="1486300" y="2296625"/>
            <a:ext cx="6027050" cy="3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1428300" y="614750"/>
            <a:ext cx="5437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techniques</a:t>
            </a:r>
            <a:br>
              <a:rPr lang="en-US" sz="4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(Architecture)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2209800" y="990600"/>
            <a:ext cx="46482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Base paper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684350" y="2122650"/>
            <a:ext cx="80904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Dyari mohammed sharif,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Hakem Beitollahi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mahdi fazeli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Application-Layer DDoS Attacks Produced by Various Freely Accessible Toolkits Using Machine Learning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publication : 25 May 2023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84350" y="4034250"/>
            <a:ext cx="7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:IEEE Access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-1066800" y="1219200"/>
            <a:ext cx="114681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techniques</a:t>
            </a:r>
            <a:br>
              <a:rPr b="0" i="0" lang="en-US" sz="40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(Architecture)</a:t>
            </a:r>
            <a:endParaRPr/>
          </a:p>
        </p:txBody>
      </p:sp>
      <p:sp>
        <p:nvSpPr>
          <p:cNvPr id="325" name="Google Shape;325;p4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1687512" y="990600"/>
            <a:ext cx="7456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13" y="2130437"/>
            <a:ext cx="75533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2201050" y="6138475"/>
            <a:ext cx="444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overall structure of our proposed MLP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856400" y="5456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Timeline For Completion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616700" y="19670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10"/>
              <a:buChar char="●"/>
            </a:pPr>
            <a:r>
              <a:rPr lang="en-US"/>
              <a:t>Phase 1: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○"/>
            </a:pPr>
            <a:r>
              <a:rPr lang="en-US"/>
              <a:t>Completion of data collection, preparation, and cleaning.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Implementation of feature selection and data scaling.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10"/>
              <a:buChar char="●"/>
            </a:pPr>
            <a:r>
              <a:rPr lang="en-US"/>
              <a:t>Phase 2: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Implementation of MLP classifier with </a:t>
            </a:r>
            <a:r>
              <a:rPr lang="en-US"/>
              <a:t>RandomizedSearchCV</a:t>
            </a:r>
            <a:r>
              <a:rPr lang="en-US"/>
              <a:t> for model training.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Comparative analysis of model performance using different optimizers: Adam, SGD, and L-BFGS.</a:t>
            </a:r>
            <a:endParaRPr/>
          </a:p>
        </p:txBody>
      </p:sp>
      <p:sp>
        <p:nvSpPr>
          <p:cNvPr id="336" name="Google Shape;336;p4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2" name="Google Shape;342;p42"/>
          <p:cNvSpPr txBox="1"/>
          <p:nvPr/>
        </p:nvSpPr>
        <p:spPr>
          <a:xfrm>
            <a:off x="3124200" y="838200"/>
            <a:ext cx="27559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457200" y="1749325"/>
            <a:ext cx="8077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In conclusion, the threat of DDoS attacks is significant due to their potential to disrupt online services and hinder user access.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accessibility and ease of deployment of DDoS attack tools exacerbate this concern.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Our study employed Decision Trees for feature selection and a Multilayer Perceptron as the classifier, testing various optimizers such as Adam, SGD, and LBFGS.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Our results consistently showed that the Adam optimizer achieved superior accuracy.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677863" y="1600212"/>
            <a:ext cx="77883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B. B. Gupta, P. Chaudhary, X. Chang, and N. Nedjah, ‘‘Smart defense against distributed denial of service attack in IoT networks using supervised learning classifiers,’’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Comput. Electr. Eng.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vol. 98, Mar. 2022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H. Beitollahi and G. Deconinck, ‘‘An overlay protection layer against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denial-of-service attacks”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O. Yoachimik, ‘‘DDoS attack trends for 2022 Q1,’’ Cloudflare, CA, USA,Tech. Rep., Apr. 2022.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J. Mirkovic and P. Reiher, ‘‘A taxonomy of DDoS attack and DDoS defense mechanisms,’’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ACM SIGCOMM Comput. Commun. Rev.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vol. 34, no. 2,pp. 39–53, Apr. 2004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3429000" y="2743200"/>
            <a:ext cx="6477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179387" y="396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87400" y="173196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 Denial of Service (DDoS) attacks are a growing threat to online services ,as they can overwhelm servers or networks with a flood of traffic, rendering the targeted service inaccessible to legitimate users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12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Application-layer DDoS attacks target the application layer of the victim system, aiming to exhaust its resources or cause the application to fail.</a:t>
            </a:r>
            <a:endParaRPr/>
          </a:p>
          <a:p>
            <a:pPr indent="-212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recent years there was a significant increase in application-layer attacks, specifically HTTP-layer DDoS attacks which rose by 164% Year over year</a:t>
            </a:r>
            <a:endParaRPr/>
          </a:p>
          <a:p>
            <a:pPr indent="-212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here is to  perform efficient prediction on the DDo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attack and the tools used to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39723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3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3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179387" y="396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787400" y="173196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approach to predict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layer DDoS attacks using Machine Learning .</a:t>
            </a:r>
            <a:endParaRPr/>
          </a:p>
          <a:p>
            <a:pPr indent="-212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tools used to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the attack.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feature Selection techniques to enhance the speed and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system.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main aim is to fill the gap by investigating the impact of easy availability of DDoS attack tools on the frequency and severity of attacks.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2723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3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39723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39723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286000" y="1524000"/>
            <a:ext cx="48768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495300" y="2293925"/>
            <a:ext cx="8458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To construct a ML </a:t>
            </a:r>
            <a:r>
              <a:rPr lang="en-US" sz="1800">
                <a:solidFill>
                  <a:schemeClr val="dk1"/>
                </a:solidFill>
              </a:rPr>
              <a:t>model</a:t>
            </a:r>
            <a:r>
              <a:rPr lang="en-US" sz="1800">
                <a:solidFill>
                  <a:schemeClr val="dk1"/>
                </a:solidFill>
              </a:rPr>
              <a:t> to detect DDoS attacks by identifying and distinguishing between traffic produced by freely accessible tools and legitimate traffic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362200" y="533400"/>
            <a:ext cx="48768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3" y="1467825"/>
            <a:ext cx="8869176" cy="50541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667000" y="381000"/>
            <a:ext cx="405288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" y="1637600"/>
            <a:ext cx="8971599" cy="42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62000" y="1773237"/>
            <a:ext cx="8001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Feature Selection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Scaling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Min-Max Standard Scaler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 Perceptron (MLP)</a:t>
            </a:r>
            <a:endParaRPr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Search (RS)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124200" y="533400"/>
            <a:ext cx="54102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