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7" r:id="rId1"/>
  </p:sldMasterIdLst>
  <p:notesMasterIdLst>
    <p:notesMasterId r:id="rId20"/>
  </p:notesMasterIdLst>
  <p:sldIdLst>
    <p:sldId id="297" r:id="rId2"/>
    <p:sldId id="257" r:id="rId3"/>
    <p:sldId id="258" r:id="rId4"/>
    <p:sldId id="259" r:id="rId5"/>
    <p:sldId id="288" r:id="rId6"/>
    <p:sldId id="289" r:id="rId7"/>
    <p:sldId id="302" r:id="rId8"/>
    <p:sldId id="303" r:id="rId9"/>
    <p:sldId id="299" r:id="rId10"/>
    <p:sldId id="304" r:id="rId11"/>
    <p:sldId id="306" r:id="rId12"/>
    <p:sldId id="307" r:id="rId13"/>
    <p:sldId id="305" r:id="rId14"/>
    <p:sldId id="301" r:id="rId15"/>
    <p:sldId id="308" r:id="rId16"/>
    <p:sldId id="296" r:id="rId17"/>
    <p:sldId id="309"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autoAdjust="0"/>
    <p:restoredTop sz="93911" autoAdjust="0"/>
  </p:normalViewPr>
  <p:slideViewPr>
    <p:cSldViewPr snapToGrid="0" snapToObjects="1">
      <p:cViewPr>
        <p:scale>
          <a:sx n="60" d="100"/>
          <a:sy n="60" d="100"/>
        </p:scale>
        <p:origin x="1032" y="264"/>
      </p:cViewPr>
      <p:guideLst>
        <p:guide pos="3840"/>
        <p:guide orient="horz" pos="2160"/>
      </p:guideLst>
    </p:cSldViewPr>
  </p:slideViewPr>
  <p:outlineViewPr>
    <p:cViewPr>
      <p:scale>
        <a:sx n="33" d="100"/>
        <a:sy n="33" d="100"/>
      </p:scale>
      <p:origin x="0" y="-206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594CA-6689-49A4-9137-3F36E0D09BCE}"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49050A5E-E260-4C77-A352-41B4BE82E952}">
      <dgm:prSet phldrT="[Text]"/>
      <dgm:spPr/>
      <dgm:t>
        <a:bodyPr/>
        <a:lstStyle/>
        <a:p>
          <a:r>
            <a:rPr lang="en-US" dirty="0">
              <a:latin typeface="Gill Sans MT" panose="020B0502020104020203" pitchFamily="34" charset="0"/>
            </a:rPr>
            <a:t>Problem Description</a:t>
          </a:r>
        </a:p>
      </dgm:t>
    </dgm:pt>
    <dgm:pt modelId="{94C8757D-7F74-4A09-A490-DD02CC5FD84D}" type="parTrans" cxnId="{FE07F33A-2FE0-4C0A-966B-783602BAD7A5}">
      <dgm:prSet/>
      <dgm:spPr/>
      <dgm:t>
        <a:bodyPr/>
        <a:lstStyle/>
        <a:p>
          <a:endParaRPr lang="en-US"/>
        </a:p>
      </dgm:t>
    </dgm:pt>
    <dgm:pt modelId="{05F8B7DB-E65A-4A21-AF57-2F797AA14399}" type="sibTrans" cxnId="{FE07F33A-2FE0-4C0A-966B-783602BAD7A5}">
      <dgm:prSet/>
      <dgm:spPr/>
      <dgm:t>
        <a:bodyPr/>
        <a:lstStyle/>
        <a:p>
          <a:endParaRPr lang="en-US"/>
        </a:p>
      </dgm:t>
    </dgm:pt>
    <dgm:pt modelId="{B56E9751-D5F2-4415-A5E9-0479B8A94F19}">
      <dgm:prSet phldrT="[Text]"/>
      <dgm:spPr/>
      <dgm:t>
        <a:bodyPr/>
        <a:lstStyle/>
        <a:p>
          <a:r>
            <a:rPr lang="en-US"/>
            <a:t> 2</a:t>
          </a:r>
        </a:p>
      </dgm:t>
    </dgm:pt>
    <dgm:pt modelId="{BB4B43E2-A5BF-459A-8C40-F20BAF10772A}" type="parTrans" cxnId="{CEA486DB-D70C-473C-B1A8-19119FF57F72}">
      <dgm:prSet/>
      <dgm:spPr/>
      <dgm:t>
        <a:bodyPr/>
        <a:lstStyle/>
        <a:p>
          <a:endParaRPr lang="en-US"/>
        </a:p>
      </dgm:t>
    </dgm:pt>
    <dgm:pt modelId="{88344DF7-0C88-43F3-A5A4-71F50A0C5109}" type="sibTrans" cxnId="{CEA486DB-D70C-473C-B1A8-19119FF57F72}">
      <dgm:prSet/>
      <dgm:spPr/>
      <dgm:t>
        <a:bodyPr/>
        <a:lstStyle/>
        <a:p>
          <a:endParaRPr lang="en-US"/>
        </a:p>
      </dgm:t>
    </dgm:pt>
    <dgm:pt modelId="{B9E97A45-D8B9-4CEF-950F-68116896977E}">
      <dgm:prSet phldrT="[Text]"/>
      <dgm:spPr/>
      <dgm:t>
        <a:bodyPr/>
        <a:lstStyle/>
        <a:p>
          <a:r>
            <a:rPr lang="en-US" dirty="0">
              <a:latin typeface="Gill Sans MT" panose="020B0502020104020203" pitchFamily="34" charset="0"/>
            </a:rPr>
            <a:t>Dataset</a:t>
          </a:r>
        </a:p>
      </dgm:t>
    </dgm:pt>
    <dgm:pt modelId="{41D63E1F-6900-42D9-AB37-EF4861CDEB38}" type="parTrans" cxnId="{71B35713-0985-4AD2-8729-58BC51CFF4F5}">
      <dgm:prSet/>
      <dgm:spPr/>
      <dgm:t>
        <a:bodyPr/>
        <a:lstStyle/>
        <a:p>
          <a:endParaRPr lang="en-US"/>
        </a:p>
      </dgm:t>
    </dgm:pt>
    <dgm:pt modelId="{FC694D44-72AC-4DB8-9A6F-FA732DAE6AF2}" type="sibTrans" cxnId="{71B35713-0985-4AD2-8729-58BC51CFF4F5}">
      <dgm:prSet/>
      <dgm:spPr/>
      <dgm:t>
        <a:bodyPr/>
        <a:lstStyle/>
        <a:p>
          <a:endParaRPr lang="en-US"/>
        </a:p>
      </dgm:t>
    </dgm:pt>
    <dgm:pt modelId="{2818DB69-14C5-49C1-B0EB-17172D3D28D2}">
      <dgm:prSet phldrT="[Text]"/>
      <dgm:spPr/>
      <dgm:t>
        <a:bodyPr/>
        <a:lstStyle/>
        <a:p>
          <a:r>
            <a:rPr lang="en-US"/>
            <a:t> 3</a:t>
          </a:r>
        </a:p>
      </dgm:t>
    </dgm:pt>
    <dgm:pt modelId="{804C5B18-CB3B-4986-9771-A42E13D4A13D}" type="parTrans" cxnId="{EE458116-141E-409E-8891-6FBD76568354}">
      <dgm:prSet/>
      <dgm:spPr/>
      <dgm:t>
        <a:bodyPr/>
        <a:lstStyle/>
        <a:p>
          <a:endParaRPr lang="en-US"/>
        </a:p>
      </dgm:t>
    </dgm:pt>
    <dgm:pt modelId="{17BD0744-A841-4C32-AC0E-55A3DB092D16}" type="sibTrans" cxnId="{EE458116-141E-409E-8891-6FBD76568354}">
      <dgm:prSet/>
      <dgm:spPr/>
      <dgm:t>
        <a:bodyPr/>
        <a:lstStyle/>
        <a:p>
          <a:endParaRPr lang="en-US"/>
        </a:p>
      </dgm:t>
    </dgm:pt>
    <dgm:pt modelId="{70728F17-3DC1-4C6A-BA47-0EF3DB6521DF}">
      <dgm:prSet phldrT="[Text]"/>
      <dgm:spPr/>
      <dgm:t>
        <a:bodyPr/>
        <a:lstStyle/>
        <a:p>
          <a:r>
            <a:rPr lang="en-US" dirty="0">
              <a:latin typeface="Gill Sans MT" panose="020B0502020104020203" pitchFamily="34" charset="0"/>
            </a:rPr>
            <a:t>Predictive Modeling</a:t>
          </a:r>
        </a:p>
      </dgm:t>
    </dgm:pt>
    <dgm:pt modelId="{44424992-1FD6-419E-BB22-BF795693599E}" type="parTrans" cxnId="{5F521DBC-3CA4-426B-B2CE-B78E93B5A969}">
      <dgm:prSet/>
      <dgm:spPr/>
      <dgm:t>
        <a:bodyPr/>
        <a:lstStyle/>
        <a:p>
          <a:endParaRPr lang="en-US"/>
        </a:p>
      </dgm:t>
    </dgm:pt>
    <dgm:pt modelId="{C388DAD1-F2F6-44BC-96C6-74C222CE5422}" type="sibTrans" cxnId="{5F521DBC-3CA4-426B-B2CE-B78E93B5A969}">
      <dgm:prSet/>
      <dgm:spPr/>
      <dgm:t>
        <a:bodyPr/>
        <a:lstStyle/>
        <a:p>
          <a:endParaRPr lang="en-US"/>
        </a:p>
      </dgm:t>
    </dgm:pt>
    <dgm:pt modelId="{821DE677-82D8-4047-9A0D-EB356F659921}">
      <dgm:prSet phldrT="[Text]"/>
      <dgm:spPr/>
      <dgm:t>
        <a:bodyPr/>
        <a:lstStyle/>
        <a:p>
          <a:r>
            <a:rPr lang="en-US"/>
            <a:t> 4</a:t>
          </a:r>
        </a:p>
      </dgm:t>
    </dgm:pt>
    <dgm:pt modelId="{330BCE8F-C123-4E7A-BF12-50769958033D}" type="parTrans" cxnId="{8E877207-D892-4E02-89EB-624ED4BB9A3E}">
      <dgm:prSet/>
      <dgm:spPr/>
      <dgm:t>
        <a:bodyPr/>
        <a:lstStyle/>
        <a:p>
          <a:endParaRPr lang="en-US"/>
        </a:p>
      </dgm:t>
    </dgm:pt>
    <dgm:pt modelId="{7CFED274-7A5C-4B68-9D3F-2D1C67599164}" type="sibTrans" cxnId="{8E877207-D892-4E02-89EB-624ED4BB9A3E}">
      <dgm:prSet/>
      <dgm:spPr/>
      <dgm:t>
        <a:bodyPr/>
        <a:lstStyle/>
        <a:p>
          <a:endParaRPr lang="en-US"/>
        </a:p>
      </dgm:t>
    </dgm:pt>
    <dgm:pt modelId="{BF2F2B8B-6183-45D4-B6BC-801B66358E2A}">
      <dgm:prSet phldrT="[Text]"/>
      <dgm:spPr/>
      <dgm:t>
        <a:bodyPr/>
        <a:lstStyle/>
        <a:p>
          <a:r>
            <a:rPr lang="en-US" dirty="0">
              <a:latin typeface="Gill Sans MT" panose="020B0502020104020203" pitchFamily="34" charset="0"/>
            </a:rPr>
            <a:t>Conclusion</a:t>
          </a:r>
        </a:p>
      </dgm:t>
    </dgm:pt>
    <dgm:pt modelId="{57AA2031-F824-48CD-AEA2-777E81AA8357}" type="parTrans" cxnId="{09D54046-DDD7-4076-9A18-CA56422CBCB6}">
      <dgm:prSet/>
      <dgm:spPr/>
      <dgm:t>
        <a:bodyPr/>
        <a:lstStyle/>
        <a:p>
          <a:endParaRPr lang="en-US"/>
        </a:p>
      </dgm:t>
    </dgm:pt>
    <dgm:pt modelId="{A0AA6798-B25C-4A2B-81BA-538D36635112}" type="sibTrans" cxnId="{09D54046-DDD7-4076-9A18-CA56422CBCB6}">
      <dgm:prSet/>
      <dgm:spPr/>
      <dgm:t>
        <a:bodyPr/>
        <a:lstStyle/>
        <a:p>
          <a:endParaRPr lang="en-US"/>
        </a:p>
      </dgm:t>
    </dgm:pt>
    <dgm:pt modelId="{FBDF0F4E-3CB9-4EAA-A245-978723DAA92C}">
      <dgm:prSet phldrT="[Text]"/>
      <dgm:spPr/>
      <dgm:t>
        <a:bodyPr/>
        <a:lstStyle/>
        <a:p>
          <a:r>
            <a:rPr lang="en-US"/>
            <a:t>1</a:t>
          </a:r>
        </a:p>
      </dgm:t>
    </dgm:pt>
    <dgm:pt modelId="{F830D7B1-1704-416D-AD4A-567845B08259}" type="sibTrans" cxnId="{9FF6F1D5-E833-49FA-892A-5830473A1DC4}">
      <dgm:prSet/>
      <dgm:spPr/>
      <dgm:t>
        <a:bodyPr/>
        <a:lstStyle/>
        <a:p>
          <a:endParaRPr lang="en-US"/>
        </a:p>
      </dgm:t>
    </dgm:pt>
    <dgm:pt modelId="{D351917B-1FF9-40C4-96A6-6DD9BF0BD801}" type="parTrans" cxnId="{9FF6F1D5-E833-49FA-892A-5830473A1DC4}">
      <dgm:prSet/>
      <dgm:spPr/>
      <dgm:t>
        <a:bodyPr/>
        <a:lstStyle/>
        <a:p>
          <a:endParaRPr lang="en-US"/>
        </a:p>
      </dgm:t>
    </dgm:pt>
    <dgm:pt modelId="{7BCAFA5A-9172-40D3-B630-8C586D5B57E9}" type="pres">
      <dgm:prSet presAssocID="{1FA594CA-6689-49A4-9137-3F36E0D09BCE}" presName="linearFlow" presStyleCnt="0">
        <dgm:presLayoutVars>
          <dgm:dir/>
          <dgm:animLvl val="lvl"/>
          <dgm:resizeHandles val="exact"/>
        </dgm:presLayoutVars>
      </dgm:prSet>
      <dgm:spPr/>
    </dgm:pt>
    <dgm:pt modelId="{32880B77-0D91-4B87-A6A6-D1BB9D63C3E9}" type="pres">
      <dgm:prSet presAssocID="{FBDF0F4E-3CB9-4EAA-A245-978723DAA92C}" presName="composite" presStyleCnt="0"/>
      <dgm:spPr/>
    </dgm:pt>
    <dgm:pt modelId="{EFF6BEDF-7E7B-43BE-951A-EE7BA924AC0E}" type="pres">
      <dgm:prSet presAssocID="{FBDF0F4E-3CB9-4EAA-A245-978723DAA92C}" presName="parentText" presStyleLbl="alignNode1" presStyleIdx="0" presStyleCnt="4">
        <dgm:presLayoutVars>
          <dgm:chMax val="1"/>
          <dgm:bulletEnabled val="1"/>
        </dgm:presLayoutVars>
      </dgm:prSet>
      <dgm:spPr/>
    </dgm:pt>
    <dgm:pt modelId="{65CE267F-9462-42D9-BA48-00E5FC5AE08F}" type="pres">
      <dgm:prSet presAssocID="{FBDF0F4E-3CB9-4EAA-A245-978723DAA92C}" presName="descendantText" presStyleLbl="alignAcc1" presStyleIdx="0" presStyleCnt="4" custLinFactNeighborX="0">
        <dgm:presLayoutVars>
          <dgm:bulletEnabled val="1"/>
        </dgm:presLayoutVars>
      </dgm:prSet>
      <dgm:spPr/>
    </dgm:pt>
    <dgm:pt modelId="{C2795757-16FB-41D6-9278-B0BEFE5F17F6}" type="pres">
      <dgm:prSet presAssocID="{F830D7B1-1704-416D-AD4A-567845B08259}" presName="sp" presStyleCnt="0"/>
      <dgm:spPr/>
    </dgm:pt>
    <dgm:pt modelId="{A3FFAE3E-F775-4794-855B-25ACC1179DA5}" type="pres">
      <dgm:prSet presAssocID="{B56E9751-D5F2-4415-A5E9-0479B8A94F19}" presName="composite" presStyleCnt="0"/>
      <dgm:spPr/>
    </dgm:pt>
    <dgm:pt modelId="{A0A05BC4-8918-4643-9BF4-F520568F42C1}" type="pres">
      <dgm:prSet presAssocID="{B56E9751-D5F2-4415-A5E9-0479B8A94F19}" presName="parentText" presStyleLbl="alignNode1" presStyleIdx="1" presStyleCnt="4">
        <dgm:presLayoutVars>
          <dgm:chMax val="1"/>
          <dgm:bulletEnabled val="1"/>
        </dgm:presLayoutVars>
      </dgm:prSet>
      <dgm:spPr/>
    </dgm:pt>
    <dgm:pt modelId="{228C7D82-BBF3-4227-8566-3C55792AAA59}" type="pres">
      <dgm:prSet presAssocID="{B56E9751-D5F2-4415-A5E9-0479B8A94F19}" presName="descendantText" presStyleLbl="alignAcc1" presStyleIdx="1" presStyleCnt="4">
        <dgm:presLayoutVars>
          <dgm:bulletEnabled val="1"/>
        </dgm:presLayoutVars>
      </dgm:prSet>
      <dgm:spPr/>
    </dgm:pt>
    <dgm:pt modelId="{3E5DD248-A298-498A-BBA2-824B9B3EA308}" type="pres">
      <dgm:prSet presAssocID="{88344DF7-0C88-43F3-A5A4-71F50A0C5109}" presName="sp" presStyleCnt="0"/>
      <dgm:spPr/>
    </dgm:pt>
    <dgm:pt modelId="{36159FE1-3AD1-4DC5-BD43-0DB3BD6660E2}" type="pres">
      <dgm:prSet presAssocID="{2818DB69-14C5-49C1-B0EB-17172D3D28D2}" presName="composite" presStyleCnt="0"/>
      <dgm:spPr/>
    </dgm:pt>
    <dgm:pt modelId="{1BCC0F4E-CA24-46DE-9F67-AE7747C88F83}" type="pres">
      <dgm:prSet presAssocID="{2818DB69-14C5-49C1-B0EB-17172D3D28D2}" presName="parentText" presStyleLbl="alignNode1" presStyleIdx="2" presStyleCnt="4">
        <dgm:presLayoutVars>
          <dgm:chMax val="1"/>
          <dgm:bulletEnabled val="1"/>
        </dgm:presLayoutVars>
      </dgm:prSet>
      <dgm:spPr/>
    </dgm:pt>
    <dgm:pt modelId="{1156446F-C178-4165-9AFD-83E689085E00}" type="pres">
      <dgm:prSet presAssocID="{2818DB69-14C5-49C1-B0EB-17172D3D28D2}" presName="descendantText" presStyleLbl="alignAcc1" presStyleIdx="2" presStyleCnt="4">
        <dgm:presLayoutVars>
          <dgm:bulletEnabled val="1"/>
        </dgm:presLayoutVars>
      </dgm:prSet>
      <dgm:spPr/>
    </dgm:pt>
    <dgm:pt modelId="{F4D83308-E4EA-4885-B9E5-297A1C222723}" type="pres">
      <dgm:prSet presAssocID="{17BD0744-A841-4C32-AC0E-55A3DB092D16}" presName="sp" presStyleCnt="0"/>
      <dgm:spPr/>
    </dgm:pt>
    <dgm:pt modelId="{512720C3-8A5F-4034-ACF4-2A6388CADC08}" type="pres">
      <dgm:prSet presAssocID="{821DE677-82D8-4047-9A0D-EB356F659921}" presName="composite" presStyleCnt="0"/>
      <dgm:spPr/>
    </dgm:pt>
    <dgm:pt modelId="{E4BE9401-08CE-461C-86E5-D51E20A22F40}" type="pres">
      <dgm:prSet presAssocID="{821DE677-82D8-4047-9A0D-EB356F659921}" presName="parentText" presStyleLbl="alignNode1" presStyleIdx="3" presStyleCnt="4">
        <dgm:presLayoutVars>
          <dgm:chMax val="1"/>
          <dgm:bulletEnabled val="1"/>
        </dgm:presLayoutVars>
      </dgm:prSet>
      <dgm:spPr/>
    </dgm:pt>
    <dgm:pt modelId="{620BEA5F-A546-42F4-AF72-2ED057B9B4B3}" type="pres">
      <dgm:prSet presAssocID="{821DE677-82D8-4047-9A0D-EB356F659921}" presName="descendantText" presStyleLbl="alignAcc1" presStyleIdx="3" presStyleCnt="4">
        <dgm:presLayoutVars>
          <dgm:bulletEnabled val="1"/>
        </dgm:presLayoutVars>
      </dgm:prSet>
      <dgm:spPr/>
    </dgm:pt>
  </dgm:ptLst>
  <dgm:cxnLst>
    <dgm:cxn modelId="{8E877207-D892-4E02-89EB-624ED4BB9A3E}" srcId="{1FA594CA-6689-49A4-9137-3F36E0D09BCE}" destId="{821DE677-82D8-4047-9A0D-EB356F659921}" srcOrd="3" destOrd="0" parTransId="{330BCE8F-C123-4E7A-BF12-50769958033D}" sibTransId="{7CFED274-7A5C-4B68-9D3F-2D1C67599164}"/>
    <dgm:cxn modelId="{71B35713-0985-4AD2-8729-58BC51CFF4F5}" srcId="{B56E9751-D5F2-4415-A5E9-0479B8A94F19}" destId="{B9E97A45-D8B9-4CEF-950F-68116896977E}" srcOrd="0" destOrd="0" parTransId="{41D63E1F-6900-42D9-AB37-EF4861CDEB38}" sibTransId="{FC694D44-72AC-4DB8-9A6F-FA732DAE6AF2}"/>
    <dgm:cxn modelId="{EE458116-141E-409E-8891-6FBD76568354}" srcId="{1FA594CA-6689-49A4-9137-3F36E0D09BCE}" destId="{2818DB69-14C5-49C1-B0EB-17172D3D28D2}" srcOrd="2" destOrd="0" parTransId="{804C5B18-CB3B-4986-9771-A42E13D4A13D}" sibTransId="{17BD0744-A841-4C32-AC0E-55A3DB092D16}"/>
    <dgm:cxn modelId="{83517A27-2C35-406D-B180-A26C65181BA2}" type="presOf" srcId="{B56E9751-D5F2-4415-A5E9-0479B8A94F19}" destId="{A0A05BC4-8918-4643-9BF4-F520568F42C1}" srcOrd="0" destOrd="0" presId="urn:microsoft.com/office/officeart/2005/8/layout/chevron2"/>
    <dgm:cxn modelId="{8DA2E431-DC7F-40FD-A42D-677E3979EA88}" type="presOf" srcId="{BF2F2B8B-6183-45D4-B6BC-801B66358E2A}" destId="{620BEA5F-A546-42F4-AF72-2ED057B9B4B3}" srcOrd="0" destOrd="0" presId="urn:microsoft.com/office/officeart/2005/8/layout/chevron2"/>
    <dgm:cxn modelId="{FE07F33A-2FE0-4C0A-966B-783602BAD7A5}" srcId="{FBDF0F4E-3CB9-4EAA-A245-978723DAA92C}" destId="{49050A5E-E260-4C77-A352-41B4BE82E952}" srcOrd="0" destOrd="0" parTransId="{94C8757D-7F74-4A09-A490-DD02CC5FD84D}" sibTransId="{05F8B7DB-E65A-4A21-AF57-2F797AA14399}"/>
    <dgm:cxn modelId="{09D54046-DDD7-4076-9A18-CA56422CBCB6}" srcId="{821DE677-82D8-4047-9A0D-EB356F659921}" destId="{BF2F2B8B-6183-45D4-B6BC-801B66358E2A}" srcOrd="0" destOrd="0" parTransId="{57AA2031-F824-48CD-AEA2-777E81AA8357}" sibTransId="{A0AA6798-B25C-4A2B-81BA-538D36635112}"/>
    <dgm:cxn modelId="{205EC66C-9D0C-4AC3-9F07-7D738BB1B67F}" type="presOf" srcId="{B9E97A45-D8B9-4CEF-950F-68116896977E}" destId="{228C7D82-BBF3-4227-8566-3C55792AAA59}" srcOrd="0" destOrd="0" presId="urn:microsoft.com/office/officeart/2005/8/layout/chevron2"/>
    <dgm:cxn modelId="{604F9855-3147-41A5-83CB-9E1178B13867}" type="presOf" srcId="{49050A5E-E260-4C77-A352-41B4BE82E952}" destId="{65CE267F-9462-42D9-BA48-00E5FC5AE08F}" srcOrd="0" destOrd="0" presId="urn:microsoft.com/office/officeart/2005/8/layout/chevron2"/>
    <dgm:cxn modelId="{6FA40676-9CC4-4084-BB15-8315C5D4BF1B}" type="presOf" srcId="{1FA594CA-6689-49A4-9137-3F36E0D09BCE}" destId="{7BCAFA5A-9172-40D3-B630-8C586D5B57E9}" srcOrd="0" destOrd="0" presId="urn:microsoft.com/office/officeart/2005/8/layout/chevron2"/>
    <dgm:cxn modelId="{B05EF97A-B13B-4DCC-8EB9-09AC2A334E76}" type="presOf" srcId="{821DE677-82D8-4047-9A0D-EB356F659921}" destId="{E4BE9401-08CE-461C-86E5-D51E20A22F40}" srcOrd="0" destOrd="0" presId="urn:microsoft.com/office/officeart/2005/8/layout/chevron2"/>
    <dgm:cxn modelId="{D4BE9699-A149-430D-A3EE-74A29D8C858B}" type="presOf" srcId="{2818DB69-14C5-49C1-B0EB-17172D3D28D2}" destId="{1BCC0F4E-CA24-46DE-9F67-AE7747C88F83}" srcOrd="0" destOrd="0" presId="urn:microsoft.com/office/officeart/2005/8/layout/chevron2"/>
    <dgm:cxn modelId="{5F521DBC-3CA4-426B-B2CE-B78E93B5A969}" srcId="{2818DB69-14C5-49C1-B0EB-17172D3D28D2}" destId="{70728F17-3DC1-4C6A-BA47-0EF3DB6521DF}" srcOrd="0" destOrd="0" parTransId="{44424992-1FD6-419E-BB22-BF795693599E}" sibTransId="{C388DAD1-F2F6-44BC-96C6-74C222CE5422}"/>
    <dgm:cxn modelId="{9FF6F1D5-E833-49FA-892A-5830473A1DC4}" srcId="{1FA594CA-6689-49A4-9137-3F36E0D09BCE}" destId="{FBDF0F4E-3CB9-4EAA-A245-978723DAA92C}" srcOrd="0" destOrd="0" parTransId="{D351917B-1FF9-40C4-96A6-6DD9BF0BD801}" sibTransId="{F830D7B1-1704-416D-AD4A-567845B08259}"/>
    <dgm:cxn modelId="{CEA486DB-D70C-473C-B1A8-19119FF57F72}" srcId="{1FA594CA-6689-49A4-9137-3F36E0D09BCE}" destId="{B56E9751-D5F2-4415-A5E9-0479B8A94F19}" srcOrd="1" destOrd="0" parTransId="{BB4B43E2-A5BF-459A-8C40-F20BAF10772A}" sibTransId="{88344DF7-0C88-43F3-A5A4-71F50A0C5109}"/>
    <dgm:cxn modelId="{FA496CE5-BBDB-4272-9F39-D8B231F6D474}" type="presOf" srcId="{70728F17-3DC1-4C6A-BA47-0EF3DB6521DF}" destId="{1156446F-C178-4165-9AFD-83E689085E00}" srcOrd="0" destOrd="0" presId="urn:microsoft.com/office/officeart/2005/8/layout/chevron2"/>
    <dgm:cxn modelId="{FB4BD8ED-8F2C-4520-AE68-7687541E0E2B}" type="presOf" srcId="{FBDF0F4E-3CB9-4EAA-A245-978723DAA92C}" destId="{EFF6BEDF-7E7B-43BE-951A-EE7BA924AC0E}" srcOrd="0" destOrd="0" presId="urn:microsoft.com/office/officeart/2005/8/layout/chevron2"/>
    <dgm:cxn modelId="{620B4875-1094-4DF2-A8A1-1AF40E08F955}" type="presParOf" srcId="{7BCAFA5A-9172-40D3-B630-8C586D5B57E9}" destId="{32880B77-0D91-4B87-A6A6-D1BB9D63C3E9}" srcOrd="0" destOrd="0" presId="urn:microsoft.com/office/officeart/2005/8/layout/chevron2"/>
    <dgm:cxn modelId="{3BFF3A7B-535F-4D26-9408-9D74969B5BBD}" type="presParOf" srcId="{32880B77-0D91-4B87-A6A6-D1BB9D63C3E9}" destId="{EFF6BEDF-7E7B-43BE-951A-EE7BA924AC0E}" srcOrd="0" destOrd="0" presId="urn:microsoft.com/office/officeart/2005/8/layout/chevron2"/>
    <dgm:cxn modelId="{9709804A-AACF-4FAD-8596-4AF1499CA3D9}" type="presParOf" srcId="{32880B77-0D91-4B87-A6A6-D1BB9D63C3E9}" destId="{65CE267F-9462-42D9-BA48-00E5FC5AE08F}" srcOrd="1" destOrd="0" presId="urn:microsoft.com/office/officeart/2005/8/layout/chevron2"/>
    <dgm:cxn modelId="{20BCEC40-D55F-430E-9CBC-0332297B7B85}" type="presParOf" srcId="{7BCAFA5A-9172-40D3-B630-8C586D5B57E9}" destId="{C2795757-16FB-41D6-9278-B0BEFE5F17F6}" srcOrd="1" destOrd="0" presId="urn:microsoft.com/office/officeart/2005/8/layout/chevron2"/>
    <dgm:cxn modelId="{385F7BF7-3AD9-443C-8987-04337E054DA3}" type="presParOf" srcId="{7BCAFA5A-9172-40D3-B630-8C586D5B57E9}" destId="{A3FFAE3E-F775-4794-855B-25ACC1179DA5}" srcOrd="2" destOrd="0" presId="urn:microsoft.com/office/officeart/2005/8/layout/chevron2"/>
    <dgm:cxn modelId="{A98A46C1-59CD-4B25-A68B-8775277425EB}" type="presParOf" srcId="{A3FFAE3E-F775-4794-855B-25ACC1179DA5}" destId="{A0A05BC4-8918-4643-9BF4-F520568F42C1}" srcOrd="0" destOrd="0" presId="urn:microsoft.com/office/officeart/2005/8/layout/chevron2"/>
    <dgm:cxn modelId="{237AAF7C-0D03-419E-B923-CDFD116E71D8}" type="presParOf" srcId="{A3FFAE3E-F775-4794-855B-25ACC1179DA5}" destId="{228C7D82-BBF3-4227-8566-3C55792AAA59}" srcOrd="1" destOrd="0" presId="urn:microsoft.com/office/officeart/2005/8/layout/chevron2"/>
    <dgm:cxn modelId="{2B5F8C27-BDD9-4E69-A8E7-6B293AB13D59}" type="presParOf" srcId="{7BCAFA5A-9172-40D3-B630-8C586D5B57E9}" destId="{3E5DD248-A298-498A-BBA2-824B9B3EA308}" srcOrd="3" destOrd="0" presId="urn:microsoft.com/office/officeart/2005/8/layout/chevron2"/>
    <dgm:cxn modelId="{C6C55236-3EF7-4837-949E-B6133369988F}" type="presParOf" srcId="{7BCAFA5A-9172-40D3-B630-8C586D5B57E9}" destId="{36159FE1-3AD1-4DC5-BD43-0DB3BD6660E2}" srcOrd="4" destOrd="0" presId="urn:microsoft.com/office/officeart/2005/8/layout/chevron2"/>
    <dgm:cxn modelId="{C1128A6C-E74E-4845-9817-C764248B7367}" type="presParOf" srcId="{36159FE1-3AD1-4DC5-BD43-0DB3BD6660E2}" destId="{1BCC0F4E-CA24-46DE-9F67-AE7747C88F83}" srcOrd="0" destOrd="0" presId="urn:microsoft.com/office/officeart/2005/8/layout/chevron2"/>
    <dgm:cxn modelId="{6AFB2FCD-C795-44A8-868B-17CBAE3477E9}" type="presParOf" srcId="{36159FE1-3AD1-4DC5-BD43-0DB3BD6660E2}" destId="{1156446F-C178-4165-9AFD-83E689085E00}" srcOrd="1" destOrd="0" presId="urn:microsoft.com/office/officeart/2005/8/layout/chevron2"/>
    <dgm:cxn modelId="{513948D5-3F68-49C6-8F7A-EB07B35B5A43}" type="presParOf" srcId="{7BCAFA5A-9172-40D3-B630-8C586D5B57E9}" destId="{F4D83308-E4EA-4885-B9E5-297A1C222723}" srcOrd="5" destOrd="0" presId="urn:microsoft.com/office/officeart/2005/8/layout/chevron2"/>
    <dgm:cxn modelId="{398755A1-30B8-4C3E-A90E-0831507072B0}" type="presParOf" srcId="{7BCAFA5A-9172-40D3-B630-8C586D5B57E9}" destId="{512720C3-8A5F-4034-ACF4-2A6388CADC08}" srcOrd="6" destOrd="0" presId="urn:microsoft.com/office/officeart/2005/8/layout/chevron2"/>
    <dgm:cxn modelId="{AD12DB1D-12D6-48B8-BCFB-CA069E151191}" type="presParOf" srcId="{512720C3-8A5F-4034-ACF4-2A6388CADC08}" destId="{E4BE9401-08CE-461C-86E5-D51E20A22F40}" srcOrd="0" destOrd="0" presId="urn:microsoft.com/office/officeart/2005/8/layout/chevron2"/>
    <dgm:cxn modelId="{C8D20C8F-EE2B-4162-9C49-CFEDE5C58EBC}" type="presParOf" srcId="{512720C3-8A5F-4034-ACF4-2A6388CADC08}" destId="{620BEA5F-A546-42F4-AF72-2ED057B9B4B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6BEDF-7E7B-43BE-951A-EE7BA924AC0E}">
      <dsp:nvSpPr>
        <dsp:cNvPr id="0" name=""/>
        <dsp:cNvSpPr/>
      </dsp:nvSpPr>
      <dsp:spPr>
        <a:xfrm rot="5400000">
          <a:off x="-158023" y="158533"/>
          <a:ext cx="1053490" cy="737443"/>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rot="-5400000">
        <a:off x="1" y="369232"/>
        <a:ext cx="737443" cy="316047"/>
      </dsp:txXfrm>
    </dsp:sp>
    <dsp:sp modelId="{65CE267F-9462-42D9-BA48-00E5FC5AE08F}">
      <dsp:nvSpPr>
        <dsp:cNvPr id="0" name=""/>
        <dsp:cNvSpPr/>
      </dsp:nvSpPr>
      <dsp:spPr>
        <a:xfrm rot="5400000">
          <a:off x="5086018" y="-4348065"/>
          <a:ext cx="684768" cy="9381918"/>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latin typeface="Gill Sans MT" panose="020B0502020104020203" pitchFamily="34" charset="0"/>
            </a:rPr>
            <a:t>Problem Description</a:t>
          </a:r>
        </a:p>
      </dsp:txBody>
      <dsp:txXfrm rot="-5400000">
        <a:off x="737443" y="33938"/>
        <a:ext cx="9348490" cy="617912"/>
      </dsp:txXfrm>
    </dsp:sp>
    <dsp:sp modelId="{A0A05BC4-8918-4643-9BF4-F520568F42C1}">
      <dsp:nvSpPr>
        <dsp:cNvPr id="0" name=""/>
        <dsp:cNvSpPr/>
      </dsp:nvSpPr>
      <dsp:spPr>
        <a:xfrm rot="5400000">
          <a:off x="-158023" y="1062148"/>
          <a:ext cx="1053490" cy="737443"/>
        </a:xfrm>
        <a:prstGeom prst="chevron">
          <a:avLst/>
        </a:prstGeom>
        <a:solidFill>
          <a:schemeClr val="accent2">
            <a:hueOff val="635930"/>
            <a:satOff val="-14509"/>
            <a:lumOff val="5360"/>
            <a:alphaOff val="0"/>
          </a:schemeClr>
        </a:solidFill>
        <a:ln w="15875" cap="flat" cmpd="sng" algn="ctr">
          <a:solidFill>
            <a:schemeClr val="accent2">
              <a:hueOff val="635930"/>
              <a:satOff val="-14509"/>
              <a:lumOff val="53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 2</a:t>
          </a:r>
        </a:p>
      </dsp:txBody>
      <dsp:txXfrm rot="-5400000">
        <a:off x="1" y="1272847"/>
        <a:ext cx="737443" cy="316047"/>
      </dsp:txXfrm>
    </dsp:sp>
    <dsp:sp modelId="{228C7D82-BBF3-4227-8566-3C55792AAA59}">
      <dsp:nvSpPr>
        <dsp:cNvPr id="0" name=""/>
        <dsp:cNvSpPr/>
      </dsp:nvSpPr>
      <dsp:spPr>
        <a:xfrm rot="5400000">
          <a:off x="5086018" y="-3444450"/>
          <a:ext cx="684768" cy="9381918"/>
        </a:xfrm>
        <a:prstGeom prst="round2SameRect">
          <a:avLst/>
        </a:prstGeom>
        <a:solidFill>
          <a:schemeClr val="lt1">
            <a:alpha val="90000"/>
            <a:hueOff val="0"/>
            <a:satOff val="0"/>
            <a:lumOff val="0"/>
            <a:alphaOff val="0"/>
          </a:schemeClr>
        </a:solidFill>
        <a:ln w="15875" cap="flat" cmpd="sng" algn="ctr">
          <a:solidFill>
            <a:schemeClr val="accent2">
              <a:hueOff val="635930"/>
              <a:satOff val="-14509"/>
              <a:lumOff val="53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latin typeface="Gill Sans MT" panose="020B0502020104020203" pitchFamily="34" charset="0"/>
            </a:rPr>
            <a:t>Dataset</a:t>
          </a:r>
        </a:p>
      </dsp:txBody>
      <dsp:txXfrm rot="-5400000">
        <a:off x="737443" y="937553"/>
        <a:ext cx="9348490" cy="617912"/>
      </dsp:txXfrm>
    </dsp:sp>
    <dsp:sp modelId="{1BCC0F4E-CA24-46DE-9F67-AE7747C88F83}">
      <dsp:nvSpPr>
        <dsp:cNvPr id="0" name=""/>
        <dsp:cNvSpPr/>
      </dsp:nvSpPr>
      <dsp:spPr>
        <a:xfrm rot="5400000">
          <a:off x="-158023" y="1965763"/>
          <a:ext cx="1053490" cy="737443"/>
        </a:xfrm>
        <a:prstGeom prst="chevron">
          <a:avLst/>
        </a:prstGeom>
        <a:solidFill>
          <a:schemeClr val="accent2">
            <a:hueOff val="1271860"/>
            <a:satOff val="-29019"/>
            <a:lumOff val="10719"/>
            <a:alphaOff val="0"/>
          </a:schemeClr>
        </a:solidFill>
        <a:ln w="15875" cap="flat" cmpd="sng" algn="ctr">
          <a:solidFill>
            <a:schemeClr val="accent2">
              <a:hueOff val="1271860"/>
              <a:satOff val="-29019"/>
              <a:lumOff val="107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 3</a:t>
          </a:r>
        </a:p>
      </dsp:txBody>
      <dsp:txXfrm rot="-5400000">
        <a:off x="1" y="2176462"/>
        <a:ext cx="737443" cy="316047"/>
      </dsp:txXfrm>
    </dsp:sp>
    <dsp:sp modelId="{1156446F-C178-4165-9AFD-83E689085E00}">
      <dsp:nvSpPr>
        <dsp:cNvPr id="0" name=""/>
        <dsp:cNvSpPr/>
      </dsp:nvSpPr>
      <dsp:spPr>
        <a:xfrm rot="5400000">
          <a:off x="5086018" y="-2540835"/>
          <a:ext cx="684768" cy="9381918"/>
        </a:xfrm>
        <a:prstGeom prst="round2SameRect">
          <a:avLst/>
        </a:prstGeom>
        <a:solidFill>
          <a:schemeClr val="lt1">
            <a:alpha val="90000"/>
            <a:hueOff val="0"/>
            <a:satOff val="0"/>
            <a:lumOff val="0"/>
            <a:alphaOff val="0"/>
          </a:schemeClr>
        </a:solidFill>
        <a:ln w="15875" cap="flat" cmpd="sng" algn="ctr">
          <a:solidFill>
            <a:schemeClr val="accent2">
              <a:hueOff val="1271860"/>
              <a:satOff val="-29019"/>
              <a:lumOff val="10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latin typeface="Gill Sans MT" panose="020B0502020104020203" pitchFamily="34" charset="0"/>
            </a:rPr>
            <a:t>Predictive Modeling</a:t>
          </a:r>
        </a:p>
      </dsp:txBody>
      <dsp:txXfrm rot="-5400000">
        <a:off x="737443" y="1841168"/>
        <a:ext cx="9348490" cy="617912"/>
      </dsp:txXfrm>
    </dsp:sp>
    <dsp:sp modelId="{E4BE9401-08CE-461C-86E5-D51E20A22F40}">
      <dsp:nvSpPr>
        <dsp:cNvPr id="0" name=""/>
        <dsp:cNvSpPr/>
      </dsp:nvSpPr>
      <dsp:spPr>
        <a:xfrm rot="5400000">
          <a:off x="-158023" y="2869378"/>
          <a:ext cx="1053490" cy="737443"/>
        </a:xfrm>
        <a:prstGeom prst="chevron">
          <a:avLst/>
        </a:prstGeom>
        <a:solidFill>
          <a:schemeClr val="accent2">
            <a:hueOff val="1907789"/>
            <a:satOff val="-43528"/>
            <a:lumOff val="16079"/>
            <a:alphaOff val="0"/>
          </a:schemeClr>
        </a:solidFill>
        <a:ln w="15875"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 4</a:t>
          </a:r>
        </a:p>
      </dsp:txBody>
      <dsp:txXfrm rot="-5400000">
        <a:off x="1" y="3080077"/>
        <a:ext cx="737443" cy="316047"/>
      </dsp:txXfrm>
    </dsp:sp>
    <dsp:sp modelId="{620BEA5F-A546-42F4-AF72-2ED057B9B4B3}">
      <dsp:nvSpPr>
        <dsp:cNvPr id="0" name=""/>
        <dsp:cNvSpPr/>
      </dsp:nvSpPr>
      <dsp:spPr>
        <a:xfrm rot="5400000">
          <a:off x="5086018" y="-1637219"/>
          <a:ext cx="684768" cy="9381918"/>
        </a:xfrm>
        <a:prstGeom prst="round2SameRect">
          <a:avLst/>
        </a:prstGeom>
        <a:solidFill>
          <a:schemeClr val="lt1">
            <a:alpha val="90000"/>
            <a:hueOff val="0"/>
            <a:satOff val="0"/>
            <a:lumOff val="0"/>
            <a:alphaOff val="0"/>
          </a:schemeClr>
        </a:solidFill>
        <a:ln w="15875"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latin typeface="Gill Sans MT" panose="020B0502020104020203" pitchFamily="34" charset="0"/>
            </a:rPr>
            <a:t>Conclusion</a:t>
          </a:r>
        </a:p>
      </dsp:txBody>
      <dsp:txXfrm rot="-5400000">
        <a:off x="737443" y="2744784"/>
        <a:ext cx="9348490" cy="6179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8837A-CF71-464A-A0D9-FCA1E088F4AB}"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9AFB3-0FB0-4ABF-B57D-81DB047A6131}" type="slidenum">
              <a:rPr lang="en-US" smtClean="0"/>
              <a:t>‹#›</a:t>
            </a:fld>
            <a:endParaRPr lang="en-US"/>
          </a:p>
        </p:txBody>
      </p:sp>
    </p:spTree>
    <p:extLst>
      <p:ext uri="{BB962C8B-B14F-4D97-AF65-F5344CB8AC3E}">
        <p14:creationId xmlns:p14="http://schemas.microsoft.com/office/powerpoint/2010/main" val="126898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a:t>
            </a:fld>
            <a:endParaRPr lang="en-US"/>
          </a:p>
        </p:txBody>
      </p:sp>
    </p:spTree>
    <p:extLst>
      <p:ext uri="{BB962C8B-B14F-4D97-AF65-F5344CB8AC3E}">
        <p14:creationId xmlns:p14="http://schemas.microsoft.com/office/powerpoint/2010/main" val="424455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10</a:t>
            </a:fld>
            <a:endParaRPr lang="en-US"/>
          </a:p>
        </p:txBody>
      </p:sp>
    </p:spTree>
    <p:extLst>
      <p:ext uri="{BB962C8B-B14F-4D97-AF65-F5344CB8AC3E}">
        <p14:creationId xmlns:p14="http://schemas.microsoft.com/office/powerpoint/2010/main" val="1567664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11</a:t>
            </a:fld>
            <a:endParaRPr lang="en-US"/>
          </a:p>
        </p:txBody>
      </p:sp>
    </p:spTree>
    <p:extLst>
      <p:ext uri="{BB962C8B-B14F-4D97-AF65-F5344CB8AC3E}">
        <p14:creationId xmlns:p14="http://schemas.microsoft.com/office/powerpoint/2010/main" val="372268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12</a:t>
            </a:fld>
            <a:endParaRPr lang="en-US"/>
          </a:p>
        </p:txBody>
      </p:sp>
    </p:spTree>
    <p:extLst>
      <p:ext uri="{BB962C8B-B14F-4D97-AF65-F5344CB8AC3E}">
        <p14:creationId xmlns:p14="http://schemas.microsoft.com/office/powerpoint/2010/main" val="364527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13</a:t>
            </a:fld>
            <a:endParaRPr lang="en-US"/>
          </a:p>
        </p:txBody>
      </p:sp>
    </p:spTree>
    <p:extLst>
      <p:ext uri="{BB962C8B-B14F-4D97-AF65-F5344CB8AC3E}">
        <p14:creationId xmlns:p14="http://schemas.microsoft.com/office/powerpoint/2010/main" val="3717495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14</a:t>
            </a:fld>
            <a:endParaRPr lang="en-US"/>
          </a:p>
        </p:txBody>
      </p:sp>
    </p:spTree>
    <p:extLst>
      <p:ext uri="{BB962C8B-B14F-4D97-AF65-F5344CB8AC3E}">
        <p14:creationId xmlns:p14="http://schemas.microsoft.com/office/powerpoint/2010/main" val="3673323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15</a:t>
            </a:fld>
            <a:endParaRPr lang="en-US"/>
          </a:p>
        </p:txBody>
      </p:sp>
    </p:spTree>
    <p:extLst>
      <p:ext uri="{BB962C8B-B14F-4D97-AF65-F5344CB8AC3E}">
        <p14:creationId xmlns:p14="http://schemas.microsoft.com/office/powerpoint/2010/main" val="2034351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16</a:t>
            </a:fld>
            <a:endParaRPr lang="en-US"/>
          </a:p>
        </p:txBody>
      </p:sp>
    </p:spTree>
    <p:extLst>
      <p:ext uri="{BB962C8B-B14F-4D97-AF65-F5344CB8AC3E}">
        <p14:creationId xmlns:p14="http://schemas.microsoft.com/office/powerpoint/2010/main" val="412042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17</a:t>
            </a:fld>
            <a:endParaRPr lang="en-US"/>
          </a:p>
        </p:txBody>
      </p:sp>
    </p:spTree>
    <p:extLst>
      <p:ext uri="{BB962C8B-B14F-4D97-AF65-F5344CB8AC3E}">
        <p14:creationId xmlns:p14="http://schemas.microsoft.com/office/powerpoint/2010/main" val="150840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18</a:t>
            </a:fld>
            <a:endParaRPr lang="en-US"/>
          </a:p>
        </p:txBody>
      </p:sp>
    </p:spTree>
    <p:extLst>
      <p:ext uri="{BB962C8B-B14F-4D97-AF65-F5344CB8AC3E}">
        <p14:creationId xmlns:p14="http://schemas.microsoft.com/office/powerpoint/2010/main" val="108151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2</a:t>
            </a:fld>
            <a:endParaRPr lang="en-US"/>
          </a:p>
        </p:txBody>
      </p:sp>
    </p:spTree>
    <p:extLst>
      <p:ext uri="{BB962C8B-B14F-4D97-AF65-F5344CB8AC3E}">
        <p14:creationId xmlns:p14="http://schemas.microsoft.com/office/powerpoint/2010/main" val="342513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3</a:t>
            </a:fld>
            <a:endParaRPr lang="en-US"/>
          </a:p>
        </p:txBody>
      </p:sp>
    </p:spTree>
    <p:extLst>
      <p:ext uri="{BB962C8B-B14F-4D97-AF65-F5344CB8AC3E}">
        <p14:creationId xmlns:p14="http://schemas.microsoft.com/office/powerpoint/2010/main" val="64997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4</a:t>
            </a:fld>
            <a:endParaRPr lang="en-US"/>
          </a:p>
        </p:txBody>
      </p:sp>
    </p:spTree>
    <p:extLst>
      <p:ext uri="{BB962C8B-B14F-4D97-AF65-F5344CB8AC3E}">
        <p14:creationId xmlns:p14="http://schemas.microsoft.com/office/powerpoint/2010/main" val="397509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5</a:t>
            </a:fld>
            <a:endParaRPr lang="en-US"/>
          </a:p>
        </p:txBody>
      </p:sp>
    </p:spTree>
    <p:extLst>
      <p:ext uri="{BB962C8B-B14F-4D97-AF65-F5344CB8AC3E}">
        <p14:creationId xmlns:p14="http://schemas.microsoft.com/office/powerpoint/2010/main" val="131260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6</a:t>
            </a:fld>
            <a:endParaRPr lang="en-US"/>
          </a:p>
        </p:txBody>
      </p:sp>
    </p:spTree>
    <p:extLst>
      <p:ext uri="{BB962C8B-B14F-4D97-AF65-F5344CB8AC3E}">
        <p14:creationId xmlns:p14="http://schemas.microsoft.com/office/powerpoint/2010/main" val="405960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7</a:t>
            </a:fld>
            <a:endParaRPr lang="en-US"/>
          </a:p>
        </p:txBody>
      </p:sp>
    </p:spTree>
    <p:extLst>
      <p:ext uri="{BB962C8B-B14F-4D97-AF65-F5344CB8AC3E}">
        <p14:creationId xmlns:p14="http://schemas.microsoft.com/office/powerpoint/2010/main" val="50786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8</a:t>
            </a:fld>
            <a:endParaRPr lang="en-US"/>
          </a:p>
        </p:txBody>
      </p:sp>
    </p:spTree>
    <p:extLst>
      <p:ext uri="{BB962C8B-B14F-4D97-AF65-F5344CB8AC3E}">
        <p14:creationId xmlns:p14="http://schemas.microsoft.com/office/powerpoint/2010/main" val="88631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9AFB3-0FB0-4ABF-B57D-81DB047A6131}" type="slidenum">
              <a:rPr lang="en-US" smtClean="0"/>
              <a:t>9</a:t>
            </a:fld>
            <a:endParaRPr lang="en-US"/>
          </a:p>
        </p:txBody>
      </p:sp>
    </p:spTree>
    <p:extLst>
      <p:ext uri="{BB962C8B-B14F-4D97-AF65-F5344CB8AC3E}">
        <p14:creationId xmlns:p14="http://schemas.microsoft.com/office/powerpoint/2010/main" val="340210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5868E9-52AC-45C7-81FD-7DE202F752F5}"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6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AF12F-46C5-4936-A5E1-F6CA87428CF6}"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254959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3D9F8-EFDF-4B88-9A09-CC6784678275}"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162695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0A964-B63A-4F08-9926-C46320AEC991}" type="datetime1">
              <a:rPr lang="en-US" smtClean="0"/>
              <a:t>5/4/2017</a:t>
            </a:fld>
            <a:endParaRPr lang="en-US"/>
          </a:p>
        </p:txBody>
      </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0" y="0"/>
            <a:ext cx="5721350" cy="5824538"/>
          </a:xfrm>
        </p:spPr>
        <p:txBody>
          <a:bodyPr/>
          <a:lstStyle/>
          <a:p>
            <a:endParaRPr lang="en-US" dirty="0"/>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9458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8689C-B8B9-46E1-B17E-2490B5D0006D}"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197689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7A42A-1E1A-487F-B5E6-4B261941802A}"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3EE02-5C9E-374A-B8D9-7D9CD174C6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2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D2854-874B-48BF-9F30-E1E9F1A98BB5}" type="datetime1">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65334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012D7-27FA-4FC3-9CF7-D66574999592}" type="datetime1">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259145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0942D-7A63-4868-A402-BED226D08E72}" type="datetime1">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36726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43419C-0D7B-4AAA-B948-A983C399C1B3}" type="datetime1">
              <a:rPr lang="en-US" smtClean="0"/>
              <a:t>5/4/2017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155660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13105-4BAF-48E9-8F02-1541622B0E20}" type="datetime1">
              <a:rPr lang="en-US" smtClean="0"/>
              <a:t>5/4/2017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83EE02-5C9E-374A-B8D9-7D9CD174C641}" type="slidenum">
              <a:rPr lang="en-US" smtClean="0"/>
              <a:t>‹#›</a:t>
            </a:fld>
            <a:endParaRPr lang="en-US"/>
          </a:p>
        </p:txBody>
      </p:sp>
    </p:spTree>
    <p:extLst>
      <p:ext uri="{BB962C8B-B14F-4D97-AF65-F5344CB8AC3E}">
        <p14:creationId xmlns:p14="http://schemas.microsoft.com/office/powerpoint/2010/main" val="293527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81189E-9E26-4C72-821A-D8255B024474}" type="datetime1">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3EE02-5C9E-374A-B8D9-7D9CD174C641}" type="slidenum">
              <a:rPr lang="en-US" smtClean="0"/>
              <a:t>‹#›</a:t>
            </a:fld>
            <a:endParaRPr lang="en-US"/>
          </a:p>
        </p:txBody>
      </p:sp>
    </p:spTree>
    <p:extLst>
      <p:ext uri="{BB962C8B-B14F-4D97-AF65-F5344CB8AC3E}">
        <p14:creationId xmlns:p14="http://schemas.microsoft.com/office/powerpoint/2010/main" val="184410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E6E7328-4CCF-43CB-A18D-B74D071E51ED}" type="datetime1">
              <a:rPr lang="en-US" smtClean="0"/>
              <a:t>5/4/2017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83EE02-5C9E-374A-B8D9-7D9CD174C6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9756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circuit board&#10;&#10;Description generated with high confidence"/>
          <p:cNvPicPr>
            <a:picLocks noChangeAspect="1"/>
          </p:cNvPicPr>
          <p:nvPr/>
        </p:nvPicPr>
        <p:blipFill rotWithShape="1">
          <a:blip r:embed="rId3">
            <a:alphaModFix amt="35000"/>
            <a:extLst/>
          </a:blip>
          <a:srcRect t="7205" b="8209"/>
          <a:stretch/>
        </p:blipFill>
        <p:spPr>
          <a:xfrm>
            <a:off x="3175" y="10"/>
            <a:ext cx="12191980" cy="6857990"/>
          </a:xfrm>
          <a:prstGeom prst="rect">
            <a:avLst/>
          </a:prstGeom>
        </p:spPr>
      </p:pic>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Subtitle 1"/>
          <p:cNvSpPr>
            <a:spLocks noGrp="1"/>
          </p:cNvSpPr>
          <p:nvPr>
            <p:ph type="subTitle" idx="1"/>
          </p:nvPr>
        </p:nvSpPr>
        <p:spPr>
          <a:xfrm>
            <a:off x="1100051" y="4455621"/>
            <a:ext cx="10058400" cy="1819710"/>
          </a:xfrm>
        </p:spPr>
        <p:txBody>
          <a:bodyPr vert="horz" lIns="91440" tIns="45720" rIns="91440" bIns="45720" rtlCol="0">
            <a:normAutofit/>
          </a:bodyPr>
          <a:lstStyle/>
          <a:p>
            <a:pPr algn="l">
              <a:lnSpc>
                <a:spcPct val="70000"/>
              </a:lnSpc>
            </a:pPr>
            <a:r>
              <a:rPr lang="en-US" sz="1600" cap="all" spc="200" dirty="0">
                <a:solidFill>
                  <a:srgbClr val="FFFFFF"/>
                </a:solidFill>
                <a:latin typeface="Gill Sans MT" panose="020B0502020104020203" pitchFamily="34" charset="0"/>
              </a:rPr>
              <a:t>Vaibhav Trivedi (G01009749)</a:t>
            </a:r>
          </a:p>
          <a:p>
            <a:pPr algn="l">
              <a:lnSpc>
                <a:spcPct val="70000"/>
              </a:lnSpc>
            </a:pPr>
            <a:r>
              <a:rPr lang="en-US" sz="1600" cap="all" spc="200" dirty="0" err="1">
                <a:solidFill>
                  <a:srgbClr val="FFFFFF"/>
                </a:solidFill>
                <a:latin typeface="Gill Sans MT" panose="020B0502020104020203" pitchFamily="34" charset="0"/>
              </a:rPr>
              <a:t>Vamsi</a:t>
            </a:r>
            <a:r>
              <a:rPr lang="en-US" sz="1600" cap="all" spc="200" dirty="0">
                <a:solidFill>
                  <a:srgbClr val="FFFFFF"/>
                </a:solidFill>
                <a:latin typeface="Gill Sans MT" panose="020B0502020104020203" pitchFamily="34" charset="0"/>
              </a:rPr>
              <a:t> Krishna </a:t>
            </a:r>
            <a:r>
              <a:rPr lang="en-US" sz="1600" cap="all" spc="200" dirty="0" err="1">
                <a:solidFill>
                  <a:srgbClr val="FFFFFF"/>
                </a:solidFill>
                <a:latin typeface="Gill Sans MT" panose="020B0502020104020203" pitchFamily="34" charset="0"/>
              </a:rPr>
              <a:t>Reddicherla</a:t>
            </a:r>
            <a:r>
              <a:rPr lang="en-US" sz="1600" cap="all" spc="200" dirty="0">
                <a:solidFill>
                  <a:srgbClr val="FFFFFF"/>
                </a:solidFill>
                <a:latin typeface="Gill Sans MT" panose="020B0502020104020203" pitchFamily="34" charset="0"/>
              </a:rPr>
              <a:t> (G01039349)</a:t>
            </a:r>
          </a:p>
          <a:p>
            <a:pPr algn="l">
              <a:lnSpc>
                <a:spcPct val="70000"/>
              </a:lnSpc>
            </a:pPr>
            <a:r>
              <a:rPr lang="en-US" sz="1600" cap="all" spc="200" dirty="0">
                <a:solidFill>
                  <a:srgbClr val="FFFFFF"/>
                </a:solidFill>
                <a:latin typeface="Gill Sans MT" panose="020B0502020104020203" pitchFamily="34" charset="0"/>
              </a:rPr>
              <a:t>Venkata </a:t>
            </a:r>
            <a:r>
              <a:rPr lang="en-US" sz="1600" cap="all" spc="200" dirty="0" err="1">
                <a:solidFill>
                  <a:srgbClr val="FFFFFF"/>
                </a:solidFill>
                <a:latin typeface="Gill Sans MT" panose="020B0502020104020203" pitchFamily="34" charset="0"/>
              </a:rPr>
              <a:t>jayendra</a:t>
            </a:r>
            <a:r>
              <a:rPr lang="en-US" sz="1600" cap="all" spc="200" dirty="0">
                <a:solidFill>
                  <a:srgbClr val="FFFFFF"/>
                </a:solidFill>
                <a:latin typeface="Gill Sans MT" panose="020B0502020104020203" pitchFamily="34" charset="0"/>
              </a:rPr>
              <a:t> </a:t>
            </a:r>
            <a:r>
              <a:rPr lang="en-US" sz="1600" cap="all" spc="200" dirty="0" err="1">
                <a:solidFill>
                  <a:srgbClr val="FFFFFF"/>
                </a:solidFill>
                <a:latin typeface="Gill Sans MT" panose="020B0502020104020203" pitchFamily="34" charset="0"/>
              </a:rPr>
              <a:t>kumar</a:t>
            </a:r>
            <a:r>
              <a:rPr lang="en-US" sz="1600" cap="all" spc="200" dirty="0">
                <a:solidFill>
                  <a:srgbClr val="FFFFFF"/>
                </a:solidFill>
                <a:latin typeface="Gill Sans MT" panose="020B0502020104020203" pitchFamily="34" charset="0"/>
              </a:rPr>
              <a:t> lade (G01046700)</a:t>
            </a:r>
          </a:p>
          <a:p>
            <a:pPr algn="l">
              <a:lnSpc>
                <a:spcPct val="70000"/>
              </a:lnSpc>
            </a:pPr>
            <a:r>
              <a:rPr lang="en-US" sz="1600" cap="all" spc="200" dirty="0" err="1">
                <a:solidFill>
                  <a:srgbClr val="FFFFFF"/>
                </a:solidFill>
                <a:latin typeface="Gill Sans MT" panose="020B0502020104020203" pitchFamily="34" charset="0"/>
              </a:rPr>
              <a:t>Arun</a:t>
            </a:r>
            <a:r>
              <a:rPr lang="en-US" sz="1600" cap="all" spc="200" dirty="0">
                <a:solidFill>
                  <a:srgbClr val="FFFFFF"/>
                </a:solidFill>
                <a:latin typeface="Gill Sans MT" panose="020B0502020104020203" pitchFamily="34" charset="0"/>
              </a:rPr>
              <a:t> Reddy </a:t>
            </a:r>
            <a:r>
              <a:rPr lang="en-US" sz="1600" cap="all" spc="200" dirty="0" err="1">
                <a:solidFill>
                  <a:srgbClr val="FFFFFF"/>
                </a:solidFill>
                <a:latin typeface="Gill Sans MT" panose="020B0502020104020203" pitchFamily="34" charset="0"/>
              </a:rPr>
              <a:t>Bollam</a:t>
            </a:r>
            <a:r>
              <a:rPr lang="en-US" sz="1600" cap="all" spc="200" dirty="0">
                <a:solidFill>
                  <a:srgbClr val="FFFFFF"/>
                </a:solidFill>
                <a:latin typeface="Gill Sans MT" panose="020B0502020104020203" pitchFamily="34" charset="0"/>
              </a:rPr>
              <a:t> (G01040932)</a:t>
            </a:r>
          </a:p>
        </p:txBody>
      </p:sp>
      <p:sp>
        <p:nvSpPr>
          <p:cNvPr id="3" name="Title 2"/>
          <p:cNvSpPr>
            <a:spLocks noGrp="1"/>
          </p:cNvSpPr>
          <p:nvPr>
            <p:ph type="ctrTitle"/>
          </p:nvPr>
        </p:nvSpPr>
        <p:spPr>
          <a:xfrm>
            <a:off x="1097280" y="758952"/>
            <a:ext cx="10058400" cy="3566160"/>
          </a:xfrm>
        </p:spPr>
        <p:txBody>
          <a:bodyPr vert="horz" lIns="91440" tIns="45720" rIns="91440" bIns="45720" rtlCol="0" anchor="b">
            <a:normAutofit/>
          </a:bodyPr>
          <a:lstStyle/>
          <a:p>
            <a:pPr algn="l"/>
            <a:r>
              <a:rPr lang="en-US" sz="6600" dirty="0">
                <a:solidFill>
                  <a:srgbClr val="FFFFFF"/>
                </a:solidFill>
                <a:latin typeface="Gill Sans MT" panose="020B0502020104020203" pitchFamily="34" charset="0"/>
              </a:rPr>
              <a:t>Classification of Jobs in High Performance Computing</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fld id="{2F83EE02-5C9E-374A-B8D9-7D9CD174C641}" type="slidenum">
              <a:rPr lang="en-US" smtClean="0"/>
              <a:pPr defTabSz="914400"/>
              <a:t>1</a:t>
            </a:fld>
            <a:endParaRPr lang="en-US"/>
          </a:p>
        </p:txBody>
      </p:sp>
    </p:spTree>
    <p:extLst>
      <p:ext uri="{BB962C8B-B14F-4D97-AF65-F5344CB8AC3E}">
        <p14:creationId xmlns:p14="http://schemas.microsoft.com/office/powerpoint/2010/main" val="16744755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41685" y="3655355"/>
            <a:ext cx="4060062" cy="2619976"/>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Random Forest</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10</a:t>
            </a:fld>
            <a:endParaRPr lang="en-US">
              <a:latin typeface="Gill Sans MT" panose="020B0502020104020203" pitchFamily="34" charset="0"/>
            </a:endParaRPr>
          </a:p>
        </p:txBody>
      </p:sp>
      <p:sp>
        <p:nvSpPr>
          <p:cNvPr id="36" name="Content Placeholder 2"/>
          <p:cNvSpPr>
            <a:spLocks noGrp="1"/>
          </p:cNvSpPr>
          <p:nvPr>
            <p:ph idx="1"/>
          </p:nvPr>
        </p:nvSpPr>
        <p:spPr>
          <a:xfrm>
            <a:off x="4809771" y="2321042"/>
            <a:ext cx="5852161" cy="1641358"/>
          </a:xfrm>
        </p:spPr>
        <p:txBody>
          <a:bodyPr>
            <a:normAutofit/>
          </a:bodyPr>
          <a:lstStyle/>
          <a:p>
            <a:pPr marL="273050" indent="-273050" algn="just">
              <a:lnSpc>
                <a:spcPct val="70000"/>
              </a:lnSpc>
              <a:buFont typeface="Wingdings" panose="05000000000000000000" pitchFamily="2" charset="2"/>
              <a:buChar char="v"/>
            </a:pPr>
            <a:r>
              <a:rPr lang="en-IN" sz="1800" dirty="0">
                <a:latin typeface="Gill Sans MT" panose="020B0502020104020203" pitchFamily="34" charset="0"/>
              </a:rPr>
              <a:t>Build several decision trees on bootstrapped training sample, but when building these trees, each time a split in a tree is considered, a random sample of 𝑚 predictors is chosen as split candidates from the full set of 𝑝 predictors. </a:t>
            </a:r>
            <a:r>
              <a:rPr lang="en-US" sz="1800" dirty="0">
                <a:latin typeface="Gill Sans MT" panose="020B0502020104020203" pitchFamily="34" charset="0"/>
                <a:cs typeface="Arial" panose="020B0604020202020204" pitchFamily="34" charset="0"/>
              </a:rPr>
              <a:t> </a:t>
            </a:r>
          </a:p>
          <a:p>
            <a:pPr marL="273050" indent="-273050" algn="just">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Accuracy: 85.17%</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0.95</a:t>
            </a:r>
          </a:p>
        </p:txBody>
      </p:sp>
      <p:pic>
        <p:nvPicPr>
          <p:cNvPr id="17" name="Picture 16"/>
          <p:cNvPicPr>
            <a:picLocks noChangeAspect="1"/>
          </p:cNvPicPr>
          <p:nvPr/>
        </p:nvPicPr>
        <p:blipFill>
          <a:blip r:embed="rId4"/>
          <a:stretch>
            <a:fillRect/>
          </a:stretch>
        </p:blipFill>
        <p:spPr>
          <a:xfrm>
            <a:off x="641685" y="481263"/>
            <a:ext cx="4060062" cy="2942831"/>
          </a:xfrm>
          <a:prstGeom prst="rect">
            <a:avLst/>
          </a:prstGeom>
        </p:spPr>
      </p:pic>
      <p:grpSp>
        <p:nvGrpSpPr>
          <p:cNvPr id="3" name="Group 2"/>
          <p:cNvGrpSpPr/>
          <p:nvPr/>
        </p:nvGrpSpPr>
        <p:grpSpPr>
          <a:xfrm>
            <a:off x="4809772" y="4611817"/>
            <a:ext cx="5484551" cy="1663512"/>
            <a:chOff x="4809772" y="4611817"/>
            <a:chExt cx="5484551" cy="1663512"/>
          </a:xfrm>
        </p:grpSpPr>
        <p:pic>
          <p:nvPicPr>
            <p:cNvPr id="12" name="Content Placeholder 7"/>
            <p:cNvPicPr>
              <a:picLocks noChangeAspect="1"/>
            </p:cNvPicPr>
            <p:nvPr/>
          </p:nvPicPr>
          <p:blipFill>
            <a:blip r:embed="rId5"/>
            <a:stretch>
              <a:fillRect/>
            </a:stretch>
          </p:blipFill>
          <p:spPr>
            <a:xfrm>
              <a:off x="4809772" y="4995924"/>
              <a:ext cx="5484551" cy="1279405"/>
            </a:xfrm>
            <a:prstGeom prst="rect">
              <a:avLst/>
            </a:prstGeom>
          </p:spPr>
        </p:pic>
        <p:sp>
          <p:nvSpPr>
            <p:cNvPr id="2" name="Rectangle 1"/>
            <p:cNvSpPr/>
            <p:nvPr/>
          </p:nvSpPr>
          <p:spPr>
            <a:xfrm>
              <a:off x="4809772" y="4611817"/>
              <a:ext cx="5484551" cy="350865"/>
            </a:xfrm>
            <a:prstGeom prst="rect">
              <a:avLst/>
            </a:prstGeom>
            <a:noFill/>
          </p:spPr>
          <p:txBody>
            <a:bodyPr wrap="square" lIns="91440" tIns="45720" rIns="91440" bIns="45720">
              <a:spAutoFit/>
            </a:bodyPr>
            <a:lstStyle/>
            <a:p>
              <a:pPr>
                <a:lnSpc>
                  <a:spcPct val="70000"/>
                </a:lnSpc>
              </a:pPr>
              <a:r>
                <a:rPr lang="en-US" sz="2400" dirty="0">
                  <a:ln w="0"/>
                  <a:solidFill>
                    <a:schemeClr val="accent1"/>
                  </a:solidFill>
                  <a:effectLst>
                    <a:outerShdw blurRad="38100" dist="25400" dir="5400000" algn="ctr" rotWithShape="0">
                      <a:srgbClr val="6E747A">
                        <a:alpha val="43000"/>
                      </a:srgbClr>
                    </a:outerShdw>
                  </a:effectLst>
                  <a:latin typeface="Gill Sans MT" panose="020B0502020104020203" pitchFamily="34" charset="0"/>
                  <a:cs typeface="Arial" panose="020B0604020202020204" pitchFamily="34" charset="0"/>
                </a:rPr>
                <a:t>5-folds Cross validation on Random Forest</a:t>
              </a:r>
            </a:p>
          </p:txBody>
        </p:sp>
      </p:grpSp>
    </p:spTree>
    <p:extLst>
      <p:ext uri="{BB962C8B-B14F-4D97-AF65-F5344CB8AC3E}">
        <p14:creationId xmlns:p14="http://schemas.microsoft.com/office/powerpoint/2010/main" val="356298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89811" y="3732931"/>
            <a:ext cx="4011936" cy="2464823"/>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Bagging</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11</a:t>
            </a:fld>
            <a:endParaRPr lang="en-US">
              <a:latin typeface="Gill Sans MT" panose="020B0502020104020203" pitchFamily="34" charset="0"/>
            </a:endParaRPr>
          </a:p>
        </p:txBody>
      </p:sp>
      <p:sp>
        <p:nvSpPr>
          <p:cNvPr id="36" name="Content Placeholder 2"/>
          <p:cNvSpPr>
            <a:spLocks noGrp="1"/>
          </p:cNvSpPr>
          <p:nvPr>
            <p:ph idx="1"/>
          </p:nvPr>
        </p:nvSpPr>
        <p:spPr>
          <a:xfrm>
            <a:off x="4809771" y="2152187"/>
            <a:ext cx="5852161" cy="2615894"/>
          </a:xfrm>
        </p:spPr>
        <p:txBody>
          <a:bodyPr>
            <a:normAutofit/>
          </a:bodyPr>
          <a:lstStyle/>
          <a:p>
            <a:pPr marL="273050" indent="-273050" algn="just">
              <a:lnSpc>
                <a:spcPct val="70000"/>
              </a:lnSpc>
              <a:buFont typeface="Wingdings" panose="05000000000000000000" pitchFamily="2" charset="2"/>
              <a:buChar char="v"/>
            </a:pPr>
            <a:r>
              <a:rPr lang="en-IN" dirty="0">
                <a:latin typeface="Gill Sans MT" panose="020B0502020104020203" pitchFamily="34" charset="0"/>
              </a:rPr>
              <a:t>Bagging is a special case of Random Forest where </a:t>
            </a:r>
            <a:r>
              <a:rPr lang="en-IN" i="1" dirty="0">
                <a:latin typeface="Gill Sans MT" panose="020B0502020104020203" pitchFamily="34" charset="0"/>
              </a:rPr>
              <a:t>m=p.</a:t>
            </a:r>
          </a:p>
          <a:p>
            <a:pPr marL="273050" indent="-273050" algn="just">
              <a:lnSpc>
                <a:spcPct val="70000"/>
              </a:lnSpc>
              <a:buFont typeface="Wingdings" panose="05000000000000000000" pitchFamily="2" charset="2"/>
              <a:buChar char="v"/>
            </a:pPr>
            <a:r>
              <a:rPr lang="en-IN" b="1" dirty="0">
                <a:latin typeface="Gill Sans MT" panose="020B0502020104020203" pitchFamily="34" charset="0"/>
              </a:rPr>
              <a:t>B</a:t>
            </a:r>
            <a:r>
              <a:rPr lang="en-IN" dirty="0">
                <a:latin typeface="Gill Sans MT" panose="020B0502020104020203" pitchFamily="34" charset="0"/>
              </a:rPr>
              <a:t>ootstrap </a:t>
            </a:r>
            <a:r>
              <a:rPr lang="en-IN" b="1" dirty="0">
                <a:latin typeface="Gill Sans MT" panose="020B0502020104020203" pitchFamily="34" charset="0"/>
              </a:rPr>
              <a:t>Agg</a:t>
            </a:r>
            <a:r>
              <a:rPr lang="en-IN" dirty="0">
                <a:latin typeface="Gill Sans MT" panose="020B0502020104020203" pitchFamily="34" charset="0"/>
              </a:rPr>
              <a:t>regation is the way decrease the variance of your prediction by generating additional data for training from your original dataset using combinations with repetitions to produce multisets of the same cardinality/size as your original data</a:t>
            </a:r>
            <a:endParaRPr lang="en-US" i="1" dirty="0">
              <a:latin typeface="Gill Sans MT" panose="020B0502020104020203" pitchFamily="34" charset="0"/>
              <a:cs typeface="Arial" panose="020B0604020202020204" pitchFamily="34" charset="0"/>
            </a:endParaRPr>
          </a:p>
          <a:p>
            <a:pPr marL="273050" indent="-273050" algn="just">
              <a:lnSpc>
                <a:spcPct val="70000"/>
              </a:lnSpc>
              <a:buFont typeface="Wingdings" panose="05000000000000000000" pitchFamily="2" charset="2"/>
              <a:buChar char="v"/>
            </a:pPr>
            <a:r>
              <a:rPr lang="en-US" dirty="0">
                <a:latin typeface="Gill Sans MT" panose="020B0502020104020203" pitchFamily="34" charset="0"/>
                <a:cs typeface="Arial" panose="020B0604020202020204" pitchFamily="34" charset="0"/>
              </a:rPr>
              <a:t>Accuracy: 74.03%</a:t>
            </a:r>
          </a:p>
          <a:p>
            <a:pPr>
              <a:lnSpc>
                <a:spcPct val="70000"/>
              </a:lnSpc>
              <a:buFont typeface="Wingdings" panose="05000000000000000000" pitchFamily="2" charset="2"/>
              <a:buChar char="v"/>
            </a:pPr>
            <a:r>
              <a:rPr lang="en-US" dirty="0">
                <a:latin typeface="Gill Sans MT" panose="020B0502020104020203" pitchFamily="34" charset="0"/>
                <a:cs typeface="Arial" panose="020B0604020202020204" pitchFamily="34" charset="0"/>
              </a:rPr>
              <a:t> AUC: 0.88</a:t>
            </a:r>
          </a:p>
        </p:txBody>
      </p:sp>
      <p:pic>
        <p:nvPicPr>
          <p:cNvPr id="17" name="Picture 16"/>
          <p:cNvPicPr>
            <a:picLocks noChangeAspect="1"/>
          </p:cNvPicPr>
          <p:nvPr/>
        </p:nvPicPr>
        <p:blipFill>
          <a:blip r:embed="rId4"/>
          <a:stretch>
            <a:fillRect/>
          </a:stretch>
        </p:blipFill>
        <p:spPr>
          <a:xfrm>
            <a:off x="641685" y="481263"/>
            <a:ext cx="4060062" cy="3115106"/>
          </a:xfrm>
          <a:prstGeom prst="rect">
            <a:avLst/>
          </a:prstGeom>
        </p:spPr>
      </p:pic>
      <p:grpSp>
        <p:nvGrpSpPr>
          <p:cNvPr id="4" name="Group 3"/>
          <p:cNvGrpSpPr/>
          <p:nvPr/>
        </p:nvGrpSpPr>
        <p:grpSpPr>
          <a:xfrm>
            <a:off x="4769156" y="4827066"/>
            <a:ext cx="4530920" cy="1296350"/>
            <a:chOff x="4769156" y="4827066"/>
            <a:chExt cx="4530920" cy="1296350"/>
          </a:xfrm>
        </p:grpSpPr>
        <p:pic>
          <p:nvPicPr>
            <p:cNvPr id="3" name="Picture 2"/>
            <p:cNvPicPr>
              <a:picLocks noChangeAspect="1"/>
            </p:cNvPicPr>
            <p:nvPr/>
          </p:nvPicPr>
          <p:blipFill>
            <a:blip r:embed="rId5"/>
            <a:stretch>
              <a:fillRect/>
            </a:stretch>
          </p:blipFill>
          <p:spPr>
            <a:xfrm>
              <a:off x="4809772" y="5244415"/>
              <a:ext cx="4490304" cy="879001"/>
            </a:xfrm>
            <a:prstGeom prst="rect">
              <a:avLst/>
            </a:prstGeom>
          </p:spPr>
        </p:pic>
        <p:sp>
          <p:nvSpPr>
            <p:cNvPr id="14" name="Rectangle 13"/>
            <p:cNvSpPr/>
            <p:nvPr/>
          </p:nvSpPr>
          <p:spPr>
            <a:xfrm>
              <a:off x="4769156" y="4827066"/>
              <a:ext cx="4530920" cy="350865"/>
            </a:xfrm>
            <a:prstGeom prst="rect">
              <a:avLst/>
            </a:prstGeom>
            <a:noFill/>
          </p:spPr>
          <p:txBody>
            <a:bodyPr wrap="none" lIns="91440" tIns="45720" rIns="91440" bIns="45720">
              <a:spAutoFit/>
            </a:bodyPr>
            <a:lstStyle/>
            <a:p>
              <a:pPr>
                <a:lnSpc>
                  <a:spcPct val="70000"/>
                </a:lnSpc>
              </a:pPr>
              <a:r>
                <a:rPr lang="en-US" sz="2400" dirty="0">
                  <a:ln w="0"/>
                  <a:solidFill>
                    <a:schemeClr val="accent1"/>
                  </a:solidFill>
                  <a:effectLst>
                    <a:outerShdw blurRad="38100" dist="25400" dir="5400000" algn="ctr" rotWithShape="0">
                      <a:srgbClr val="6E747A">
                        <a:alpha val="43000"/>
                      </a:srgbClr>
                    </a:outerShdw>
                  </a:effectLst>
                  <a:latin typeface="Gill Sans MT" panose="020B0502020104020203" pitchFamily="34" charset="0"/>
                  <a:cs typeface="Arial" panose="020B0604020202020204" pitchFamily="34" charset="0"/>
                </a:rPr>
                <a:t>5-folds Cross validation on Bagging</a:t>
              </a:r>
            </a:p>
          </p:txBody>
        </p:sp>
      </p:grpSp>
    </p:spTree>
    <p:extLst>
      <p:ext uri="{BB962C8B-B14F-4D97-AF65-F5344CB8AC3E}">
        <p14:creationId xmlns:p14="http://schemas.microsoft.com/office/powerpoint/2010/main" val="84636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41684" y="3772289"/>
            <a:ext cx="4060063" cy="2386107"/>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Boosting</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12</a:t>
            </a:fld>
            <a:endParaRPr lang="en-US">
              <a:latin typeface="Gill Sans MT" panose="020B0502020104020203" pitchFamily="34" charset="0"/>
            </a:endParaRPr>
          </a:p>
        </p:txBody>
      </p:sp>
      <p:sp>
        <p:nvSpPr>
          <p:cNvPr id="36" name="Content Placeholder 2"/>
          <p:cNvSpPr>
            <a:spLocks noGrp="1"/>
          </p:cNvSpPr>
          <p:nvPr>
            <p:ph idx="1"/>
          </p:nvPr>
        </p:nvSpPr>
        <p:spPr>
          <a:xfrm>
            <a:off x="4809771" y="2321042"/>
            <a:ext cx="5852161" cy="2293546"/>
          </a:xfrm>
        </p:spPr>
        <p:txBody>
          <a:bodyPr>
            <a:normAutofit/>
          </a:bodyPr>
          <a:lstStyle/>
          <a:p>
            <a:pPr marL="273050" indent="-273050" algn="just">
              <a:lnSpc>
                <a:spcPct val="70000"/>
              </a:lnSpc>
              <a:buFont typeface="Wingdings" panose="05000000000000000000" pitchFamily="2" charset="2"/>
              <a:buChar char="v"/>
            </a:pPr>
            <a:r>
              <a:rPr lang="en-IN" dirty="0">
                <a:latin typeface="Gill Sans MT" panose="020B0502020104020203" pitchFamily="34" charset="0"/>
              </a:rPr>
              <a:t>Boosting is a two-step approach, where one first uses subsets of the original data to produce a series of averagely performing models and then "boosts" their performance by combining them together using a particular cost function (=majority vote)</a:t>
            </a:r>
            <a:r>
              <a:rPr lang="en-IN" i="1" dirty="0">
                <a:latin typeface="Gill Sans MT" panose="020B0502020104020203" pitchFamily="34" charset="0"/>
              </a:rPr>
              <a:t>.</a:t>
            </a:r>
            <a:endParaRPr lang="en-US" i="1" dirty="0">
              <a:latin typeface="Gill Sans MT" panose="020B0502020104020203" pitchFamily="34" charset="0"/>
              <a:cs typeface="Arial" panose="020B0604020202020204" pitchFamily="34" charset="0"/>
            </a:endParaRPr>
          </a:p>
          <a:p>
            <a:pPr marL="273050" indent="-273050" algn="just">
              <a:lnSpc>
                <a:spcPct val="70000"/>
              </a:lnSpc>
              <a:buFont typeface="Wingdings" panose="05000000000000000000" pitchFamily="2" charset="2"/>
              <a:buChar char="v"/>
            </a:pPr>
            <a:r>
              <a:rPr lang="en-US" dirty="0">
                <a:latin typeface="Gill Sans MT" panose="020B0502020104020203" pitchFamily="34" charset="0"/>
                <a:cs typeface="Arial" panose="020B0604020202020204" pitchFamily="34" charset="0"/>
              </a:rPr>
              <a:t>Accuracy: 76.45%</a:t>
            </a:r>
          </a:p>
          <a:p>
            <a:pPr>
              <a:lnSpc>
                <a:spcPct val="70000"/>
              </a:lnSpc>
              <a:buFont typeface="Wingdings" panose="05000000000000000000" pitchFamily="2" charset="2"/>
              <a:buChar char="v"/>
            </a:pPr>
            <a:r>
              <a:rPr lang="en-US" dirty="0">
                <a:latin typeface="Gill Sans MT" panose="020B0502020104020203" pitchFamily="34" charset="0"/>
                <a:cs typeface="Arial" panose="020B0604020202020204" pitchFamily="34" charset="0"/>
              </a:rPr>
              <a:t> AUC: 0.91</a:t>
            </a:r>
          </a:p>
        </p:txBody>
      </p:sp>
      <p:pic>
        <p:nvPicPr>
          <p:cNvPr id="17" name="Picture 16"/>
          <p:cNvPicPr>
            <a:picLocks noChangeAspect="1"/>
          </p:cNvPicPr>
          <p:nvPr/>
        </p:nvPicPr>
        <p:blipFill>
          <a:blip r:embed="rId4"/>
          <a:stretch>
            <a:fillRect/>
          </a:stretch>
        </p:blipFill>
        <p:spPr>
          <a:xfrm>
            <a:off x="689811" y="481263"/>
            <a:ext cx="4011936" cy="3115106"/>
          </a:xfrm>
          <a:prstGeom prst="rect">
            <a:avLst/>
          </a:prstGeom>
        </p:spPr>
      </p:pic>
      <p:grpSp>
        <p:nvGrpSpPr>
          <p:cNvPr id="4" name="Group 3"/>
          <p:cNvGrpSpPr/>
          <p:nvPr/>
        </p:nvGrpSpPr>
        <p:grpSpPr>
          <a:xfrm>
            <a:off x="4809771" y="4712138"/>
            <a:ext cx="4697633" cy="1220997"/>
            <a:chOff x="4809771" y="4712138"/>
            <a:chExt cx="4697633" cy="1220997"/>
          </a:xfrm>
        </p:grpSpPr>
        <p:pic>
          <p:nvPicPr>
            <p:cNvPr id="3" name="Picture 2"/>
            <p:cNvPicPr>
              <a:picLocks noChangeAspect="1"/>
            </p:cNvPicPr>
            <p:nvPr/>
          </p:nvPicPr>
          <p:blipFill>
            <a:blip r:embed="rId5"/>
            <a:stretch>
              <a:fillRect/>
            </a:stretch>
          </p:blipFill>
          <p:spPr>
            <a:xfrm>
              <a:off x="4809771" y="5071788"/>
              <a:ext cx="4657017" cy="861347"/>
            </a:xfrm>
            <a:prstGeom prst="rect">
              <a:avLst/>
            </a:prstGeom>
          </p:spPr>
        </p:pic>
        <p:sp>
          <p:nvSpPr>
            <p:cNvPr id="13" name="Rectangle 12"/>
            <p:cNvSpPr/>
            <p:nvPr/>
          </p:nvSpPr>
          <p:spPr>
            <a:xfrm>
              <a:off x="4809771" y="4712138"/>
              <a:ext cx="4697633" cy="359650"/>
            </a:xfrm>
            <a:prstGeom prst="rect">
              <a:avLst/>
            </a:prstGeom>
            <a:noFill/>
          </p:spPr>
          <p:txBody>
            <a:bodyPr wrap="none" lIns="91440" tIns="45720" rIns="91440" bIns="45720">
              <a:spAutoFit/>
            </a:bodyPr>
            <a:lstStyle/>
            <a:p>
              <a:pPr>
                <a:lnSpc>
                  <a:spcPct val="70000"/>
                </a:lnSpc>
              </a:pPr>
              <a:r>
                <a:rPr lang="en-US" sz="2400" dirty="0">
                  <a:ln w="0"/>
                  <a:solidFill>
                    <a:schemeClr val="accent1"/>
                  </a:solidFill>
                  <a:effectLst>
                    <a:outerShdw blurRad="38100" dist="25400" dir="5400000" algn="ctr" rotWithShape="0">
                      <a:srgbClr val="6E747A">
                        <a:alpha val="43000"/>
                      </a:srgbClr>
                    </a:outerShdw>
                  </a:effectLst>
                  <a:latin typeface="Gill Sans MT" panose="020B0502020104020203" pitchFamily="34" charset="0"/>
                  <a:cs typeface="Arial" panose="020B0604020202020204" pitchFamily="34" charset="0"/>
                </a:rPr>
                <a:t>5-folds Cross validation on Boosting</a:t>
              </a:r>
            </a:p>
          </p:txBody>
        </p:sp>
      </p:grpSp>
    </p:spTree>
    <p:extLst>
      <p:ext uri="{BB962C8B-B14F-4D97-AF65-F5344CB8AC3E}">
        <p14:creationId xmlns:p14="http://schemas.microsoft.com/office/powerpoint/2010/main" val="329922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41685" y="3672272"/>
            <a:ext cx="4058652" cy="2586141"/>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Support Vector Machine</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13</a:t>
            </a:fld>
            <a:endParaRPr lang="en-US">
              <a:latin typeface="Gill Sans MT" panose="020B0502020104020203" pitchFamily="34" charset="0"/>
            </a:endParaRPr>
          </a:p>
        </p:txBody>
      </p:sp>
      <p:sp>
        <p:nvSpPr>
          <p:cNvPr id="36" name="Content Placeholder 2"/>
          <p:cNvSpPr>
            <a:spLocks noGrp="1"/>
          </p:cNvSpPr>
          <p:nvPr>
            <p:ph idx="1"/>
          </p:nvPr>
        </p:nvSpPr>
        <p:spPr>
          <a:xfrm>
            <a:off x="4809772" y="3205890"/>
            <a:ext cx="5852161" cy="1769696"/>
          </a:xfrm>
        </p:spPr>
        <p:txBody>
          <a:bodyPr>
            <a:normAutofit/>
          </a:bodyPr>
          <a:lstStyle/>
          <a:p>
            <a:pPr marL="273050" indent="-273050" algn="just">
              <a:lnSpc>
                <a:spcPct val="70000"/>
              </a:lnSpc>
              <a:buFont typeface="Wingdings" panose="05000000000000000000" pitchFamily="2" charset="2"/>
              <a:buChar char="v"/>
            </a:pPr>
            <a:r>
              <a:rPr lang="en-IN" sz="1800" dirty="0">
                <a:latin typeface="Gill Sans MT" panose="020B0502020104020203" pitchFamily="34" charset="0"/>
                <a:cs typeface="Arial" panose="020B0604020202020204" pitchFamily="34" charset="0"/>
              </a:rPr>
              <a:t>A Support vector machine is a discriminative classifier formally defined by a separating hyperplane. The algorithm outputs an optimal hyperplane which categorizes new examples.</a:t>
            </a:r>
            <a:endParaRPr lang="en-US" sz="1800" dirty="0">
              <a:latin typeface="Gill Sans MT" panose="020B0502020104020203" pitchFamily="34" charset="0"/>
              <a:cs typeface="Arial" panose="020B0604020202020204" pitchFamily="34" charset="0"/>
            </a:endParaRPr>
          </a:p>
          <a:p>
            <a:pPr marL="273050" indent="-273050" algn="just">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Accuracy:  70.86%</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0.85</a:t>
            </a:r>
          </a:p>
        </p:txBody>
      </p:sp>
      <p:pic>
        <p:nvPicPr>
          <p:cNvPr id="17" name="Picture 16"/>
          <p:cNvPicPr>
            <a:picLocks noChangeAspect="1"/>
          </p:cNvPicPr>
          <p:nvPr/>
        </p:nvPicPr>
        <p:blipFill>
          <a:blip r:embed="rId4"/>
          <a:stretch>
            <a:fillRect/>
          </a:stretch>
        </p:blipFill>
        <p:spPr>
          <a:xfrm>
            <a:off x="641685" y="634946"/>
            <a:ext cx="4058652" cy="2953925"/>
          </a:xfrm>
          <a:prstGeom prst="rect">
            <a:avLst/>
          </a:prstGeom>
        </p:spPr>
      </p:pic>
    </p:spTree>
    <p:extLst>
      <p:ext uri="{BB962C8B-B14F-4D97-AF65-F5344CB8AC3E}">
        <p14:creationId xmlns:p14="http://schemas.microsoft.com/office/powerpoint/2010/main" val="50782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latin typeface="Gill Sans MT" panose="020B0502020104020203" pitchFamily="34" charset="0"/>
              </a:rPr>
              <a:t>SVM – Optimized</a:t>
            </a:r>
          </a:p>
        </p:txBody>
      </p:sp>
      <p:sp>
        <p:nvSpPr>
          <p:cNvPr id="5" name="Slide Number Placeholder 4"/>
          <p:cNvSpPr>
            <a:spLocks noGrp="1"/>
          </p:cNvSpPr>
          <p:nvPr>
            <p:ph type="sldNum" sz="quarter" idx="12"/>
          </p:nvPr>
        </p:nvSpPr>
        <p:spPr/>
        <p:txBody>
          <a:bodyPr>
            <a:normAutofit/>
          </a:bodyPr>
          <a:lstStyle/>
          <a:p>
            <a:fld id="{2F83EE02-5C9E-374A-B8D9-7D9CD174C641}" type="slidenum">
              <a:rPr lang="en-US"/>
              <a:pPr/>
              <a:t>14</a:t>
            </a:fld>
            <a:endParaRPr lang="en-US"/>
          </a:p>
        </p:txBody>
      </p:sp>
      <p:pic>
        <p:nvPicPr>
          <p:cNvPr id="11" name="Picture 10"/>
          <p:cNvPicPr>
            <a:picLocks noChangeAspect="1"/>
          </p:cNvPicPr>
          <p:nvPr/>
        </p:nvPicPr>
        <p:blipFill>
          <a:blip r:embed="rId3"/>
          <a:stretch>
            <a:fillRect/>
          </a:stretch>
        </p:blipFill>
        <p:spPr>
          <a:xfrm>
            <a:off x="1219200" y="2582779"/>
            <a:ext cx="4201630" cy="3192379"/>
          </a:xfrm>
          <a:prstGeom prst="rect">
            <a:avLst/>
          </a:prstGeom>
        </p:spPr>
      </p:pic>
      <p:pic>
        <p:nvPicPr>
          <p:cNvPr id="13" name="Picture 12"/>
          <p:cNvPicPr>
            <a:picLocks noChangeAspect="1"/>
          </p:cNvPicPr>
          <p:nvPr/>
        </p:nvPicPr>
        <p:blipFill>
          <a:blip r:embed="rId4"/>
          <a:stretch>
            <a:fillRect/>
          </a:stretch>
        </p:blipFill>
        <p:spPr>
          <a:xfrm>
            <a:off x="5420830" y="1925053"/>
            <a:ext cx="5734850" cy="4379494"/>
          </a:xfrm>
          <a:prstGeom prst="rect">
            <a:avLst/>
          </a:prstGeom>
        </p:spPr>
      </p:pic>
    </p:spTree>
    <p:extLst>
      <p:ext uri="{BB962C8B-B14F-4D97-AF65-F5344CB8AC3E}">
        <p14:creationId xmlns:p14="http://schemas.microsoft.com/office/powerpoint/2010/main" val="1973964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41685" y="3732921"/>
            <a:ext cx="4058652" cy="2464843"/>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Naïve Bayes</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15</a:t>
            </a:fld>
            <a:endParaRPr lang="en-US">
              <a:latin typeface="Gill Sans MT" panose="020B0502020104020203" pitchFamily="34" charset="0"/>
            </a:endParaRPr>
          </a:p>
        </p:txBody>
      </p:sp>
      <p:sp>
        <p:nvSpPr>
          <p:cNvPr id="36" name="Content Placeholder 2"/>
          <p:cNvSpPr>
            <a:spLocks noGrp="1"/>
          </p:cNvSpPr>
          <p:nvPr>
            <p:ph idx="1"/>
          </p:nvPr>
        </p:nvSpPr>
        <p:spPr>
          <a:xfrm>
            <a:off x="4809772" y="3205890"/>
            <a:ext cx="5852161" cy="1769696"/>
          </a:xfrm>
        </p:spPr>
        <p:txBody>
          <a:bodyPr>
            <a:normAutofit/>
          </a:bodyPr>
          <a:lstStyle/>
          <a:p>
            <a:pPr marL="273050" indent="-273050" algn="just">
              <a:lnSpc>
                <a:spcPct val="70000"/>
              </a:lnSpc>
              <a:buFont typeface="Wingdings" panose="05000000000000000000" pitchFamily="2" charset="2"/>
              <a:buChar char="v"/>
            </a:pPr>
            <a:r>
              <a:rPr lang="en-IN" sz="1800" dirty="0">
                <a:latin typeface="Gill Sans MT" panose="020B0502020104020203" pitchFamily="34" charset="0"/>
                <a:cs typeface="Arial" panose="020B0604020202020204" pitchFamily="34" charset="0"/>
              </a:rPr>
              <a:t>Naive Bayes classifiers are a family of simple probabilistic classifiers based on applying Bayes' theorem with strong (naive) independence assumptions between the features.</a:t>
            </a:r>
            <a:endParaRPr lang="en-US" sz="1800" dirty="0">
              <a:latin typeface="Gill Sans MT" panose="020B0502020104020203" pitchFamily="34" charset="0"/>
              <a:cs typeface="Arial" panose="020B0604020202020204" pitchFamily="34" charset="0"/>
            </a:endParaRPr>
          </a:p>
          <a:p>
            <a:pPr marL="273050" indent="-273050" algn="just">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Accuracy:  23.6%</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0.792</a:t>
            </a:r>
          </a:p>
        </p:txBody>
      </p:sp>
      <p:pic>
        <p:nvPicPr>
          <p:cNvPr id="17" name="Picture 16"/>
          <p:cNvPicPr>
            <a:picLocks noChangeAspect="1"/>
          </p:cNvPicPr>
          <p:nvPr/>
        </p:nvPicPr>
        <p:blipFill>
          <a:blip r:embed="rId4"/>
          <a:stretch>
            <a:fillRect/>
          </a:stretch>
        </p:blipFill>
        <p:spPr>
          <a:xfrm>
            <a:off x="641685" y="634946"/>
            <a:ext cx="4058652" cy="2953925"/>
          </a:xfrm>
          <a:prstGeom prst="rect">
            <a:avLst/>
          </a:prstGeom>
        </p:spPr>
      </p:pic>
    </p:spTree>
    <p:extLst>
      <p:ext uri="{BB962C8B-B14F-4D97-AF65-F5344CB8AC3E}">
        <p14:creationId xmlns:p14="http://schemas.microsoft.com/office/powerpoint/2010/main" val="338486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latin typeface="Gill Sans MT" panose="020B0502020104020203" pitchFamily="34" charset="0"/>
              </a:rPr>
              <a:t>Model Selection</a:t>
            </a:r>
          </a:p>
        </p:txBody>
      </p:sp>
      <p:sp>
        <p:nvSpPr>
          <p:cNvPr id="5" name="Slide Number Placeholder 4"/>
          <p:cNvSpPr>
            <a:spLocks noGrp="1"/>
          </p:cNvSpPr>
          <p:nvPr>
            <p:ph type="sldNum" sz="quarter" idx="12"/>
          </p:nvPr>
        </p:nvSpPr>
        <p:spPr/>
        <p:txBody>
          <a:bodyPr>
            <a:normAutofit/>
          </a:bodyPr>
          <a:lstStyle/>
          <a:p>
            <a:fld id="{2F83EE02-5C9E-374A-B8D9-7D9CD174C641}" type="slidenum">
              <a:rPr lang="en-US"/>
              <a:pPr/>
              <a:t>16</a:t>
            </a:fld>
            <a:endParaRPr lang="en-US"/>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050141881"/>
              </p:ext>
            </p:extLst>
          </p:nvPr>
        </p:nvGraphicFramePr>
        <p:xfrm>
          <a:off x="1184275" y="1933575"/>
          <a:ext cx="10028238" cy="3733800"/>
        </p:xfrm>
        <a:graphic>
          <a:graphicData uri="http://schemas.openxmlformats.org/drawingml/2006/table">
            <a:tbl>
              <a:tblPr firstRow="1" bandRow="1">
                <a:tableStyleId>{5C22544A-7EE6-4342-B048-85BDC9FD1C3A}</a:tableStyleId>
              </a:tblPr>
              <a:tblGrid>
                <a:gridCol w="5014119">
                  <a:extLst>
                    <a:ext uri="{9D8B030D-6E8A-4147-A177-3AD203B41FA5}">
                      <a16:colId xmlns:a16="http://schemas.microsoft.com/office/drawing/2014/main" val="1026091620"/>
                    </a:ext>
                  </a:extLst>
                </a:gridCol>
                <a:gridCol w="5014119">
                  <a:extLst>
                    <a:ext uri="{9D8B030D-6E8A-4147-A177-3AD203B41FA5}">
                      <a16:colId xmlns:a16="http://schemas.microsoft.com/office/drawing/2014/main" val="897117527"/>
                    </a:ext>
                  </a:extLst>
                </a:gridCol>
              </a:tblGrid>
              <a:tr h="370840">
                <a:tc>
                  <a:txBody>
                    <a:bodyPr/>
                    <a:lstStyle/>
                    <a:p>
                      <a:pPr algn="ctr"/>
                      <a:r>
                        <a:rPr lang="en-IN" sz="2000" dirty="0"/>
                        <a:t>Classifier</a:t>
                      </a:r>
                    </a:p>
                  </a:txBody>
                  <a:tcPr/>
                </a:tc>
                <a:tc>
                  <a:txBody>
                    <a:bodyPr/>
                    <a:lstStyle/>
                    <a:p>
                      <a:pPr algn="ctr"/>
                      <a:r>
                        <a:rPr lang="en-IN" sz="2000" dirty="0"/>
                        <a:t>Accuracy</a:t>
                      </a:r>
                    </a:p>
                  </a:txBody>
                  <a:tcPr/>
                </a:tc>
                <a:extLst>
                  <a:ext uri="{0D108BD9-81ED-4DB2-BD59-A6C34878D82A}">
                    <a16:rowId xmlns:a16="http://schemas.microsoft.com/office/drawing/2014/main" val="1448528598"/>
                  </a:ext>
                </a:extLst>
              </a:tr>
              <a:tr h="370840">
                <a:tc>
                  <a:txBody>
                    <a:bodyPr/>
                    <a:lstStyle/>
                    <a:p>
                      <a:r>
                        <a:rPr lang="en-IN" dirty="0"/>
                        <a:t>MLR</a:t>
                      </a:r>
                    </a:p>
                  </a:txBody>
                  <a:tcPr/>
                </a:tc>
                <a:tc>
                  <a:txBody>
                    <a:bodyPr/>
                    <a:lstStyle/>
                    <a:p>
                      <a:r>
                        <a:rPr lang="en-IN" dirty="0"/>
                        <a:t>71.43%</a:t>
                      </a:r>
                    </a:p>
                  </a:txBody>
                  <a:tcPr/>
                </a:tc>
                <a:extLst>
                  <a:ext uri="{0D108BD9-81ED-4DB2-BD59-A6C34878D82A}">
                    <a16:rowId xmlns:a16="http://schemas.microsoft.com/office/drawing/2014/main" val="4150065557"/>
                  </a:ext>
                </a:extLst>
              </a:tr>
              <a:tr h="370840">
                <a:tc>
                  <a:txBody>
                    <a:bodyPr/>
                    <a:lstStyle/>
                    <a:p>
                      <a:r>
                        <a:rPr lang="en-IN" dirty="0"/>
                        <a:t>MLR – Backward Selection</a:t>
                      </a:r>
                    </a:p>
                  </a:txBody>
                  <a:tcPr/>
                </a:tc>
                <a:tc>
                  <a:txBody>
                    <a:bodyPr/>
                    <a:lstStyle/>
                    <a:p>
                      <a:r>
                        <a:rPr lang="en-IN" dirty="0"/>
                        <a:t>71.43%</a:t>
                      </a:r>
                    </a:p>
                  </a:txBody>
                  <a:tcPr/>
                </a:tc>
                <a:extLst>
                  <a:ext uri="{0D108BD9-81ED-4DB2-BD59-A6C34878D82A}">
                    <a16:rowId xmlns:a16="http://schemas.microsoft.com/office/drawing/2014/main" val="2057775570"/>
                  </a:ext>
                </a:extLst>
              </a:tr>
              <a:tr h="370840">
                <a:tc>
                  <a:txBody>
                    <a:bodyPr/>
                    <a:lstStyle/>
                    <a:p>
                      <a:r>
                        <a:rPr lang="en-IN" dirty="0"/>
                        <a:t>CART</a:t>
                      </a:r>
                    </a:p>
                  </a:txBody>
                  <a:tcPr/>
                </a:tc>
                <a:tc>
                  <a:txBody>
                    <a:bodyPr/>
                    <a:lstStyle/>
                    <a:p>
                      <a:r>
                        <a:rPr lang="en-IN" dirty="0"/>
                        <a:t>71.03%</a:t>
                      </a:r>
                    </a:p>
                  </a:txBody>
                  <a:tcPr/>
                </a:tc>
                <a:extLst>
                  <a:ext uri="{0D108BD9-81ED-4DB2-BD59-A6C34878D82A}">
                    <a16:rowId xmlns:a16="http://schemas.microsoft.com/office/drawing/2014/main" val="957952328"/>
                  </a:ext>
                </a:extLst>
              </a:tr>
              <a:tr h="370840">
                <a:tc>
                  <a:txBody>
                    <a:bodyPr/>
                    <a:lstStyle/>
                    <a:p>
                      <a:r>
                        <a:rPr lang="en-IN" dirty="0"/>
                        <a:t>Random Forest</a:t>
                      </a:r>
                    </a:p>
                  </a:txBody>
                  <a:tcPr>
                    <a:solidFill>
                      <a:srgbClr val="00B050"/>
                    </a:solidFill>
                  </a:tcPr>
                </a:tc>
                <a:tc>
                  <a:txBody>
                    <a:bodyPr/>
                    <a:lstStyle/>
                    <a:p>
                      <a:r>
                        <a:rPr lang="en-IN" dirty="0"/>
                        <a:t>85.17%</a:t>
                      </a:r>
                    </a:p>
                  </a:txBody>
                  <a:tcPr>
                    <a:solidFill>
                      <a:srgbClr val="00B050"/>
                    </a:solidFill>
                  </a:tcPr>
                </a:tc>
                <a:extLst>
                  <a:ext uri="{0D108BD9-81ED-4DB2-BD59-A6C34878D82A}">
                    <a16:rowId xmlns:a16="http://schemas.microsoft.com/office/drawing/2014/main" val="2714775676"/>
                  </a:ext>
                </a:extLst>
              </a:tr>
              <a:tr h="370840">
                <a:tc>
                  <a:txBody>
                    <a:bodyPr/>
                    <a:lstStyle/>
                    <a:p>
                      <a:r>
                        <a:rPr lang="en-IN" dirty="0"/>
                        <a:t>Bagging</a:t>
                      </a:r>
                    </a:p>
                  </a:txBody>
                  <a:tcPr/>
                </a:tc>
                <a:tc>
                  <a:txBody>
                    <a:bodyPr/>
                    <a:lstStyle/>
                    <a:p>
                      <a:r>
                        <a:rPr lang="en-IN" dirty="0"/>
                        <a:t>74.03%</a:t>
                      </a:r>
                    </a:p>
                  </a:txBody>
                  <a:tcPr/>
                </a:tc>
                <a:extLst>
                  <a:ext uri="{0D108BD9-81ED-4DB2-BD59-A6C34878D82A}">
                    <a16:rowId xmlns:a16="http://schemas.microsoft.com/office/drawing/2014/main" val="1641202532"/>
                  </a:ext>
                </a:extLst>
              </a:tr>
              <a:tr h="370840">
                <a:tc>
                  <a:txBody>
                    <a:bodyPr/>
                    <a:lstStyle/>
                    <a:p>
                      <a:r>
                        <a:rPr lang="en-IN" dirty="0"/>
                        <a:t>Boosting</a:t>
                      </a:r>
                    </a:p>
                  </a:txBody>
                  <a:tcPr/>
                </a:tc>
                <a:tc>
                  <a:txBody>
                    <a:bodyPr/>
                    <a:lstStyle/>
                    <a:p>
                      <a:r>
                        <a:rPr lang="en-IN" dirty="0"/>
                        <a:t>76.45%</a:t>
                      </a:r>
                    </a:p>
                  </a:txBody>
                  <a:tcPr/>
                </a:tc>
                <a:extLst>
                  <a:ext uri="{0D108BD9-81ED-4DB2-BD59-A6C34878D82A}">
                    <a16:rowId xmlns:a16="http://schemas.microsoft.com/office/drawing/2014/main" val="2562213541"/>
                  </a:ext>
                </a:extLst>
              </a:tr>
              <a:tr h="370840">
                <a:tc>
                  <a:txBody>
                    <a:bodyPr/>
                    <a:lstStyle/>
                    <a:p>
                      <a:r>
                        <a:rPr lang="en-IN" dirty="0"/>
                        <a:t>SVM – Basic</a:t>
                      </a:r>
                    </a:p>
                  </a:txBody>
                  <a:tcPr/>
                </a:tc>
                <a:tc>
                  <a:txBody>
                    <a:bodyPr/>
                    <a:lstStyle/>
                    <a:p>
                      <a:r>
                        <a:rPr lang="en-IN" dirty="0"/>
                        <a:t>70.86%</a:t>
                      </a:r>
                    </a:p>
                  </a:txBody>
                  <a:tcPr/>
                </a:tc>
                <a:extLst>
                  <a:ext uri="{0D108BD9-81ED-4DB2-BD59-A6C34878D82A}">
                    <a16:rowId xmlns:a16="http://schemas.microsoft.com/office/drawing/2014/main" val="486685812"/>
                  </a:ext>
                </a:extLst>
              </a:tr>
              <a:tr h="370840">
                <a:tc>
                  <a:txBody>
                    <a:bodyPr/>
                    <a:lstStyle/>
                    <a:p>
                      <a:r>
                        <a:rPr lang="en-IN" dirty="0"/>
                        <a:t>SVM – Optimized</a:t>
                      </a:r>
                    </a:p>
                  </a:txBody>
                  <a:tcPr/>
                </a:tc>
                <a:tc>
                  <a:txBody>
                    <a:bodyPr/>
                    <a:lstStyle/>
                    <a:p>
                      <a:r>
                        <a:rPr lang="en-IN" dirty="0"/>
                        <a:t>77.50%</a:t>
                      </a:r>
                    </a:p>
                  </a:txBody>
                  <a:tcPr/>
                </a:tc>
                <a:extLst>
                  <a:ext uri="{0D108BD9-81ED-4DB2-BD59-A6C34878D82A}">
                    <a16:rowId xmlns:a16="http://schemas.microsoft.com/office/drawing/2014/main" val="3901599603"/>
                  </a:ext>
                </a:extLst>
              </a:tr>
              <a:tr h="370840">
                <a:tc>
                  <a:txBody>
                    <a:bodyPr/>
                    <a:lstStyle/>
                    <a:p>
                      <a:r>
                        <a:rPr lang="en-IN" dirty="0"/>
                        <a:t>Naïve Bayes</a:t>
                      </a:r>
                    </a:p>
                  </a:txBody>
                  <a:tcPr>
                    <a:solidFill>
                      <a:srgbClr val="FF0000"/>
                    </a:solidFill>
                  </a:tcPr>
                </a:tc>
                <a:tc>
                  <a:txBody>
                    <a:bodyPr/>
                    <a:lstStyle/>
                    <a:p>
                      <a:r>
                        <a:rPr lang="en-IN" dirty="0"/>
                        <a:t>23.60%</a:t>
                      </a:r>
                    </a:p>
                  </a:txBody>
                  <a:tcPr>
                    <a:solidFill>
                      <a:srgbClr val="FF0000"/>
                    </a:solidFill>
                  </a:tcPr>
                </a:tc>
                <a:extLst>
                  <a:ext uri="{0D108BD9-81ED-4DB2-BD59-A6C34878D82A}">
                    <a16:rowId xmlns:a16="http://schemas.microsoft.com/office/drawing/2014/main" val="851303610"/>
                  </a:ext>
                </a:extLst>
              </a:tr>
            </a:tbl>
          </a:graphicData>
        </a:graphic>
      </p:graphicFrame>
    </p:spTree>
    <p:extLst>
      <p:ext uri="{BB962C8B-B14F-4D97-AF65-F5344CB8AC3E}">
        <p14:creationId xmlns:p14="http://schemas.microsoft.com/office/powerpoint/2010/main" val="35634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643192" y="818087"/>
            <a:ext cx="5451627" cy="4901784"/>
          </a:xfrm>
          <a:prstGeom prst="rect">
            <a:avLst/>
          </a:prstGeom>
        </p:spPr>
      </p:pic>
      <p:sp>
        <p:nvSpPr>
          <p:cNvPr id="9" name="Title 8"/>
          <p:cNvSpPr>
            <a:spLocks noGrp="1"/>
          </p:cNvSpPr>
          <p:nvPr>
            <p:ph type="title"/>
          </p:nvPr>
        </p:nvSpPr>
        <p:spPr>
          <a:xfrm>
            <a:off x="6411685" y="634946"/>
            <a:ext cx="5127171" cy="1450757"/>
          </a:xfrm>
        </p:spPr>
        <p:txBody>
          <a:bodyPr>
            <a:normAutofit/>
          </a:bodyPr>
          <a:lstStyle/>
          <a:p>
            <a:r>
              <a:rPr lang="en-IN" dirty="0">
                <a:latin typeface="Gill Sans MT" panose="020B0502020104020203" pitchFamily="34" charset="0"/>
              </a:rPr>
              <a:t>Conclusion</a:t>
            </a:r>
          </a:p>
        </p:txBody>
      </p:sp>
      <p:sp>
        <p:nvSpPr>
          <p:cNvPr id="5" name="Slide Number Placeholder 4"/>
          <p:cNvSpPr>
            <a:spLocks noGrp="1"/>
          </p:cNvSpPr>
          <p:nvPr>
            <p:ph type="sldNum" sz="quarter" idx="12"/>
          </p:nvPr>
        </p:nvSpPr>
        <p:spPr>
          <a:xfrm>
            <a:off x="9900458" y="6459785"/>
            <a:ext cx="1312025" cy="365125"/>
          </a:xfrm>
        </p:spPr>
        <p:txBody>
          <a:bodyPr>
            <a:normAutofit/>
          </a:bodyPr>
          <a:lstStyle/>
          <a:p>
            <a:fld id="{2F83EE02-5C9E-374A-B8D9-7D9CD174C641}" type="slidenum">
              <a:rPr lang="en-US"/>
              <a:pPr/>
              <a:t>17</a:t>
            </a:fld>
            <a:endParaRPr lang="en-US"/>
          </a:p>
        </p:txBody>
      </p:sp>
      <p:sp>
        <p:nvSpPr>
          <p:cNvPr id="6" name="Content Placeholder 2"/>
          <p:cNvSpPr>
            <a:spLocks noGrp="1"/>
          </p:cNvSpPr>
          <p:nvPr>
            <p:ph idx="1"/>
          </p:nvPr>
        </p:nvSpPr>
        <p:spPr>
          <a:xfrm>
            <a:off x="6411684" y="2198914"/>
            <a:ext cx="5127172" cy="3670180"/>
          </a:xfrm>
        </p:spPr>
        <p:txBody>
          <a:bodyPr>
            <a:normAutofit/>
          </a:bodyPr>
          <a:lstStyle/>
          <a:p>
            <a:pPr marL="352425" indent="-352425">
              <a:buFont typeface="Wingdings" panose="05000000000000000000" pitchFamily="2" charset="2"/>
              <a:buChar char="v"/>
            </a:pPr>
            <a:r>
              <a:rPr lang="en-US" dirty="0">
                <a:latin typeface="Gill Sans MT" panose="020B0502020104020203" pitchFamily="34" charset="0"/>
              </a:rPr>
              <a:t>Among all models, Random Forest gives the most accurate predictions.</a:t>
            </a:r>
          </a:p>
          <a:p>
            <a:pPr marL="352425" indent="-352425">
              <a:buFont typeface="Wingdings" panose="05000000000000000000" pitchFamily="2" charset="2"/>
              <a:buChar char="v"/>
            </a:pPr>
            <a:r>
              <a:rPr lang="en-US" dirty="0">
                <a:latin typeface="Gill Sans MT" panose="020B0502020104020203" pitchFamily="34" charset="0"/>
                <a:cs typeface="Arial" panose="020B0604020202020204" pitchFamily="34" charset="0"/>
              </a:rPr>
              <a:t>Protocol, Compounds and </a:t>
            </a:r>
            <a:r>
              <a:rPr lang="en-US" dirty="0" err="1">
                <a:latin typeface="Gill Sans MT" panose="020B0502020104020203" pitchFamily="34" charset="0"/>
                <a:cs typeface="Arial" panose="020B0604020202020204" pitchFamily="34" charset="0"/>
              </a:rPr>
              <a:t>InputFields</a:t>
            </a:r>
            <a:r>
              <a:rPr lang="en-US" dirty="0">
                <a:latin typeface="Gill Sans MT" panose="020B0502020104020203" pitchFamily="34" charset="0"/>
                <a:cs typeface="Arial" panose="020B0604020202020204" pitchFamily="34" charset="0"/>
              </a:rPr>
              <a:t> are top 3 predictors.</a:t>
            </a:r>
          </a:p>
        </p:txBody>
      </p:sp>
    </p:spTree>
    <p:extLst>
      <p:ext uri="{BB962C8B-B14F-4D97-AF65-F5344CB8AC3E}">
        <p14:creationId xmlns:p14="http://schemas.microsoft.com/office/powerpoint/2010/main" val="257595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ln>
            <a:noFill/>
          </a:ln>
          <a:effectLst/>
        </p:spPr>
      </p:sp>
      <p:sp>
        <p:nvSpPr>
          <p:cNvPr id="33"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4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Placeholder 12" descr="A close up of a circuit board&#10;&#10;Description generated with high confidence"/>
          <p:cNvPicPr>
            <a:picLocks noGrp="1" noChangeAspect="1"/>
          </p:cNvPicPr>
          <p:nvPr>
            <p:ph type="pic" sz="quarter" idx="13"/>
          </p:nvPr>
        </p:nvPicPr>
        <p:blipFill rotWithShape="1">
          <a:blip r:embed="rId3">
            <a:alphaModFix amt="35000"/>
            <a:extLst/>
          </a:blip>
          <a:srcRect t="7205" b="8209"/>
          <a:stretch/>
        </p:blipFill>
        <p:spPr>
          <a:xfrm>
            <a:off x="20" y="10"/>
            <a:ext cx="12191980" cy="6857990"/>
          </a:xfrm>
          <a:prstGeom prst="rect">
            <a:avLst/>
          </a:prstGeom>
        </p:spPr>
      </p:pic>
      <p:sp>
        <p:nvSpPr>
          <p:cNvPr id="38"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1097280" y="758952"/>
            <a:ext cx="10058400" cy="3566160"/>
          </a:xfrm>
        </p:spPr>
        <p:txBody>
          <a:bodyPr vert="horz" lIns="91440" tIns="45720" rIns="91440" bIns="45720" rtlCol="0" anchor="b">
            <a:normAutofit/>
          </a:bodyPr>
          <a:lstStyle/>
          <a:p>
            <a:pPr algn="l"/>
            <a:r>
              <a:rPr lang="en-US" sz="8000" dirty="0">
                <a:solidFill>
                  <a:srgbClr val="FFFFFF"/>
                </a:solidFill>
              </a:rPr>
              <a:t>Thank You</a:t>
            </a:r>
          </a:p>
        </p:txBody>
      </p:sp>
      <p:sp>
        <p:nvSpPr>
          <p:cNvPr id="7" name="Slide Number Placeholder 6"/>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fld id="{2F83EE02-5C9E-374A-B8D9-7D9CD174C641}" type="slidenum">
              <a:rPr lang="en-US" smtClean="0"/>
              <a:pPr defTabSz="914400"/>
              <a:t>18</a:t>
            </a:fld>
            <a:endParaRPr lang="en-US"/>
          </a:p>
        </p:txBody>
      </p:sp>
    </p:spTree>
    <p:extLst>
      <p:ext uri="{BB962C8B-B14F-4D97-AF65-F5344CB8AC3E}">
        <p14:creationId xmlns:p14="http://schemas.microsoft.com/office/powerpoint/2010/main" val="40477034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Gill Sans MT" panose="020B0502020104020203" pitchFamily="34" charset="0"/>
              </a:rPr>
              <a:t>Agenda</a:t>
            </a:r>
          </a:p>
        </p:txBody>
      </p:sp>
      <p:graphicFrame>
        <p:nvGraphicFramePr>
          <p:cNvPr id="2" name="Content Placeholder 4"/>
          <p:cNvGraphicFramePr>
            <a:graphicFrameLocks noGrp="1"/>
          </p:cNvGraphicFramePr>
          <p:nvPr>
            <p:ph idx="1"/>
            <p:extLst>
              <p:ext uri="{D42A27DB-BD31-4B8C-83A1-F6EECF244321}">
                <p14:modId xmlns:p14="http://schemas.microsoft.com/office/powerpoint/2010/main" val="2535806832"/>
              </p:ext>
            </p:extLst>
          </p:nvPr>
        </p:nvGraphicFramePr>
        <p:xfrm>
          <a:off x="1036319" y="2069432"/>
          <a:ext cx="10119362" cy="376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Slide Number Placeholder 12"/>
          <p:cNvSpPr>
            <a:spLocks noGrp="1"/>
          </p:cNvSpPr>
          <p:nvPr>
            <p:ph type="sldNum" sz="quarter" idx="12"/>
          </p:nvPr>
        </p:nvSpPr>
        <p:spPr/>
        <p:txBody>
          <a:bodyPr>
            <a:normAutofit/>
          </a:bodyPr>
          <a:lstStyle/>
          <a:p>
            <a:fld id="{2F83EE02-5C9E-374A-B8D9-7D9CD174C641}" type="slidenum">
              <a:rPr lang="en-US" smtClean="0"/>
              <a:pPr/>
              <a:t>7</a:t>
            </a:fld>
            <a:endParaRPr lang="en-US"/>
          </a:p>
        </p:txBody>
      </p:sp>
    </p:spTree>
    <p:extLst>
      <p:ext uri="{BB962C8B-B14F-4D97-AF65-F5344CB8AC3E}">
        <p14:creationId xmlns:p14="http://schemas.microsoft.com/office/powerpoint/2010/main" val="99817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latin typeface="Gill Sans MT" panose="020B0502020104020203" pitchFamily="34" charset="0"/>
              </a:rPr>
              <a:t>Problem Description</a:t>
            </a:r>
          </a:p>
        </p:txBody>
      </p:sp>
      <p:sp>
        <p:nvSpPr>
          <p:cNvPr id="3" name="Content Placeholder 2"/>
          <p:cNvSpPr>
            <a:spLocks noGrp="1"/>
          </p:cNvSpPr>
          <p:nvPr>
            <p:ph idx="1"/>
          </p:nvPr>
        </p:nvSpPr>
        <p:spPr>
          <a:xfrm>
            <a:off x="1184563" y="2363732"/>
            <a:ext cx="7815058" cy="3471467"/>
          </a:xfrm>
        </p:spPr>
        <p:txBody>
          <a:bodyPr>
            <a:normAutofit/>
          </a:bodyPr>
          <a:lstStyle/>
          <a:p>
            <a:pPr marL="273050" indent="-273050" algn="just">
              <a:buFont typeface="Wingdings" panose="05000000000000000000" pitchFamily="2" charset="2"/>
              <a:buChar char="v"/>
            </a:pPr>
            <a:r>
              <a:rPr lang="en-US" dirty="0">
                <a:latin typeface="Gill Sans MT" panose="020B0502020104020203" pitchFamily="34" charset="0"/>
              </a:rPr>
              <a:t>High Performance Computing is used to facilitate large scale computations in highly reliable and sophisticated environment.</a:t>
            </a:r>
          </a:p>
          <a:p>
            <a:pPr marL="273050" indent="-273050" algn="just">
              <a:buFont typeface="Wingdings" panose="05000000000000000000" pitchFamily="2" charset="2"/>
              <a:buChar char="v"/>
            </a:pPr>
            <a:r>
              <a:rPr lang="en-US" dirty="0">
                <a:latin typeface="Gill Sans MT" panose="020B0502020104020203" pitchFamily="34" charset="0"/>
              </a:rPr>
              <a:t>It can handle a large number of programs simultaneously but to get the result in the most efficient manner, scheduling the jobs is very critical task. </a:t>
            </a:r>
            <a:endParaRPr lang="en-IN" dirty="0">
              <a:latin typeface="Gill Sans MT" panose="020B0502020104020203" pitchFamily="34" charset="0"/>
            </a:endParaRPr>
          </a:p>
          <a:p>
            <a:pPr marL="273050" indent="-273050" algn="just">
              <a:buFont typeface="Wingdings" panose="05000000000000000000" pitchFamily="2" charset="2"/>
              <a:buChar char="v"/>
            </a:pPr>
            <a:r>
              <a:rPr lang="en-IN" dirty="0">
                <a:latin typeface="Gill Sans MT" panose="020B0502020104020203" pitchFamily="34" charset="0"/>
              </a:rPr>
              <a:t>Objective: To classify every jobs for scheduling purpose.</a:t>
            </a:r>
          </a:p>
        </p:txBody>
      </p:sp>
      <p:sp>
        <p:nvSpPr>
          <p:cNvPr id="5" name="Slide Number Placeholder 4"/>
          <p:cNvSpPr>
            <a:spLocks noGrp="1"/>
          </p:cNvSpPr>
          <p:nvPr>
            <p:ph type="sldNum" sz="quarter" idx="12"/>
          </p:nvPr>
        </p:nvSpPr>
        <p:spPr/>
        <p:txBody>
          <a:bodyPr>
            <a:normAutofit/>
          </a:bodyPr>
          <a:lstStyle/>
          <a:p>
            <a:fld id="{2F83EE02-5C9E-374A-B8D9-7D9CD174C641}" type="slidenum">
              <a:rPr lang="en-US">
                <a:latin typeface="Gill Sans MT" panose="020B0502020104020203" pitchFamily="34" charset="0"/>
              </a:rPr>
              <a:pPr/>
              <a:t>7</a:t>
            </a:fld>
            <a:endParaRPr lang="en-US">
              <a:latin typeface="Gill Sans MT" panose="020B0502020104020203" pitchFamily="34" charset="0"/>
            </a:endParaRPr>
          </a:p>
        </p:txBody>
      </p:sp>
    </p:spTree>
    <p:extLst>
      <p:ext uri="{BB962C8B-B14F-4D97-AF65-F5344CB8AC3E}">
        <p14:creationId xmlns:p14="http://schemas.microsoft.com/office/powerpoint/2010/main" val="347402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a:latin typeface="Gill Sans MT" panose="020B0502020104020203" pitchFamily="34" charset="0"/>
              </a:rPr>
              <a:t>Dataset</a:t>
            </a:r>
          </a:p>
        </p:txBody>
      </p:sp>
      <p:sp>
        <p:nvSpPr>
          <p:cNvPr id="3" name="Content Placeholder 2"/>
          <p:cNvSpPr>
            <a:spLocks noGrp="1"/>
          </p:cNvSpPr>
          <p:nvPr>
            <p:ph idx="1"/>
          </p:nvPr>
        </p:nvSpPr>
        <p:spPr>
          <a:xfrm>
            <a:off x="1184563" y="2101517"/>
            <a:ext cx="10027920" cy="3732790"/>
          </a:xfrm>
        </p:spPr>
        <p:txBody>
          <a:bodyPr>
            <a:normAutofit/>
          </a:bodyPr>
          <a:lstStyle/>
          <a:p>
            <a:pPr>
              <a:lnSpc>
                <a:spcPct val="70000"/>
              </a:lnSpc>
              <a:buFont typeface="Wingdings" panose="05000000000000000000" pitchFamily="2" charset="2"/>
              <a:buChar char="v"/>
            </a:pPr>
            <a:r>
              <a:rPr lang="en-US" sz="1800" dirty="0">
                <a:latin typeface="Gill Sans MT" panose="020B0502020104020203" pitchFamily="34" charset="0"/>
              </a:rPr>
              <a:t> R-package: “</a:t>
            </a:r>
            <a:r>
              <a:rPr lang="en-US" sz="1800" dirty="0" err="1">
                <a:latin typeface="Gill Sans MT" panose="020B0502020104020203" pitchFamily="34" charset="0"/>
              </a:rPr>
              <a:t>AppliedPredictiveModeling</a:t>
            </a:r>
            <a:r>
              <a:rPr lang="en-US" sz="1800" dirty="0">
                <a:latin typeface="Gill Sans MT" panose="020B0502020104020203" pitchFamily="34" charset="0"/>
              </a:rPr>
              <a:t>”</a:t>
            </a:r>
          </a:p>
          <a:p>
            <a:pPr>
              <a:lnSpc>
                <a:spcPct val="70000"/>
              </a:lnSpc>
              <a:buFont typeface="Wingdings" panose="05000000000000000000" pitchFamily="2" charset="2"/>
              <a:buChar char="v"/>
            </a:pPr>
            <a:r>
              <a:rPr lang="en-US" sz="1800" dirty="0">
                <a:latin typeface="Gill Sans MT" panose="020B0502020104020203" pitchFamily="34" charset="0"/>
              </a:rPr>
              <a:t> data(</a:t>
            </a:r>
            <a:r>
              <a:rPr lang="en-US" sz="1800" dirty="0" err="1">
                <a:latin typeface="Gill Sans MT" panose="020B0502020104020203" pitchFamily="34" charset="0"/>
              </a:rPr>
              <a:t>schedulingData</a:t>
            </a:r>
            <a:r>
              <a:rPr lang="en-US" sz="1800" dirty="0">
                <a:latin typeface="Gill Sans MT" panose="020B0502020104020203" pitchFamily="34" charset="0"/>
              </a:rPr>
              <a:t>)</a:t>
            </a:r>
          </a:p>
          <a:p>
            <a:pPr>
              <a:lnSpc>
                <a:spcPct val="70000"/>
              </a:lnSpc>
              <a:buFont typeface="Wingdings" panose="05000000000000000000" pitchFamily="2" charset="2"/>
              <a:buChar char="v"/>
            </a:pPr>
            <a:r>
              <a:rPr lang="en-US" sz="1800" dirty="0">
                <a:latin typeface="Gill Sans MT" panose="020B0502020104020203" pitchFamily="34" charset="0"/>
              </a:rPr>
              <a:t> Number of Instances: 4331</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Number of Features: 7</a:t>
            </a:r>
          </a:p>
          <a:p>
            <a:pPr marL="627063" lvl="1" indent="-182563">
              <a:lnSpc>
                <a:spcPct val="70000"/>
              </a:lnSpc>
              <a:buFont typeface="Wingdings" panose="05000000000000000000" pitchFamily="2" charset="2"/>
              <a:buChar char="§"/>
            </a:pPr>
            <a:r>
              <a:rPr lang="en-US" dirty="0">
                <a:latin typeface="Gill Sans MT" panose="020B0502020104020203" pitchFamily="34" charset="0"/>
                <a:cs typeface="Arial" panose="020B0604020202020204" pitchFamily="34" charset="0"/>
              </a:rPr>
              <a:t>Protocol – Type of Computation</a:t>
            </a:r>
          </a:p>
          <a:p>
            <a:pPr marL="627063" lvl="1" indent="-182563">
              <a:lnSpc>
                <a:spcPct val="70000"/>
              </a:lnSpc>
              <a:buFont typeface="Wingdings" panose="05000000000000000000" pitchFamily="2" charset="2"/>
              <a:buChar char="§"/>
            </a:pPr>
            <a:r>
              <a:rPr lang="en-US" dirty="0">
                <a:latin typeface="Gill Sans MT" panose="020B0502020104020203" pitchFamily="34" charset="0"/>
                <a:cs typeface="Arial" panose="020B0604020202020204" pitchFamily="34" charset="0"/>
              </a:rPr>
              <a:t>Compounds – Number of data points for each job</a:t>
            </a:r>
          </a:p>
          <a:p>
            <a:pPr marL="627063" lvl="1" indent="-182563">
              <a:lnSpc>
                <a:spcPct val="70000"/>
              </a:lnSpc>
              <a:buFont typeface="Wingdings" panose="05000000000000000000" pitchFamily="2" charset="2"/>
              <a:buChar char="§"/>
            </a:pPr>
            <a:r>
              <a:rPr lang="en-US" dirty="0" err="1">
                <a:latin typeface="Gill Sans MT" panose="020B0502020104020203" pitchFamily="34" charset="0"/>
                <a:cs typeface="Arial" panose="020B0604020202020204" pitchFamily="34" charset="0"/>
              </a:rPr>
              <a:t>InputFields</a:t>
            </a:r>
            <a:r>
              <a:rPr lang="en-US" dirty="0">
                <a:latin typeface="Gill Sans MT" panose="020B0502020104020203" pitchFamily="34" charset="0"/>
                <a:cs typeface="Arial" panose="020B0604020202020204" pitchFamily="34" charset="0"/>
              </a:rPr>
              <a:t> – Number of characteristics being estimated</a:t>
            </a:r>
          </a:p>
          <a:p>
            <a:pPr marL="627063" lvl="1" indent="-182563">
              <a:lnSpc>
                <a:spcPct val="70000"/>
              </a:lnSpc>
              <a:buFont typeface="Wingdings" panose="05000000000000000000" pitchFamily="2" charset="2"/>
              <a:buChar char="§"/>
            </a:pPr>
            <a:r>
              <a:rPr lang="en-US" dirty="0">
                <a:latin typeface="Gill Sans MT" panose="020B0502020104020203" pitchFamily="34" charset="0"/>
                <a:cs typeface="Arial" panose="020B0604020202020204" pitchFamily="34" charset="0"/>
              </a:rPr>
              <a:t>Iterations – Max iterations required</a:t>
            </a:r>
          </a:p>
          <a:p>
            <a:pPr marL="627063" lvl="1" indent="-182563">
              <a:lnSpc>
                <a:spcPct val="70000"/>
              </a:lnSpc>
              <a:buFont typeface="Wingdings" panose="05000000000000000000" pitchFamily="2" charset="2"/>
              <a:buChar char="§"/>
            </a:pPr>
            <a:r>
              <a:rPr lang="en-US" dirty="0" err="1">
                <a:latin typeface="Gill Sans MT" panose="020B0502020104020203" pitchFamily="34" charset="0"/>
                <a:cs typeface="Arial" panose="020B0604020202020204" pitchFamily="34" charset="0"/>
              </a:rPr>
              <a:t>NumPending</a:t>
            </a:r>
            <a:r>
              <a:rPr lang="en-US" dirty="0">
                <a:latin typeface="Gill Sans MT" panose="020B0502020104020203" pitchFamily="34" charset="0"/>
                <a:cs typeface="Arial" panose="020B0604020202020204" pitchFamily="34" charset="0"/>
              </a:rPr>
              <a:t> – Pending jobs at launch</a:t>
            </a:r>
          </a:p>
          <a:p>
            <a:pPr marL="627063" lvl="1" indent="-182563">
              <a:lnSpc>
                <a:spcPct val="70000"/>
              </a:lnSpc>
              <a:buFont typeface="Wingdings" panose="05000000000000000000" pitchFamily="2" charset="2"/>
              <a:buChar char="§"/>
            </a:pPr>
            <a:r>
              <a:rPr lang="en-US" dirty="0">
                <a:latin typeface="Gill Sans MT" panose="020B0502020104020203" pitchFamily="34" charset="0"/>
                <a:cs typeface="Arial" panose="020B0604020202020204" pitchFamily="34" charset="0"/>
              </a:rPr>
              <a:t>Hour – Launch time</a:t>
            </a:r>
          </a:p>
          <a:p>
            <a:pPr marL="627063" lvl="1" indent="-182563">
              <a:lnSpc>
                <a:spcPct val="70000"/>
              </a:lnSpc>
              <a:buFont typeface="Wingdings" panose="05000000000000000000" pitchFamily="2" charset="2"/>
              <a:buChar char="§"/>
            </a:pPr>
            <a:r>
              <a:rPr lang="en-US" dirty="0">
                <a:latin typeface="Gill Sans MT" panose="020B0502020104020203" pitchFamily="34" charset="0"/>
                <a:cs typeface="Arial" panose="020B0604020202020204" pitchFamily="34" charset="0"/>
              </a:rPr>
              <a:t>Day – Day of launch </a:t>
            </a:r>
          </a:p>
          <a:p>
            <a:pPr marL="185738" indent="-185738">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Response variable: Class (VF – very fast, F – fast, M – Moderate, L - Long)</a:t>
            </a:r>
          </a:p>
        </p:txBody>
      </p:sp>
      <p:sp>
        <p:nvSpPr>
          <p:cNvPr id="5" name="Slide Number Placeholder 4"/>
          <p:cNvSpPr>
            <a:spLocks noGrp="1"/>
          </p:cNvSpPr>
          <p:nvPr>
            <p:ph type="sldNum" sz="quarter" idx="12"/>
          </p:nvPr>
        </p:nvSpPr>
        <p:spPr/>
        <p:txBody>
          <a:bodyPr>
            <a:normAutofit/>
          </a:bodyPr>
          <a:lstStyle/>
          <a:p>
            <a:fld id="{2F83EE02-5C9E-374A-B8D9-7D9CD174C641}" type="slidenum">
              <a:rPr lang="en-US">
                <a:latin typeface="Gill Sans MT" panose="020B0502020104020203" pitchFamily="34" charset="0"/>
              </a:rPr>
              <a:pPr/>
              <a:t>4</a:t>
            </a:fld>
            <a:endParaRPr lang="en-US">
              <a:latin typeface="Gill Sans MT" panose="020B0502020104020203" pitchFamily="34" charset="0"/>
            </a:endParaRPr>
          </a:p>
        </p:txBody>
      </p:sp>
    </p:spTree>
    <p:extLst>
      <p:ext uri="{BB962C8B-B14F-4D97-AF65-F5344CB8AC3E}">
        <p14:creationId xmlns:p14="http://schemas.microsoft.com/office/powerpoint/2010/main" val="3164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IN" dirty="0"/>
          </a:p>
        </p:txBody>
      </p:sp>
      <p:sp>
        <p:nvSpPr>
          <p:cNvPr id="5" name="Slide Number Placeholder 4"/>
          <p:cNvSpPr>
            <a:spLocks noGrp="1"/>
          </p:cNvSpPr>
          <p:nvPr>
            <p:ph type="sldNum" sz="quarter" idx="12"/>
          </p:nvPr>
        </p:nvSpPr>
        <p:spPr/>
        <p:txBody>
          <a:bodyPr>
            <a:normAutofit/>
          </a:bodyPr>
          <a:lstStyle/>
          <a:p>
            <a:fld id="{2F83EE02-5C9E-374A-B8D9-7D9CD174C641}" type="slidenum">
              <a:rPr lang="en-US"/>
              <a:pPr/>
              <a:t>5</a:t>
            </a:fld>
            <a:endParaRPr lang="en-US"/>
          </a:p>
        </p:txBody>
      </p:sp>
      <p:sp>
        <p:nvSpPr>
          <p:cNvPr id="7" name="Rectangle 6"/>
          <p:cNvSpPr/>
          <p:nvPr/>
        </p:nvSpPr>
        <p:spPr>
          <a:xfrm>
            <a:off x="2581261" y="2967335"/>
            <a:ext cx="702948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Bookman Old Style" panose="02050604050505020204" pitchFamily="18" charset="0"/>
              </a:rPr>
              <a:t>Logistic Regression?</a:t>
            </a:r>
          </a:p>
        </p:txBody>
      </p:sp>
    </p:spTree>
    <p:extLst>
      <p:ext uri="{BB962C8B-B14F-4D97-AF65-F5344CB8AC3E}">
        <p14:creationId xmlns:p14="http://schemas.microsoft.com/office/powerpoint/2010/main" val="316180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588659" y="507657"/>
            <a:ext cx="4095636" cy="2517699"/>
          </a:xfrm>
          <a:prstGeom prst="rect">
            <a:avLst/>
          </a:prstGeom>
        </p:spPr>
      </p:pic>
      <p:pic>
        <p:nvPicPr>
          <p:cNvPr id="16" name="Content Placeholder 7" descr="A picture containing thing&#10;&#10;Description generated with high confidence"/>
          <p:cNvPicPr>
            <a:picLocks noChangeAspect="1"/>
          </p:cNvPicPr>
          <p:nvPr/>
        </p:nvPicPr>
        <p:blipFill>
          <a:blip r:embed="rId4"/>
          <a:stretch>
            <a:fillRect/>
          </a:stretch>
        </p:blipFill>
        <p:spPr>
          <a:xfrm>
            <a:off x="588659" y="5034387"/>
            <a:ext cx="4113087" cy="930604"/>
          </a:xfrm>
          <a:prstGeom prst="rect">
            <a:avLst/>
          </a:prstGeom>
        </p:spPr>
      </p:pic>
      <p:pic>
        <p:nvPicPr>
          <p:cNvPr id="11" name="Picture 10"/>
          <p:cNvPicPr>
            <a:picLocks noChangeAspect="1"/>
          </p:cNvPicPr>
          <p:nvPr/>
        </p:nvPicPr>
        <p:blipFill>
          <a:blip r:embed="rId5"/>
          <a:stretch>
            <a:fillRect/>
          </a:stretch>
        </p:blipFill>
        <p:spPr>
          <a:xfrm>
            <a:off x="588659" y="3234042"/>
            <a:ext cx="4114918" cy="1599923"/>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Multinomial Logistic Regression</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6</a:t>
            </a:fld>
            <a:endParaRPr lang="en-US">
              <a:latin typeface="Gill Sans MT" panose="020B0502020104020203" pitchFamily="34" charset="0"/>
            </a:endParaRPr>
          </a:p>
        </p:txBody>
      </p:sp>
      <p:sp>
        <p:nvSpPr>
          <p:cNvPr id="14" name="TextBox 13"/>
          <p:cNvSpPr txBox="1"/>
          <p:nvPr/>
        </p:nvSpPr>
        <p:spPr>
          <a:xfrm>
            <a:off x="4701747" y="2198914"/>
            <a:ext cx="6847996" cy="3670180"/>
          </a:xfrm>
          <a:prstGeom prst="rect">
            <a:avLst/>
          </a:prstGeom>
        </p:spPr>
        <p:txBody>
          <a:bodyPr vert="horz" lIns="0" tIns="45720" rIns="0" bIns="45720" rtlCol="0">
            <a:normAutofit/>
          </a:bodyPr>
          <a:lstStyle/>
          <a:p>
            <a:pPr defTabSz="914400">
              <a:lnSpc>
                <a:spcPct val="90000"/>
              </a:lnSpc>
              <a:buClr>
                <a:schemeClr val="accent1"/>
              </a:buClr>
              <a:buFont typeface="Calibri" panose="020F0502020204030204" pitchFamily="34" charset="0"/>
            </a:pPr>
            <a:endParaRPr lang="en-US" dirty="0">
              <a:solidFill>
                <a:schemeClr val="tx1">
                  <a:lumMod val="75000"/>
                  <a:lumOff val="25000"/>
                </a:schemeClr>
              </a:solidFill>
              <a:latin typeface="Gill Sans MT" panose="020B0502020104020203" pitchFamily="34" charset="0"/>
            </a:endParaRPr>
          </a:p>
        </p:txBody>
      </p:sp>
      <p:sp>
        <p:nvSpPr>
          <p:cNvPr id="36" name="Content Placeholder 2"/>
          <p:cNvSpPr>
            <a:spLocks noGrp="1"/>
          </p:cNvSpPr>
          <p:nvPr>
            <p:ph idx="1"/>
          </p:nvPr>
        </p:nvSpPr>
        <p:spPr>
          <a:xfrm>
            <a:off x="4809772" y="3149344"/>
            <a:ext cx="5852161" cy="1921778"/>
          </a:xfrm>
        </p:spPr>
        <p:txBody>
          <a:bodyPr>
            <a:normAutofit/>
          </a:bodyPr>
          <a:lstStyle/>
          <a:p>
            <a:pPr>
              <a:lnSpc>
                <a:spcPct val="70000"/>
              </a:lnSpc>
              <a:buFont typeface="Wingdings" panose="05000000000000000000" pitchFamily="2" charset="2"/>
              <a:buChar char="v"/>
            </a:pPr>
            <a:r>
              <a:rPr lang="en-IN" sz="1800" dirty="0">
                <a:latin typeface="Gill Sans MT" panose="020B0502020104020203" pitchFamily="34" charset="0"/>
              </a:rPr>
              <a:t> Multinomial logistic regression is a classification method that</a:t>
            </a:r>
          </a:p>
          <a:p>
            <a:pPr marL="0" indent="0">
              <a:lnSpc>
                <a:spcPct val="70000"/>
              </a:lnSpc>
              <a:buNone/>
            </a:pPr>
            <a:r>
              <a:rPr lang="en-IN" sz="1800" dirty="0">
                <a:latin typeface="Gill Sans MT" panose="020B0502020104020203" pitchFamily="34" charset="0"/>
              </a:rPr>
              <a:t>    generalizes logistic regression to multiclass problems, i.e.</a:t>
            </a:r>
          </a:p>
          <a:p>
            <a:pPr marL="0" indent="0">
              <a:lnSpc>
                <a:spcPct val="70000"/>
              </a:lnSpc>
              <a:buNone/>
            </a:pPr>
            <a:r>
              <a:rPr lang="en-IN" sz="1800" dirty="0">
                <a:latin typeface="Gill Sans MT" panose="020B0502020104020203" pitchFamily="34" charset="0"/>
              </a:rPr>
              <a:t>    with more than two possible discrete outcomes.</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Accuracy: 71.44%</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0.873</a:t>
            </a:r>
          </a:p>
        </p:txBody>
      </p:sp>
    </p:spTree>
    <p:extLst>
      <p:ext uri="{BB962C8B-B14F-4D97-AF65-F5344CB8AC3E}">
        <p14:creationId xmlns:p14="http://schemas.microsoft.com/office/powerpoint/2010/main" val="243202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641685" y="507657"/>
            <a:ext cx="4060062" cy="2517699"/>
          </a:xfrm>
          <a:prstGeom prst="rect">
            <a:avLst/>
          </a:prstGeom>
        </p:spPr>
      </p:pic>
      <p:pic>
        <p:nvPicPr>
          <p:cNvPr id="16" name="Content Placeholder 7"/>
          <p:cNvPicPr>
            <a:picLocks noChangeAspect="1"/>
          </p:cNvPicPr>
          <p:nvPr/>
        </p:nvPicPr>
        <p:blipFill>
          <a:blip r:embed="rId4"/>
          <a:stretch>
            <a:fillRect/>
          </a:stretch>
        </p:blipFill>
        <p:spPr>
          <a:xfrm>
            <a:off x="641685" y="4900449"/>
            <a:ext cx="4060062" cy="1064542"/>
          </a:xfrm>
          <a:prstGeom prst="rect">
            <a:avLst/>
          </a:prstGeom>
        </p:spPr>
      </p:pic>
      <p:pic>
        <p:nvPicPr>
          <p:cNvPr id="11" name="Picture 10"/>
          <p:cNvPicPr>
            <a:picLocks noChangeAspect="1"/>
          </p:cNvPicPr>
          <p:nvPr/>
        </p:nvPicPr>
        <p:blipFill>
          <a:blip r:embed="rId5"/>
          <a:stretch>
            <a:fillRect/>
          </a:stretch>
        </p:blipFill>
        <p:spPr>
          <a:xfrm>
            <a:off x="641685" y="3234042"/>
            <a:ext cx="4060062" cy="1599923"/>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MLR – Backward Selection</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7</a:t>
            </a:fld>
            <a:endParaRPr lang="en-US">
              <a:latin typeface="Gill Sans MT" panose="020B0502020104020203" pitchFamily="34" charset="0"/>
            </a:endParaRPr>
          </a:p>
        </p:txBody>
      </p:sp>
      <p:sp>
        <p:nvSpPr>
          <p:cNvPr id="14" name="TextBox 13"/>
          <p:cNvSpPr txBox="1"/>
          <p:nvPr/>
        </p:nvSpPr>
        <p:spPr>
          <a:xfrm>
            <a:off x="4701747" y="2198914"/>
            <a:ext cx="6847996" cy="3670180"/>
          </a:xfrm>
          <a:prstGeom prst="rect">
            <a:avLst/>
          </a:prstGeom>
        </p:spPr>
        <p:txBody>
          <a:bodyPr vert="horz" lIns="0" tIns="45720" rIns="0" bIns="45720" rtlCol="0">
            <a:normAutofit/>
          </a:bodyPr>
          <a:lstStyle/>
          <a:p>
            <a:pPr defTabSz="914400">
              <a:lnSpc>
                <a:spcPct val="90000"/>
              </a:lnSpc>
              <a:buClr>
                <a:schemeClr val="accent1"/>
              </a:buClr>
              <a:buFont typeface="Calibri" panose="020F0502020204030204" pitchFamily="34" charset="0"/>
            </a:pPr>
            <a:endParaRPr lang="en-US" dirty="0">
              <a:solidFill>
                <a:schemeClr val="tx1">
                  <a:lumMod val="75000"/>
                  <a:lumOff val="25000"/>
                </a:schemeClr>
              </a:solidFill>
              <a:latin typeface="Gill Sans MT" panose="020B0502020104020203" pitchFamily="34" charset="0"/>
            </a:endParaRPr>
          </a:p>
        </p:txBody>
      </p:sp>
      <p:sp>
        <p:nvSpPr>
          <p:cNvPr id="36" name="Content Placeholder 2"/>
          <p:cNvSpPr>
            <a:spLocks noGrp="1"/>
          </p:cNvSpPr>
          <p:nvPr>
            <p:ph idx="1"/>
          </p:nvPr>
        </p:nvSpPr>
        <p:spPr>
          <a:xfrm>
            <a:off x="4809772" y="4218649"/>
            <a:ext cx="5852161" cy="1921778"/>
          </a:xfrm>
        </p:spPr>
        <p:txBody>
          <a:bodyPr>
            <a:normAutofit/>
          </a:bodyPr>
          <a:lstStyle/>
          <a:p>
            <a:pPr>
              <a:lnSpc>
                <a:spcPct val="70000"/>
              </a:lnSpc>
              <a:buFont typeface="Wingdings" panose="05000000000000000000" pitchFamily="2" charset="2"/>
              <a:buChar char="v"/>
            </a:pPr>
            <a:r>
              <a:rPr lang="en-IN" sz="1800" dirty="0">
                <a:latin typeface="Gill Sans MT" panose="020B0502020104020203" pitchFamily="34" charset="0"/>
              </a:rPr>
              <a:t> Backward selection method on previously created</a:t>
            </a:r>
          </a:p>
          <a:p>
            <a:pPr marL="0" indent="0">
              <a:lnSpc>
                <a:spcPct val="70000"/>
              </a:lnSpc>
              <a:buNone/>
            </a:pPr>
            <a:r>
              <a:rPr lang="en-IN" sz="1800" dirty="0">
                <a:latin typeface="Gill Sans MT" panose="020B0502020104020203" pitchFamily="34" charset="0"/>
              </a:rPr>
              <a:t>    Multinomial Logistic Regression.</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Accuracy: 71.44%</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0.873</a:t>
            </a:r>
          </a:p>
        </p:txBody>
      </p:sp>
      <p:pic>
        <p:nvPicPr>
          <p:cNvPr id="15" name="Picture 14" descr="A picture containing thing&#10;&#10;Description generated with very high confidence"/>
          <p:cNvPicPr>
            <a:picLocks noChangeAspect="1"/>
          </p:cNvPicPr>
          <p:nvPr/>
        </p:nvPicPr>
        <p:blipFill>
          <a:blip r:embed="rId6"/>
          <a:stretch>
            <a:fillRect/>
          </a:stretch>
        </p:blipFill>
        <p:spPr>
          <a:xfrm>
            <a:off x="4809772" y="2855172"/>
            <a:ext cx="5852161" cy="1086341"/>
          </a:xfrm>
          <a:prstGeom prst="rect">
            <a:avLst/>
          </a:prstGeom>
        </p:spPr>
      </p:pic>
    </p:spTree>
    <p:extLst>
      <p:ext uri="{BB962C8B-B14F-4D97-AF65-F5344CB8AC3E}">
        <p14:creationId xmlns:p14="http://schemas.microsoft.com/office/powerpoint/2010/main" val="422609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5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641685" y="3490578"/>
            <a:ext cx="4060062" cy="2784753"/>
          </a:xfrm>
          <a:prstGeom prst="rect">
            <a:avLst/>
          </a:prstGeom>
        </p:spPr>
      </p:pic>
      <p:sp>
        <p:nvSpPr>
          <p:cNvPr id="9" name="Title 8"/>
          <p:cNvSpPr>
            <a:spLocks noGrp="1"/>
          </p:cNvSpPr>
          <p:nvPr>
            <p:ph type="title"/>
          </p:nvPr>
        </p:nvSpPr>
        <p:spPr>
          <a:xfrm>
            <a:off x="4703577" y="634946"/>
            <a:ext cx="6846166" cy="1450757"/>
          </a:xfrm>
        </p:spPr>
        <p:txBody>
          <a:bodyPr vert="horz" lIns="91440" tIns="45720" rIns="91440" bIns="45720" rtlCol="0" anchor="b">
            <a:normAutofit/>
          </a:bodyPr>
          <a:lstStyle/>
          <a:p>
            <a:r>
              <a:rPr lang="en-US" dirty="0">
                <a:latin typeface="Gill Sans MT" panose="020B0502020104020203" pitchFamily="34" charset="0"/>
              </a:rPr>
              <a:t>CART</a:t>
            </a:r>
          </a:p>
        </p:txBody>
      </p:sp>
      <p:sp>
        <p:nvSpPr>
          <p:cNvPr id="5" name="Slide Number Placeholder 4"/>
          <p:cNvSpPr>
            <a:spLocks noGrp="1"/>
          </p:cNvSpPr>
          <p:nvPr>
            <p:ph type="sldNum" sz="quarter" idx="12"/>
          </p:nvPr>
        </p:nvSpPr>
        <p:spPr>
          <a:xfrm>
            <a:off x="9900458" y="6459785"/>
            <a:ext cx="1312025" cy="365125"/>
          </a:xfrm>
        </p:spPr>
        <p:txBody>
          <a:bodyPr vert="horz" lIns="91440" tIns="45720" rIns="91440" bIns="45720" rtlCol="0" anchor="ctr">
            <a:normAutofit/>
          </a:bodyPr>
          <a:lstStyle/>
          <a:p>
            <a:fld id="{2F83EE02-5C9E-374A-B8D9-7D9CD174C641}" type="slidenum">
              <a:rPr lang="en-US">
                <a:latin typeface="Gill Sans MT" panose="020B0502020104020203" pitchFamily="34" charset="0"/>
              </a:rPr>
              <a:pPr/>
              <a:t>8</a:t>
            </a:fld>
            <a:endParaRPr lang="en-US">
              <a:latin typeface="Gill Sans MT" panose="020B0502020104020203" pitchFamily="34" charset="0"/>
            </a:endParaRPr>
          </a:p>
        </p:txBody>
      </p:sp>
      <p:sp>
        <p:nvSpPr>
          <p:cNvPr id="36" name="Content Placeholder 2"/>
          <p:cNvSpPr>
            <a:spLocks noGrp="1"/>
          </p:cNvSpPr>
          <p:nvPr>
            <p:ph idx="1"/>
          </p:nvPr>
        </p:nvSpPr>
        <p:spPr>
          <a:xfrm>
            <a:off x="4809772" y="2914866"/>
            <a:ext cx="5852161" cy="2739501"/>
          </a:xfrm>
        </p:spPr>
        <p:txBody>
          <a:bodyPr>
            <a:normAutofit/>
          </a:bodyPr>
          <a:lstStyle/>
          <a:p>
            <a:pPr>
              <a:lnSpc>
                <a:spcPct val="70000"/>
              </a:lnSpc>
              <a:buFont typeface="Wingdings" panose="05000000000000000000" pitchFamily="2" charset="2"/>
              <a:buChar char="v"/>
            </a:pPr>
            <a:r>
              <a:rPr lang="en-IN" sz="1800" dirty="0">
                <a:latin typeface="Gill Sans MT" panose="020B0502020104020203" pitchFamily="34" charset="0"/>
              </a:rPr>
              <a:t> Classification and Regression Trees</a:t>
            </a:r>
          </a:p>
          <a:p>
            <a:pPr marL="273050" indent="-273050" algn="just">
              <a:lnSpc>
                <a:spcPct val="70000"/>
              </a:lnSpc>
              <a:buFont typeface="Wingdings" panose="05000000000000000000" pitchFamily="2" charset="2"/>
              <a:buChar char="v"/>
            </a:pPr>
            <a:r>
              <a:rPr lang="en-IN" sz="1800" dirty="0">
                <a:latin typeface="Gill Sans MT" panose="020B0502020104020203" pitchFamily="34" charset="0"/>
              </a:rPr>
              <a:t>CART algorithm performs a recursive procedure by which the target variable is divided into various groups based on a decision rule that is designed to optimize the impurity measurement as each one of the successive groups are formed</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Accuracy: 71.03%</a:t>
            </a:r>
          </a:p>
          <a:p>
            <a:pPr>
              <a:lnSpc>
                <a:spcPct val="70000"/>
              </a:lnSpc>
              <a:buFont typeface="Wingdings" panose="05000000000000000000" pitchFamily="2" charset="2"/>
              <a:buChar char="v"/>
            </a:pPr>
            <a:r>
              <a:rPr lang="en-US" sz="1800" dirty="0">
                <a:latin typeface="Gill Sans MT" panose="020B0502020104020203" pitchFamily="34" charset="0"/>
                <a:cs typeface="Arial" panose="020B0604020202020204" pitchFamily="34" charset="0"/>
              </a:rPr>
              <a:t> AUC: 0.87</a:t>
            </a:r>
          </a:p>
        </p:txBody>
      </p:sp>
      <p:pic>
        <p:nvPicPr>
          <p:cNvPr id="17" name="Picture 16"/>
          <p:cNvPicPr>
            <a:picLocks noChangeAspect="1"/>
          </p:cNvPicPr>
          <p:nvPr/>
        </p:nvPicPr>
        <p:blipFill>
          <a:blip r:embed="rId4"/>
          <a:stretch>
            <a:fillRect/>
          </a:stretch>
        </p:blipFill>
        <p:spPr>
          <a:xfrm>
            <a:off x="641685" y="481263"/>
            <a:ext cx="4060062" cy="2942831"/>
          </a:xfrm>
          <a:prstGeom prst="rect">
            <a:avLst/>
          </a:prstGeom>
        </p:spPr>
      </p:pic>
    </p:spTree>
    <p:extLst>
      <p:ext uri="{BB962C8B-B14F-4D97-AF65-F5344CB8AC3E}">
        <p14:creationId xmlns:p14="http://schemas.microsoft.com/office/powerpoint/2010/main" val="197363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97280" y="286603"/>
            <a:ext cx="10058400" cy="1450757"/>
          </a:xfrm>
        </p:spPr>
        <p:txBody>
          <a:bodyPr/>
          <a:lstStyle/>
          <a:p>
            <a:r>
              <a:rPr lang="en-IN" dirty="0">
                <a:latin typeface="Bookman Old Style" panose="02050604050505020204" pitchFamily="18" charset="0"/>
              </a:rPr>
              <a:t>CART Tree</a:t>
            </a:r>
          </a:p>
        </p:txBody>
      </p:sp>
      <p:sp>
        <p:nvSpPr>
          <p:cNvPr id="5" name="Slide Number Placeholder 4"/>
          <p:cNvSpPr>
            <a:spLocks noGrp="1"/>
          </p:cNvSpPr>
          <p:nvPr>
            <p:ph type="sldNum" sz="quarter" idx="12"/>
          </p:nvPr>
        </p:nvSpPr>
        <p:spPr>
          <a:xfrm>
            <a:off x="9900458" y="6459785"/>
            <a:ext cx="1312025" cy="365125"/>
          </a:xfrm>
        </p:spPr>
        <p:txBody>
          <a:bodyPr>
            <a:normAutofit/>
          </a:bodyPr>
          <a:lstStyle/>
          <a:p>
            <a:fld id="{2F83EE02-5C9E-374A-B8D9-7D9CD174C641}" type="slidenum">
              <a:rPr lang="en-US" smtClean="0"/>
              <a:pPr/>
              <a:t>9</a:t>
            </a:fld>
            <a:endParaRPr lang="en-US"/>
          </a:p>
        </p:txBody>
      </p:sp>
      <p:pic>
        <p:nvPicPr>
          <p:cNvPr id="3" name="Picture 2"/>
          <p:cNvPicPr>
            <a:picLocks noChangeAspect="1"/>
          </p:cNvPicPr>
          <p:nvPr/>
        </p:nvPicPr>
        <p:blipFill>
          <a:blip r:embed="rId3"/>
          <a:stretch>
            <a:fillRect/>
          </a:stretch>
        </p:blipFill>
        <p:spPr>
          <a:xfrm>
            <a:off x="1097280" y="1737360"/>
            <a:ext cx="10058400" cy="4599272"/>
          </a:xfrm>
          <a:prstGeom prst="rect">
            <a:avLst/>
          </a:prstGeom>
        </p:spPr>
      </p:pic>
    </p:spTree>
    <p:extLst>
      <p:ext uri="{BB962C8B-B14F-4D97-AF65-F5344CB8AC3E}">
        <p14:creationId xmlns:p14="http://schemas.microsoft.com/office/powerpoint/2010/main" val="203837295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1233</TotalTime>
  <Words>675</Words>
  <Application>Microsoft Office PowerPoint</Application>
  <PresentationFormat>Widescreen</PresentationFormat>
  <Paragraphs>135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Calibri Light</vt:lpstr>
      <vt:lpstr>Gill Sans MT</vt:lpstr>
      <vt:lpstr>Wingdings</vt:lpstr>
      <vt:lpstr>Retrospect</vt:lpstr>
      <vt:lpstr>Classification of Jobs in High Performance Computing</vt:lpstr>
      <vt:lpstr>Agenda</vt:lpstr>
      <vt:lpstr>Problem Description</vt:lpstr>
      <vt:lpstr>Dataset</vt:lpstr>
      <vt:lpstr>PowerPoint Presentation</vt:lpstr>
      <vt:lpstr>Multinomial Logistic Regression</vt:lpstr>
      <vt:lpstr>MLR – Backward Selection</vt:lpstr>
      <vt:lpstr>CART</vt:lpstr>
      <vt:lpstr>CART Tree</vt:lpstr>
      <vt:lpstr>Random Forest</vt:lpstr>
      <vt:lpstr>Bagging</vt:lpstr>
      <vt:lpstr>Boosting</vt:lpstr>
      <vt:lpstr>Support Vector Machine</vt:lpstr>
      <vt:lpstr>SVM – Optimized</vt:lpstr>
      <vt:lpstr>Naïve Bayes</vt:lpstr>
      <vt:lpstr>Model Selection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Decline of Metro Ridership</dc:title>
  <dc:creator>Microsoft Office User</dc:creator>
  <cp:lastModifiedBy>vtrivedi</cp:lastModifiedBy>
  <cp:revision>604</cp:revision>
  <dcterms:created xsi:type="dcterms:W3CDTF">2016-12-07T00:32:59Z</dcterms:created>
  <dcterms:modified xsi:type="dcterms:W3CDTF">2017-05-04T22:10:18Z</dcterms:modified>
</cp:coreProperties>
</file>