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BE0A4-3DCA-446E-A1C7-D4E726B7571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BFE97-F15A-4FDA-B021-2FADA12C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BFE97-F15A-4FDA-B021-2FADA12CE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3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BFE97-F15A-4FDA-B021-2FADA12CEF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58AD-530D-4B60-93BC-4116A029875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1341-FA92-480F-A86B-7982F6DE3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6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58AD-530D-4B60-93BC-4116A029875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1341-FA92-480F-A86B-7982F6DE3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58AD-530D-4B60-93BC-4116A029875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1341-FA92-480F-A86B-7982F6DE3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58AD-530D-4B60-93BC-4116A029875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1341-FA92-480F-A86B-7982F6DE3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0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58AD-530D-4B60-93BC-4116A029875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1341-FA92-480F-A86B-7982F6DE3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9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58AD-530D-4B60-93BC-4116A029875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1341-FA92-480F-A86B-7982F6DE3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4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58AD-530D-4B60-93BC-4116A029875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1341-FA92-480F-A86B-7982F6DE3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4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58AD-530D-4B60-93BC-4116A029875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1341-FA92-480F-A86B-7982F6DE3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58AD-530D-4B60-93BC-4116A029875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1341-FA92-480F-A86B-7982F6DE3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1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58AD-530D-4B60-93BC-4116A029875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1341-FA92-480F-A86B-7982F6DE3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5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58AD-530D-4B60-93BC-4116A029875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1341-FA92-480F-A86B-7982F6DE3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758AD-530D-4B60-93BC-4116A029875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1341-FA92-480F-A86B-7982F6DE3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r="35395"/>
          <a:stretch/>
        </p:blipFill>
        <p:spPr>
          <a:xfrm>
            <a:off x="321564" y="347334"/>
            <a:ext cx="11548872" cy="6217922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</a:rPr>
              <a:t>DATA MINING ON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BANK MARKETING FOR TERM DEPOSITS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4"/>
                </a:solidFill>
              </a:rPr>
              <a:t>                                                                                           </a:t>
            </a: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  Arun Reddy </a:t>
            </a: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                                                                                                       Vamshidar Reddy</a:t>
            </a: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                                                                                         Anirudh Myakala</a:t>
            </a:r>
          </a:p>
          <a:p>
            <a:pPr algn="r"/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8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COMPARISION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</a:t>
            </a:r>
            <a:r>
              <a:rPr lang="en-US" dirty="0">
                <a:solidFill>
                  <a:srgbClr val="00B0F0"/>
                </a:solidFill>
              </a:rPr>
              <a:t>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DECISION TREES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ACCURACY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0.773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0.850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00" y="303591"/>
            <a:ext cx="6070599" cy="6035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03" y="1576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403" y="2427324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So ,Cleary we can say that  Decision tree is the winner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445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0" r="38473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979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OUTLINE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Comparison of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2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6908" r="1" b="1696"/>
          <a:stretch/>
        </p:blipFill>
        <p:spPr>
          <a:xfrm>
            <a:off x="838200" y="1825625"/>
            <a:ext cx="4307006" cy="3119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INTRODUCTION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45457" y="1825625"/>
            <a:ext cx="5908343" cy="31198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More interest rates than savings account.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The data is related with direct marketing campaigns of a Portuguese banking institution.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 The marketing campaigns were based on phone calls.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The objective of the campaign is to persuade as many customers as possible to make a deposit.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4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407546"/>
            <a:ext cx="3425957" cy="4042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365125"/>
            <a:ext cx="1097703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OBJECTIVE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Using data mining build a model for the bank that provides target customers to the bank</a:t>
            </a:r>
          </a:p>
          <a:p>
            <a:pPr lvl="6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Who are most likely make a term deposit and needed to be called.</a:t>
            </a:r>
          </a:p>
          <a:p>
            <a:pPr lvl="6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Who will not make a term deposit and need not be called.</a:t>
            </a:r>
          </a:p>
          <a:p>
            <a:pPr lvl="6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</a:endParaRPr>
          </a:p>
          <a:p>
            <a:pPr marL="2743200" lvl="6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2743200" lvl="6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2743200" lvl="6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8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700" y="2336800"/>
            <a:ext cx="2565400" cy="417829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age </a:t>
            </a:r>
          </a:p>
          <a:p>
            <a:r>
              <a:rPr lang="en-US" dirty="0">
                <a:solidFill>
                  <a:schemeClr val="bg1"/>
                </a:solidFill>
              </a:rPr>
              <a:t>job </a:t>
            </a:r>
          </a:p>
          <a:p>
            <a:r>
              <a:rPr lang="en-US" dirty="0">
                <a:solidFill>
                  <a:schemeClr val="bg1"/>
                </a:solidFill>
              </a:rPr>
              <a:t>marital </a:t>
            </a:r>
          </a:p>
          <a:p>
            <a:r>
              <a:rPr lang="en-US" dirty="0">
                <a:solidFill>
                  <a:schemeClr val="bg1"/>
                </a:solidFill>
              </a:rPr>
              <a:t>education </a:t>
            </a:r>
          </a:p>
          <a:p>
            <a:r>
              <a:rPr lang="en-US" dirty="0">
                <a:solidFill>
                  <a:schemeClr val="bg1"/>
                </a:solidFill>
              </a:rPr>
              <a:t>default </a:t>
            </a:r>
          </a:p>
          <a:p>
            <a:r>
              <a:rPr lang="en-US" dirty="0">
                <a:solidFill>
                  <a:schemeClr val="bg1"/>
                </a:solidFill>
              </a:rPr>
              <a:t>Housing</a:t>
            </a:r>
          </a:p>
          <a:p>
            <a:r>
              <a:rPr lang="en-US" dirty="0">
                <a:solidFill>
                  <a:schemeClr val="bg1"/>
                </a:solidFill>
              </a:rPr>
              <a:t> loan </a:t>
            </a:r>
          </a:p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  <a:p>
            <a:r>
              <a:rPr lang="en-US" dirty="0">
                <a:solidFill>
                  <a:schemeClr val="bg1"/>
                </a:solidFill>
              </a:rPr>
              <a:t> month </a:t>
            </a:r>
          </a:p>
          <a:p>
            <a:r>
              <a:rPr lang="en-US" dirty="0" err="1">
                <a:solidFill>
                  <a:schemeClr val="bg1"/>
                </a:solidFill>
              </a:rPr>
              <a:t>day_of_week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15400" y="2349500"/>
            <a:ext cx="2413000" cy="4317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duration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campaign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pdays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previous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poutcome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emp.var.rate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cons.price.idx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cons.conf.idx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euribor3m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nr.employed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13573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18000" y="2857500"/>
            <a:ext cx="4178300" cy="181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000"/>
                </a:solidFill>
              </a:rPr>
              <a:t>PREDICTORS : </a:t>
            </a:r>
            <a:r>
              <a:rPr lang="en-US" dirty="0">
                <a:solidFill>
                  <a:schemeClr val="bg1"/>
                </a:solidFill>
              </a:rPr>
              <a:t>20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rgbClr val="FFC000"/>
                </a:solidFill>
              </a:rPr>
              <a:t>TARGET VARIABLE :</a:t>
            </a:r>
            <a:r>
              <a:rPr lang="en-US" dirty="0">
                <a:solidFill>
                  <a:srgbClr val="C00000"/>
                </a:solidFill>
              </a:rPr>
              <a:t>Y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(Whether Customer Will Make A Term Deposit Or Not)</a:t>
            </a:r>
          </a:p>
        </p:txBody>
      </p:sp>
    </p:spTree>
    <p:extLst>
      <p:ext uri="{BB962C8B-B14F-4D97-AF65-F5344CB8AC3E}">
        <p14:creationId xmlns:p14="http://schemas.microsoft.com/office/powerpoint/2010/main" val="15602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LOGISTIC REGRESSION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6578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LOGISTIC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3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BEST PREDICTORS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Euribor3m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Contacttelephone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Defaultyes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jobstudent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campaign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emp.var.rate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CONFUSUSION MATRIX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pred</a:t>
            </a:r>
            <a:r>
              <a:rPr lang="en-US" dirty="0">
                <a:solidFill>
                  <a:schemeClr val="bg1"/>
                </a:solidFill>
              </a:rPr>
              <a:t>    0   1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0 1970 531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1  251 833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AccuMeasures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threshold       0.5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AUC                0.7248936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sensitivity       0.5227273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specificity       0.9270599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prop.correct</a:t>
            </a:r>
            <a:r>
              <a:rPr lang="en-US" dirty="0">
                <a:solidFill>
                  <a:schemeClr val="bg1"/>
                </a:solidFill>
              </a:rPr>
              <a:t>   0.7732218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8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t="152" r="3" b="3"/>
          <a:stretch/>
        </p:blipFill>
        <p:spPr>
          <a:xfrm>
            <a:off x="804672" y="3095737"/>
            <a:ext cx="3026664" cy="2470743"/>
          </a:xfrm>
          <a:prstGeom prst="rect">
            <a:avLst/>
          </a:prstGeom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462"/>
          <a:stretch/>
        </p:blipFill>
        <p:spPr>
          <a:xfrm>
            <a:off x="964693" y="484632"/>
            <a:ext cx="3026663" cy="24384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16880" y="1003300"/>
            <a:ext cx="6422848" cy="52205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Depth                                </a:t>
            </a:r>
            <a:r>
              <a:rPr lang="en-US" sz="2000" dirty="0" err="1">
                <a:solidFill>
                  <a:schemeClr val="bg1"/>
                </a:solidFill>
              </a:rPr>
              <a:t>Cume</a:t>
            </a:r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Cume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Pct</a:t>
            </a:r>
            <a:r>
              <a:rPr lang="en-US" sz="2000" dirty="0">
                <a:solidFill>
                  <a:schemeClr val="bg1"/>
                </a:solidFill>
              </a:rPr>
              <a:t>                        Mean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of           </a:t>
            </a:r>
            <a:r>
              <a:rPr lang="en-US" sz="2000" dirty="0" err="1">
                <a:solidFill>
                  <a:schemeClr val="bg1"/>
                </a:solidFill>
              </a:rPr>
              <a:t>Cume</a:t>
            </a:r>
            <a:r>
              <a:rPr lang="en-US" sz="2000" dirty="0">
                <a:solidFill>
                  <a:schemeClr val="bg1"/>
                </a:solidFill>
              </a:rPr>
              <a:t>    Mean   </a:t>
            </a:r>
            <a:r>
              <a:rPr lang="en-US" sz="2000" dirty="0" err="1">
                <a:solidFill>
                  <a:schemeClr val="bg1"/>
                </a:solidFill>
              </a:rPr>
              <a:t>Mean</a:t>
            </a:r>
            <a:r>
              <a:rPr lang="en-US" sz="2000" dirty="0">
                <a:solidFill>
                  <a:schemeClr val="bg1"/>
                </a:solidFill>
              </a:rPr>
              <a:t>   of Total   Lift    </a:t>
            </a:r>
            <a:r>
              <a:rPr lang="en-US" sz="2000" dirty="0" err="1">
                <a:solidFill>
                  <a:schemeClr val="bg1"/>
                </a:solidFill>
              </a:rPr>
              <a:t>Cume</a:t>
            </a:r>
            <a:r>
              <a:rPr lang="en-US" sz="2000" dirty="0">
                <a:solidFill>
                  <a:schemeClr val="bg1"/>
                </a:solidFill>
              </a:rPr>
              <a:t>    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File     N      </a:t>
            </a:r>
            <a:r>
              <a:rPr lang="en-US" sz="2000" dirty="0" err="1">
                <a:solidFill>
                  <a:schemeClr val="bg1"/>
                </a:solidFill>
              </a:rPr>
              <a:t>N</a:t>
            </a:r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err="1">
                <a:solidFill>
                  <a:schemeClr val="bg1"/>
                </a:solidFill>
              </a:rPr>
              <a:t>Resp</a:t>
            </a:r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err="1">
                <a:solidFill>
                  <a:schemeClr val="bg1"/>
                </a:solidFill>
              </a:rPr>
              <a:t>Resp</a:t>
            </a:r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err="1">
                <a:solidFill>
                  <a:schemeClr val="bg1"/>
                </a:solidFill>
              </a:rPr>
              <a:t>Resp</a:t>
            </a:r>
            <a:r>
              <a:rPr lang="en-US" sz="2000" dirty="0">
                <a:solidFill>
                  <a:schemeClr val="bg1"/>
                </a:solidFill>
              </a:rPr>
              <a:t>    Index     Lift       Score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-------------------------------------------------------------------------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10   358    358      0.91      0.91      23.9%     239    239      2.61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20   359    717      0.75      0.83      43.7%     198    218      1.25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30   360   1077      0.66      0.77      61.0%     172    203      0.47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40   357   1434      0.32      0.66      69.4%      85    174     -0.48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50   358   1792      0.26      0.58      76.2%      68    153     -0.91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60   359   2151      0.26      0.53      83.0%      67    138     -1.12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70   358   2509      0.16      0.47      87.2%      43    125     -1.28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80   359   2868      0.18      0.44      91.9%      47    115     -1.45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90   359   3227      0.17      0.41      96.3%      44    107     -1.65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100   358   3585      0.14      0.38     100.0%      37    100     -1.91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207000" y="365125"/>
            <a:ext cx="6146800" cy="6381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GAINS TABLE</a:t>
            </a:r>
          </a:p>
        </p:txBody>
      </p:sp>
    </p:spTree>
    <p:extLst>
      <p:ext uri="{BB962C8B-B14F-4D97-AF65-F5344CB8AC3E}">
        <p14:creationId xmlns:p14="http://schemas.microsoft.com/office/powerpoint/2010/main" val="59961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32" y="1849784"/>
            <a:ext cx="5126736" cy="4191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CONFUSION MATRIX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tree0.pred   No  Yes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   0 1994  309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   1  227 1055</a:t>
            </a:r>
          </a:p>
          <a:p>
            <a:pPr marL="0" indent="0">
              <a:buNone/>
            </a:pPr>
            <a:endParaRPr lang="en-US" sz="32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ACCURACY </a:t>
            </a:r>
            <a:r>
              <a:rPr lang="en-US" sz="3200" dirty="0">
                <a:solidFill>
                  <a:schemeClr val="bg1"/>
                </a:solidFill>
              </a:rPr>
              <a:t>: 0.850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502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423</Words>
  <Application>Microsoft Office PowerPoint</Application>
  <PresentationFormat>Widescreen</PresentationFormat>
  <Paragraphs>132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DATA MINING ON BANK MARKETING FOR TERM DEPOSITS</vt:lpstr>
      <vt:lpstr>OUTLINE</vt:lpstr>
      <vt:lpstr>INTRODUCTION</vt:lpstr>
      <vt:lpstr> OBJECTIVE </vt:lpstr>
      <vt:lpstr>DATASET</vt:lpstr>
      <vt:lpstr>MODELS</vt:lpstr>
      <vt:lpstr>LOGISTIC REGRESSION</vt:lpstr>
      <vt:lpstr>GAINS TABLE</vt:lpstr>
      <vt:lpstr>DECISION TRESS</vt:lpstr>
      <vt:lpstr>COMPARISION OF 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Myakala</dc:creator>
  <cp:lastModifiedBy>Anirudh Myakala</cp:lastModifiedBy>
  <cp:revision>64</cp:revision>
  <dcterms:created xsi:type="dcterms:W3CDTF">2016-12-08T03:47:14Z</dcterms:created>
  <dcterms:modified xsi:type="dcterms:W3CDTF">2016-12-08T19:47:27Z</dcterms:modified>
</cp:coreProperties>
</file>