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103" d="100"/>
          <a:sy n="103" d="100"/>
        </p:scale>
        <p:origin x="83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550" y="85725"/>
            <a:ext cx="1143000" cy="3333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1550" y="47625"/>
            <a:ext cx="428625" cy="419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48550" y="57150"/>
            <a:ext cx="609600" cy="40005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281926" y="52451"/>
            <a:ext cx="0" cy="411480"/>
          </a:xfrm>
          <a:custGeom>
            <a:avLst/>
            <a:gdLst/>
            <a:ahLst/>
            <a:cxnLst/>
            <a:rect l="l" t="t" r="r" b="b"/>
            <a:pathLst>
              <a:path h="411480">
                <a:moveTo>
                  <a:pt x="0" y="0"/>
                </a:moveTo>
                <a:lnTo>
                  <a:pt x="0" y="411479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329676" y="52451"/>
            <a:ext cx="0" cy="411480"/>
          </a:xfrm>
          <a:custGeom>
            <a:avLst/>
            <a:gdLst/>
            <a:ahLst/>
            <a:cxnLst/>
            <a:rect l="l" t="t" r="r" b="b"/>
            <a:pathLst>
              <a:path h="411480">
                <a:moveTo>
                  <a:pt x="0" y="0"/>
                </a:moveTo>
                <a:lnTo>
                  <a:pt x="0" y="411479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4550" y="85725"/>
            <a:ext cx="1143000" cy="3333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91550" y="47625"/>
            <a:ext cx="428625" cy="419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48550" y="57150"/>
            <a:ext cx="609600" cy="40005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281926" y="52451"/>
            <a:ext cx="0" cy="411480"/>
          </a:xfrm>
          <a:custGeom>
            <a:avLst/>
            <a:gdLst/>
            <a:ahLst/>
            <a:cxnLst/>
            <a:rect l="l" t="t" r="r" b="b"/>
            <a:pathLst>
              <a:path h="411480">
                <a:moveTo>
                  <a:pt x="0" y="0"/>
                </a:moveTo>
                <a:lnTo>
                  <a:pt x="0" y="411479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329676" y="52451"/>
            <a:ext cx="0" cy="411480"/>
          </a:xfrm>
          <a:custGeom>
            <a:avLst/>
            <a:gdLst/>
            <a:ahLst/>
            <a:cxnLst/>
            <a:rect l="l" t="t" r="r" b="b"/>
            <a:pathLst>
              <a:path h="411480">
                <a:moveTo>
                  <a:pt x="0" y="0"/>
                </a:moveTo>
                <a:lnTo>
                  <a:pt x="0" y="411479"/>
                </a:lnTo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842" y="394969"/>
            <a:ext cx="413512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842" y="1043241"/>
            <a:ext cx="7898765" cy="281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7237" y="2171826"/>
            <a:ext cx="4600576" cy="145232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2820"/>
              </a:lnSpc>
              <a:spcBef>
                <a:spcPts val="125"/>
              </a:spcBef>
            </a:pPr>
            <a:r>
              <a:rPr lang="en-IN" sz="2450" b="1" dirty="0">
                <a:solidFill>
                  <a:srgbClr val="FFFFFF"/>
                </a:solidFill>
                <a:latin typeface="Arial"/>
                <a:cs typeface="Arial"/>
              </a:rPr>
              <a:t>Detection Of phishing Websites Using Machine Learning</a:t>
            </a:r>
            <a:endParaRPr sz="2450" dirty="0">
              <a:latin typeface="Arial"/>
              <a:cs typeface="Arial"/>
            </a:endParaRPr>
          </a:p>
          <a:p>
            <a:pPr marL="12700">
              <a:lnSpc>
                <a:spcPts val="2820"/>
              </a:lnSpc>
            </a:pP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24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24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45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2450" spc="-20">
                <a:solidFill>
                  <a:srgbClr val="FFFFFF"/>
                </a:solidFill>
                <a:latin typeface="Calibri"/>
                <a:cs typeface="Calibri"/>
              </a:rPr>
              <a:t>8981</a:t>
            </a:r>
            <a:endParaRPr sz="24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3171" y="1047750"/>
            <a:ext cx="3005455" cy="890905"/>
            <a:chOff x="733425" y="1628711"/>
            <a:chExt cx="3005455" cy="89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25" y="1628711"/>
              <a:ext cx="3005201" cy="8905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150" y="1971674"/>
              <a:ext cx="1047750" cy="2952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0" y="1847849"/>
              <a:ext cx="485775" cy="466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4550" y="1924049"/>
              <a:ext cx="600075" cy="3905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86025" y="1862200"/>
              <a:ext cx="914400" cy="485140"/>
            </a:xfrm>
            <a:custGeom>
              <a:avLst/>
              <a:gdLst/>
              <a:ahLst/>
              <a:cxnLst/>
              <a:rect l="l" t="t" r="r" b="b"/>
              <a:pathLst>
                <a:path w="914400" h="485139">
                  <a:moveTo>
                    <a:pt x="0" y="0"/>
                  </a:moveTo>
                  <a:lnTo>
                    <a:pt x="0" y="475361"/>
                  </a:lnTo>
                </a:path>
                <a:path w="914400" h="485139">
                  <a:moveTo>
                    <a:pt x="914400" y="9525"/>
                  </a:moveTo>
                  <a:lnTo>
                    <a:pt x="914400" y="484886"/>
                  </a:lnTo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00800" y="3792896"/>
            <a:ext cx="2182496" cy="75559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70"/>
              </a:spcBef>
            </a:pPr>
            <a:r>
              <a:rPr lang="en-IN" sz="1550" spc="-10" dirty="0">
                <a:solidFill>
                  <a:srgbClr val="FFFFFF"/>
                </a:solidFill>
                <a:latin typeface="Arial MT"/>
                <a:cs typeface="Arial MT"/>
              </a:rPr>
              <a:t>ARUN GAVVALA</a:t>
            </a:r>
          </a:p>
          <a:p>
            <a:pPr marL="12700" marR="5080">
              <a:lnSpc>
                <a:spcPct val="103000"/>
              </a:lnSpc>
              <a:spcBef>
                <a:spcPts val="70"/>
              </a:spcBef>
            </a:pPr>
            <a:r>
              <a:rPr lang="en-IN" sz="1550" spc="-10" dirty="0">
                <a:solidFill>
                  <a:srgbClr val="FFFFFF"/>
                </a:solidFill>
                <a:latin typeface="Arial MT"/>
                <a:cs typeface="Arial MT"/>
              </a:rPr>
              <a:t>SHERI SHIVAJI</a:t>
            </a:r>
          </a:p>
          <a:p>
            <a:pPr marL="12700" marR="5080">
              <a:lnSpc>
                <a:spcPct val="103000"/>
              </a:lnSpc>
              <a:spcBef>
                <a:spcPts val="70"/>
              </a:spcBef>
            </a:pPr>
            <a:r>
              <a:rPr lang="en-IN" sz="1550" spc="-10" dirty="0">
                <a:solidFill>
                  <a:srgbClr val="FFFFFF"/>
                </a:solidFill>
                <a:latin typeface="Arial MT"/>
                <a:cs typeface="Arial MT"/>
              </a:rPr>
              <a:t>DASARI MAHENDER</a:t>
            </a:r>
            <a:endParaRPr sz="1550" dirty="0">
              <a:latin typeface="Arial MT"/>
              <a:cs typeface="Arial 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7F0EB-7DC3-2517-B6E6-82C66E51BA5A}"/>
              </a:ext>
            </a:extLst>
          </p:cNvPr>
          <p:cNvSpPr txBox="1"/>
          <p:nvPr/>
        </p:nvSpPr>
        <p:spPr>
          <a:xfrm>
            <a:off x="1143000" y="4149782"/>
            <a:ext cx="298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 the mentorship of</a:t>
            </a:r>
          </a:p>
          <a:p>
            <a:r>
              <a:rPr lang="en-US" dirty="0">
                <a:solidFill>
                  <a:schemeClr val="bg1"/>
                </a:solidFill>
              </a:rPr>
              <a:t>Kurumurthy Pasupula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B48D4-3729-EA76-C1E1-F927A67C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Perspective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AC53E-ACC8-0436-B2BA-8A1998D6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42" y="1043241"/>
            <a:ext cx="7898765" cy="2949334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Integration with AI &amp; Deep Learning for improved detection accuracy.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Real-time browser extension for instant phishing prevention.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Enhanced dataset collection to detect evolving phishing techniques.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Cloud-based phishing detection systems for scalability and accessibility.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Incorporation of NLP to analyze phishing emails and messages.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Collaboration with cybersecurity agencies for widespread implementation.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Continuous model updates to counter new and advanced phishing 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47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E860-55BD-565D-8E3C-A22008FA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440" y="2056982"/>
            <a:ext cx="4135120" cy="677108"/>
          </a:xfrm>
        </p:spPr>
        <p:txBody>
          <a:bodyPr/>
          <a:lstStyle/>
          <a:p>
            <a:r>
              <a:rPr lang="en-IN" sz="4400" dirty="0"/>
              <a:t>Thank You …..!</a:t>
            </a:r>
          </a:p>
        </p:txBody>
      </p:sp>
    </p:spTree>
    <p:extLst>
      <p:ext uri="{BB962C8B-B14F-4D97-AF65-F5344CB8AC3E}">
        <p14:creationId xmlns:p14="http://schemas.microsoft.com/office/powerpoint/2010/main" val="282794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182" y="947737"/>
            <a:ext cx="2908618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b="1" spc="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203062"/>
                </a:solidFill>
                <a:latin typeface="Arial"/>
                <a:cs typeface="Arial"/>
              </a:rPr>
              <a:t>Objectives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50" y="1228725"/>
            <a:ext cx="3190875" cy="3190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182" y="1436941"/>
            <a:ext cx="2677795" cy="25742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4310" indent="-181610">
              <a:lnSpc>
                <a:spcPct val="150000"/>
              </a:lnSpc>
              <a:spcBef>
                <a:spcPts val="125"/>
              </a:spcBef>
              <a:buChar char="•"/>
              <a:tabLst>
                <a:tab pos="194310" algn="l"/>
              </a:tabLst>
            </a:pPr>
            <a:r>
              <a:rPr sz="1400" dirty="0">
                <a:latin typeface="Arial MT"/>
                <a:cs typeface="Arial MT"/>
              </a:rPr>
              <a:t>Problem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Statement</a:t>
            </a:r>
            <a:endParaRPr sz="1400" dirty="0">
              <a:latin typeface="Arial MT"/>
              <a:cs typeface="Arial MT"/>
            </a:endParaRPr>
          </a:p>
          <a:p>
            <a:pPr marL="194310" indent="-181610">
              <a:lnSpc>
                <a:spcPct val="150000"/>
              </a:lnSpc>
              <a:spcBef>
                <a:spcPts val="50"/>
              </a:spcBef>
              <a:buChar char="•"/>
              <a:tabLst>
                <a:tab pos="194310" algn="l"/>
              </a:tabLst>
            </a:pP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Overview –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Introduction</a:t>
            </a:r>
            <a:endParaRPr sz="1400" dirty="0">
              <a:latin typeface="Arial MT"/>
              <a:cs typeface="Arial MT"/>
            </a:endParaRPr>
          </a:p>
          <a:p>
            <a:pPr marL="194310" indent="-181610">
              <a:lnSpc>
                <a:spcPct val="150000"/>
              </a:lnSpc>
              <a:buChar char="•"/>
              <a:tabLst>
                <a:tab pos="194310" algn="l"/>
              </a:tabLst>
            </a:pPr>
            <a:r>
              <a:rPr sz="1400" dirty="0">
                <a:latin typeface="Arial MT"/>
                <a:cs typeface="Arial MT"/>
              </a:rPr>
              <a:t>End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endParaRPr sz="1400" dirty="0">
              <a:latin typeface="Arial MT"/>
              <a:cs typeface="Arial MT"/>
            </a:endParaRPr>
          </a:p>
          <a:p>
            <a:pPr marL="194945" indent="-182245">
              <a:lnSpc>
                <a:spcPct val="150000"/>
              </a:lnSpc>
              <a:buChar char="•"/>
              <a:tabLst>
                <a:tab pos="194945" algn="l"/>
              </a:tabLst>
            </a:pPr>
            <a:r>
              <a:rPr sz="1400" dirty="0">
                <a:latin typeface="Arial MT"/>
                <a:cs typeface="Arial MT"/>
              </a:rPr>
              <a:t>Wow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Factor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Project</a:t>
            </a:r>
            <a:endParaRPr sz="1400" dirty="0">
              <a:latin typeface="Arial MT"/>
              <a:cs typeface="Arial MT"/>
            </a:endParaRPr>
          </a:p>
          <a:p>
            <a:pPr marL="194310" indent="-181610">
              <a:lnSpc>
                <a:spcPct val="150000"/>
              </a:lnSpc>
              <a:buChar char="•"/>
              <a:tabLst>
                <a:tab pos="194310" algn="l"/>
              </a:tabLst>
            </a:pPr>
            <a:r>
              <a:rPr sz="1400" spc="-10" dirty="0">
                <a:latin typeface="Arial MT"/>
                <a:cs typeface="Arial MT"/>
              </a:rPr>
              <a:t>Modelling</a:t>
            </a:r>
            <a:endParaRPr sz="1400" dirty="0">
              <a:latin typeface="Arial MT"/>
              <a:cs typeface="Arial MT"/>
            </a:endParaRPr>
          </a:p>
          <a:p>
            <a:pPr marL="194310" indent="-181610">
              <a:lnSpc>
                <a:spcPct val="150000"/>
              </a:lnSpc>
              <a:spcBef>
                <a:spcPts val="45"/>
              </a:spcBef>
              <a:buChar char="•"/>
              <a:tabLst>
                <a:tab pos="194310" algn="l"/>
              </a:tabLst>
            </a:pPr>
            <a:r>
              <a:rPr sz="1400" spc="-10" dirty="0">
                <a:latin typeface="Arial MT"/>
                <a:cs typeface="Arial MT"/>
              </a:rPr>
              <a:t>Result</a:t>
            </a:r>
            <a:endParaRPr sz="1400" dirty="0">
              <a:latin typeface="Arial MT"/>
              <a:cs typeface="Arial MT"/>
            </a:endParaRPr>
          </a:p>
          <a:p>
            <a:pPr marL="194945" indent="-182245">
              <a:lnSpc>
                <a:spcPct val="150000"/>
              </a:lnSpc>
              <a:buChar char="•"/>
              <a:tabLst>
                <a:tab pos="194945" algn="l"/>
              </a:tabLst>
            </a:pPr>
            <a:r>
              <a:rPr sz="1400" spc="-10" dirty="0">
                <a:latin typeface="Arial MT"/>
                <a:cs typeface="Arial MT"/>
              </a:rPr>
              <a:t>Conclusion</a:t>
            </a:r>
            <a:endParaRPr sz="1400" dirty="0">
              <a:latin typeface="Arial MT"/>
              <a:cs typeface="Arial MT"/>
            </a:endParaRPr>
          </a:p>
          <a:p>
            <a:pPr marL="194310" indent="-181610">
              <a:lnSpc>
                <a:spcPct val="150000"/>
              </a:lnSpc>
              <a:buChar char="•"/>
              <a:tabLst>
                <a:tab pos="194310" algn="l"/>
              </a:tabLst>
            </a:pPr>
            <a:r>
              <a:rPr sz="1400" dirty="0">
                <a:latin typeface="Arial MT"/>
                <a:cs typeface="Arial MT"/>
              </a:rPr>
              <a:t>Future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Perspective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5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842" y="913447"/>
            <a:ext cx="7739380" cy="301537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marR="128270" indent="-286385">
              <a:lnSpc>
                <a:spcPct val="200000"/>
              </a:lnSpc>
              <a:spcBef>
                <a:spcPts val="114"/>
              </a:spcBef>
              <a:buChar char="•"/>
              <a:tabLst>
                <a:tab pos="298450" algn="l"/>
              </a:tabLst>
            </a:pPr>
            <a:r>
              <a:rPr lang="en-US" sz="1400" dirty="0">
                <a:latin typeface="Arial MT"/>
                <a:cs typeface="Arial MT"/>
              </a:rPr>
              <a:t>Phishing websites mimic legitimate sites to steal sensitive data.</a:t>
            </a:r>
          </a:p>
          <a:p>
            <a:pPr marL="298450" marR="128270" indent="-286385">
              <a:lnSpc>
                <a:spcPct val="200000"/>
              </a:lnSpc>
              <a:spcBef>
                <a:spcPts val="114"/>
              </a:spcBef>
              <a:buChar char="•"/>
              <a:tabLst>
                <a:tab pos="298450" algn="l"/>
              </a:tabLst>
            </a:pPr>
            <a:r>
              <a:rPr lang="en-US" sz="1400" dirty="0">
                <a:latin typeface="Arial MT"/>
                <a:cs typeface="Arial MT"/>
              </a:rPr>
              <a:t>Traditional detection methods (blacklists, heuristics) are ineffective against evolving threats.</a:t>
            </a:r>
          </a:p>
          <a:p>
            <a:pPr marL="298450" marR="128270" indent="-286385">
              <a:lnSpc>
                <a:spcPct val="200000"/>
              </a:lnSpc>
              <a:spcBef>
                <a:spcPts val="114"/>
              </a:spcBef>
              <a:buChar char="•"/>
              <a:tabLst>
                <a:tab pos="298450" algn="l"/>
              </a:tabLst>
            </a:pPr>
            <a:r>
              <a:rPr lang="en-US" sz="1400" dirty="0">
                <a:latin typeface="Arial MT"/>
                <a:cs typeface="Arial MT"/>
              </a:rPr>
              <a:t>High false positives and inability to detect new phishing websites.</a:t>
            </a:r>
          </a:p>
          <a:p>
            <a:pPr marL="298450" marR="128270" indent="-286385">
              <a:lnSpc>
                <a:spcPct val="200000"/>
              </a:lnSpc>
              <a:spcBef>
                <a:spcPts val="114"/>
              </a:spcBef>
              <a:buChar char="•"/>
              <a:tabLst>
                <a:tab pos="298450" algn="l"/>
              </a:tabLst>
            </a:pPr>
            <a:r>
              <a:rPr lang="en-US" sz="1400" dirty="0">
                <a:latin typeface="Arial MT"/>
                <a:cs typeface="Arial MT"/>
              </a:rPr>
              <a:t>Machine Learning (ML) can analyze URL, domain, and content-based features for better detection.</a:t>
            </a:r>
          </a:p>
          <a:p>
            <a:pPr marL="298450" marR="128270" indent="-286385">
              <a:lnSpc>
                <a:spcPct val="200000"/>
              </a:lnSpc>
              <a:spcBef>
                <a:spcPts val="114"/>
              </a:spcBef>
              <a:buChar char="•"/>
              <a:tabLst>
                <a:tab pos="298450" algn="l"/>
              </a:tabLst>
            </a:pPr>
            <a:r>
              <a:rPr lang="en-US" sz="1400" dirty="0">
                <a:latin typeface="Arial MT"/>
                <a:cs typeface="Arial MT"/>
              </a:rPr>
              <a:t>Need for an adaptive and intelligent ML-based system to enhance accuracy and cybersecurity.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0" dirty="0"/>
              <a:t> </a:t>
            </a:r>
            <a:r>
              <a:rPr dirty="0"/>
              <a:t>overview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842" y="1083055"/>
            <a:ext cx="5856605" cy="25607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indent="-285750">
              <a:lnSpc>
                <a:spcPct val="200000"/>
              </a:lnSpc>
              <a:spcBef>
                <a:spcPts val="130"/>
              </a:spcBef>
              <a:buChar char="•"/>
              <a:tabLst>
                <a:tab pos="298450" algn="l"/>
              </a:tabLst>
            </a:pPr>
            <a:r>
              <a:rPr lang="en-US" sz="1400" dirty="0">
                <a:latin typeface="Arial MT"/>
                <a:cs typeface="Arial MT"/>
              </a:rPr>
              <a:t>Phishing is a major cybersecurity threat where attackers trick users           into providing sensitive information.  </a:t>
            </a:r>
          </a:p>
          <a:p>
            <a:pPr marL="298450" indent="-285750">
              <a:lnSpc>
                <a:spcPct val="200000"/>
              </a:lnSpc>
              <a:spcBef>
                <a:spcPts val="130"/>
              </a:spcBef>
              <a:buChar char="•"/>
              <a:tabLst>
                <a:tab pos="298450" algn="l"/>
              </a:tabLst>
            </a:pPr>
            <a:r>
              <a:rPr lang="en-US" sz="1400" dirty="0">
                <a:latin typeface="Arial MT"/>
                <a:cs typeface="Arial MT"/>
              </a:rPr>
              <a:t> Traditional detection methods rely on blacklists, which are often outdated.  </a:t>
            </a:r>
          </a:p>
          <a:p>
            <a:pPr marL="298450" indent="-285750">
              <a:lnSpc>
                <a:spcPct val="200000"/>
              </a:lnSpc>
              <a:spcBef>
                <a:spcPts val="130"/>
              </a:spcBef>
              <a:buChar char="•"/>
              <a:tabLst>
                <a:tab pos="298450" algn="l"/>
              </a:tabLst>
            </a:pPr>
            <a:r>
              <a:rPr lang="en-US" sz="1400" dirty="0">
                <a:latin typeface="Arial MT"/>
                <a:cs typeface="Arial MT"/>
              </a:rPr>
              <a:t> Machine learning offers a proactive and efficient approach to phishing detection. 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394969"/>
            <a:ext cx="4135120" cy="873316"/>
          </a:xfrm>
        </p:spPr>
        <p:txBody>
          <a:bodyPr vert="horz" wrap="square" lIns="0" tIns="133350" rIns="0" bIns="0" rtlCol="0">
            <a:spAutoFit/>
          </a:bodyPr>
          <a:lstStyle/>
          <a:p>
            <a:r>
              <a:rPr lang="en-IN" dirty="0"/>
              <a:t>End User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A47EE-D4C8-46A2-6BE6-3E943F33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42" y="1043241"/>
            <a:ext cx="7898765" cy="125271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Individuals :</a:t>
            </a:r>
            <a:r>
              <a:rPr lang="en-IN" dirty="0"/>
              <a:t> Protects personal data from phishing attacks.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Businesses &amp; Organizations :</a:t>
            </a:r>
            <a:r>
              <a:rPr lang="en-IN" dirty="0"/>
              <a:t> Safeguards sensitive company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Financial Institutions : </a:t>
            </a:r>
            <a:r>
              <a:rPr lang="en-IN" dirty="0"/>
              <a:t>Prevents fraudulent transactions and identity theft.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E-commerce Platforms :</a:t>
            </a:r>
            <a:r>
              <a:rPr lang="en-IN" dirty="0"/>
              <a:t> Ensures secure transactions for customers.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CD45D-8D1F-D64E-5E39-EF5970C7A3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9" y="2709763"/>
            <a:ext cx="3476252" cy="2100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623F1-985D-76E4-49CA-716FA8C71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938188"/>
            <a:ext cx="3139877" cy="16434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394969"/>
            <a:ext cx="677195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Wow Factor in project</a:t>
            </a:r>
            <a:endParaRPr spc="-1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144E6A-CDA1-26EB-AF58-A0D63408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42" y="1043241"/>
            <a:ext cx="7898765" cy="2518446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High Accuracy : </a:t>
            </a:r>
            <a:r>
              <a:rPr lang="en-US" dirty="0"/>
              <a:t>ML models detect phishing websites with improved precision.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Real-Time Detection : </a:t>
            </a:r>
            <a:r>
              <a:rPr lang="en-US" dirty="0"/>
              <a:t>Instantly identifies and blocks phishing threats.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Adaptive Learning : </a:t>
            </a:r>
            <a:r>
              <a:rPr lang="en-US" dirty="0"/>
              <a:t>Continuously evolves to detect new phishing techniques.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Automated Analysis : </a:t>
            </a:r>
            <a:r>
              <a:rPr lang="en-US" dirty="0"/>
              <a:t>No manual effort required for detection.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Reduced False Positives :</a:t>
            </a:r>
            <a:r>
              <a:rPr lang="en-US" dirty="0"/>
              <a:t> More reliable than traditional rule-based methods.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Enhanced Cybersecurity : </a:t>
            </a:r>
            <a:r>
              <a:rPr lang="en-US" dirty="0"/>
              <a:t>Protects users from fraud and data breaches.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820765-5F68-F422-DD31-636BA3E37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94" y="3593673"/>
            <a:ext cx="3447860" cy="15498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394969"/>
            <a:ext cx="5400358" cy="51244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Modelling</a:t>
            </a:r>
            <a:endParaRPr spc="-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AF71BF-684E-124B-7E4F-468B4DA61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15660"/>
            <a:ext cx="571500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394969"/>
            <a:ext cx="471455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Result / Outcomes</a:t>
            </a:r>
            <a:endParaRPr spc="-1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61A0D-5516-802A-E4C2-14DFC87B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42" y="1043241"/>
            <a:ext cx="7898765" cy="3137847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High Detection Accuracy:</a:t>
            </a:r>
            <a:r>
              <a:rPr lang="en-US" dirty="0"/>
              <a:t> Achieved up to 95% accuracy using ML models.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Effective Feature Analysis:</a:t>
            </a:r>
            <a:r>
              <a:rPr lang="en-US" dirty="0"/>
              <a:t> URL, domain, and content-based features improve detection.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Reduced False Positives:</a:t>
            </a:r>
            <a:r>
              <a:rPr lang="en-US" dirty="0"/>
              <a:t> More reliable than traditional phishing detection methods.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Real-Time Identification:</a:t>
            </a:r>
            <a:r>
              <a:rPr lang="en-US" dirty="0"/>
              <a:t> Quick detection of phishing websites before user interaction.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Generalization to New Attacks:</a:t>
            </a:r>
            <a:r>
              <a:rPr lang="en-US" dirty="0"/>
              <a:t> ML models adapt to evolving phishing techniques.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Enhanced Cybersecurity:</a:t>
            </a:r>
            <a:r>
              <a:rPr lang="en-US" dirty="0"/>
              <a:t> Helps protect users and organizations from cyber 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42" y="394969"/>
            <a:ext cx="41351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Conclusion</a:t>
            </a:r>
            <a:endParaRPr spc="-1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0C735-7BC1-2C8D-10FC-D33ABC38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842" y="1043241"/>
            <a:ext cx="7898765" cy="10772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Phishing attacks are a significant cybersecurity threat.</a:t>
            </a:r>
          </a:p>
          <a:p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Machine learning provides an effective solution for detecting phishing websites.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Ongoing research and improvements are needed for better accuracy.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A7345-F925-FE59-C093-54B70F890C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01378"/>
            <a:ext cx="5638800" cy="2354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452</Words>
  <Application>Microsoft Office PowerPoint</Application>
  <PresentationFormat>On-screen Show (16:9)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PowerPoint Presentation</vt:lpstr>
      <vt:lpstr>Project Objectives</vt:lpstr>
      <vt:lpstr>Problem Statement</vt:lpstr>
      <vt:lpstr>Project overview - Introduction</vt:lpstr>
      <vt:lpstr>End User  </vt:lpstr>
      <vt:lpstr>Wow Factor in project</vt:lpstr>
      <vt:lpstr>Modelling</vt:lpstr>
      <vt:lpstr>Result / Outcomes</vt:lpstr>
      <vt:lpstr>Conclusion</vt:lpstr>
      <vt:lpstr>Future Perspective</vt:lpstr>
      <vt:lpstr>Thank You …..!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Ashwini</dc:creator>
  <cp:lastModifiedBy>Mahender Yadav</cp:lastModifiedBy>
  <cp:revision>11</cp:revision>
  <dcterms:created xsi:type="dcterms:W3CDTF">2025-02-24T14:46:01Z</dcterms:created>
  <dcterms:modified xsi:type="dcterms:W3CDTF">2025-04-04T06:52:49Z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LastSaved">
    <vt:filetime>2025-02-24T00:00:00Z</vt:filetime>
  </property>
</Properties>
</file>