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3767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4584E-F6C2-4166-901D-EA3A7BA6C6B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D5F08-3C8A-4FCE-96D5-1B2ED3B5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11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www.twitter.com/capgemini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www.twitter.com/capgemini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4" name="Image 10">
            <a:extLst>
              <a:ext uri="{FF2B5EF4-FFF2-40B4-BE49-F238E27FC236}">
                <a16:creationId xmlns:a16="http://schemas.microsoft.com/office/drawing/2014/main" id="{9BB6E5F7-D27B-CFBD-AC68-D2F55A1B8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00" y="187155"/>
            <a:ext cx="5220000" cy="12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5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50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40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09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21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6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306080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40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42682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178651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t="23693" r="10370" b="21576"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pic>
        <p:nvPicPr>
          <p:cNvPr id="41" name="Image 21">
            <a:extLst>
              <a:ext uri="{FF2B5EF4-FFF2-40B4-BE49-F238E27FC236}">
                <a16:creationId xmlns:a16="http://schemas.microsoft.com/office/drawing/2014/main" id="{171FD7EF-1833-B9F8-F206-F8B938D03E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265"/>
            <a:ext cx="5040000" cy="12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1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4" name="Image 8">
            <a:extLst>
              <a:ext uri="{FF2B5EF4-FFF2-40B4-BE49-F238E27FC236}">
                <a16:creationId xmlns:a16="http://schemas.microsoft.com/office/drawing/2014/main" id="{06E1A9A5-A904-AA36-E496-E12F67974F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6" y="94849"/>
            <a:ext cx="5040000" cy="12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pic>
        <p:nvPicPr>
          <p:cNvPr id="27" name="Image 28">
            <a:extLst>
              <a:ext uri="{FF2B5EF4-FFF2-40B4-BE49-F238E27FC236}">
                <a16:creationId xmlns:a16="http://schemas.microsoft.com/office/drawing/2014/main" id="{E47E6E3D-4D76-675B-3AF0-CEA60BEB58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13" y="5369182"/>
            <a:ext cx="5040000" cy="12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1E5C78D-936C-4606-90E1-3C4AA92B7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04813"/>
            <a:ext cx="9661695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438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8434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E1288589-1330-4D89-99D3-5B8D6A86E0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00" y="187155"/>
            <a:ext cx="5220000" cy="12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0840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25282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4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4851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TITLE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>
          <p15:clr>
            <a:srgbClr val="F26B43"/>
          </p15:clr>
        </p15:guide>
        <p15:guide id="11" orient="horz" pos="4071">
          <p15:clr>
            <a:srgbClr val="F26B43"/>
          </p15:clr>
        </p15:guide>
        <p15:guide id="12" pos="255">
          <p15:clr>
            <a:srgbClr val="F26B43"/>
          </p15:clr>
        </p15:guide>
        <p15:guide id="13" orient="horz" pos="836">
          <p15:clr>
            <a:srgbClr val="F26B43"/>
          </p15:clr>
        </p15:guide>
        <p15:guide id="14" orient="horz" pos="245">
          <p15:clr>
            <a:srgbClr val="F26B43"/>
          </p15:clr>
        </p15:guide>
        <p15:guide id="15" pos="3840">
          <p15:clr>
            <a:srgbClr val="F26B43"/>
          </p15:clr>
        </p15:guide>
        <p15:guide id="16" pos="3899">
          <p15:clr>
            <a:srgbClr val="F26B43"/>
          </p15:clr>
        </p15:guide>
        <p15:guide id="17" pos="37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.xml"/><Relationship Id="rId6" Type="http://schemas.openxmlformats.org/officeDocument/2006/relationships/image" Target="../media/image9.jp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44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216" imgH="216" progId="TCLayout.ActiveDocument.1">
                  <p:embed/>
                </p:oleObj>
              </mc:Choice>
              <mc:Fallback>
                <p:oleObj name="Diapositive think-cell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4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Connecteur droit 89">
            <a:extLst>
              <a:ext uri="{FF2B5EF4-FFF2-40B4-BE49-F238E27FC236}">
                <a16:creationId xmlns:a16="http://schemas.microsoft.com/office/drawing/2014/main" id="{D5F438F5-FDEC-4E30-948D-4D18C46EDEAC}"/>
              </a:ext>
            </a:extLst>
          </p:cNvPr>
          <p:cNvCxnSpPr>
            <a:cxnSpLocks/>
          </p:cNvCxnSpPr>
          <p:nvPr/>
        </p:nvCxnSpPr>
        <p:spPr>
          <a:xfrm>
            <a:off x="8183022" y="831310"/>
            <a:ext cx="0" cy="56554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4D2CD69-11E2-4F75-8A0C-663626BA931D}"/>
              </a:ext>
            </a:extLst>
          </p:cNvPr>
          <p:cNvSpPr/>
          <p:nvPr/>
        </p:nvSpPr>
        <p:spPr>
          <a:xfrm>
            <a:off x="-189885" y="1209089"/>
            <a:ext cx="4162115" cy="5648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Forme libre : forme 12">
            <a:extLst>
              <a:ext uri="{FF2B5EF4-FFF2-40B4-BE49-F238E27FC236}">
                <a16:creationId xmlns:a16="http://schemas.microsoft.com/office/drawing/2014/main" id="{1419183B-AC25-4396-85DC-9EF38A17A5D0}"/>
              </a:ext>
            </a:extLst>
          </p:cNvPr>
          <p:cNvSpPr>
            <a:spLocks/>
          </p:cNvSpPr>
          <p:nvPr/>
        </p:nvSpPr>
        <p:spPr bwMode="auto">
          <a:xfrm>
            <a:off x="-189308" y="30879"/>
            <a:ext cx="4252780" cy="2722179"/>
          </a:xfrm>
          <a:custGeom>
            <a:avLst/>
            <a:gdLst>
              <a:gd name="connsiteX0" fmla="*/ 0 w 4387451"/>
              <a:gd name="connsiteY0" fmla="*/ 0 h 2865889"/>
              <a:gd name="connsiteX1" fmla="*/ 4154447 w 4387451"/>
              <a:gd name="connsiteY1" fmla="*/ 0 h 2865889"/>
              <a:gd name="connsiteX2" fmla="*/ 4202846 w 4387451"/>
              <a:gd name="connsiteY2" fmla="*/ 84331 h 2865889"/>
              <a:gd name="connsiteX3" fmla="*/ 4047196 w 4387451"/>
              <a:gd name="connsiteY3" fmla="*/ 1458414 h 2865889"/>
              <a:gd name="connsiteX4" fmla="*/ 3034205 w 4387451"/>
              <a:gd name="connsiteY4" fmla="*/ 1821003 h 2865889"/>
              <a:gd name="connsiteX5" fmla="*/ 2192827 w 4387451"/>
              <a:gd name="connsiteY5" fmla="*/ 2343418 h 2865889"/>
              <a:gd name="connsiteX6" fmla="*/ 0 w 4387451"/>
              <a:gd name="connsiteY6" fmla="*/ 2508014 h 2865889"/>
              <a:gd name="connsiteX7" fmla="*/ 0 w 4387451"/>
              <a:gd name="connsiteY7" fmla="*/ 15192 h 2865889"/>
              <a:gd name="connsiteX8" fmla="*/ 0 w 4387451"/>
              <a:gd name="connsiteY8" fmla="*/ 0 h 286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7451" h="2865889">
                <a:moveTo>
                  <a:pt x="0" y="0"/>
                </a:moveTo>
                <a:lnTo>
                  <a:pt x="4154447" y="0"/>
                </a:lnTo>
                <a:lnTo>
                  <a:pt x="4202846" y="84331"/>
                </a:lnTo>
                <a:cubicBezTo>
                  <a:pt x="4394667" y="441800"/>
                  <a:pt x="4555181" y="1003687"/>
                  <a:pt x="4047196" y="1458414"/>
                </a:cubicBezTo>
                <a:cubicBezTo>
                  <a:pt x="4047196" y="1458414"/>
                  <a:pt x="3785010" y="1303359"/>
                  <a:pt x="3034205" y="1821003"/>
                </a:cubicBezTo>
                <a:cubicBezTo>
                  <a:pt x="2807772" y="1980829"/>
                  <a:pt x="2507450" y="2140654"/>
                  <a:pt x="2192827" y="2343418"/>
                </a:cubicBezTo>
                <a:cubicBezTo>
                  <a:pt x="1492076" y="2799040"/>
                  <a:pt x="581576" y="3166400"/>
                  <a:pt x="0" y="2508014"/>
                </a:cubicBezTo>
                <a:cubicBezTo>
                  <a:pt x="0" y="1031641"/>
                  <a:pt x="0" y="339590"/>
                  <a:pt x="0" y="1519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4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76E32A8F-6C9B-4803-9E38-A257EC829882}"/>
              </a:ext>
            </a:extLst>
          </p:cNvPr>
          <p:cNvSpPr txBox="1">
            <a:spLocks/>
          </p:cNvSpPr>
          <p:nvPr/>
        </p:nvSpPr>
        <p:spPr>
          <a:xfrm>
            <a:off x="79567" y="2753058"/>
            <a:ext cx="3869808" cy="8559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108000" tIns="72000" rIns="72000" bIns="72000" rtlCol="0">
            <a:no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2575" indent="-12223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200" indent="-1143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31825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900" kern="1200" baseline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Having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1+ years of </a:t>
            </a: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expertise in  microservice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java</a:t>
            </a: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applications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with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Spring boot, </a:t>
            </a: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MVC , REACT JS with Database. </a:t>
            </a:r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00" dirty="0"/>
              <a:t>Eager to work in a team of dedicated people and serve a key role in the enhancement and development of the project. </a:t>
            </a:r>
          </a:p>
          <a:p>
            <a:pPr marL="114300" marR="0" lvl="0" indent="-1143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9A3EEDBD-2000-4969-A5E0-553B1D7FD3E0}"/>
              </a:ext>
            </a:extLst>
          </p:cNvPr>
          <p:cNvSpPr txBox="1">
            <a:spLocks/>
          </p:cNvSpPr>
          <p:nvPr/>
        </p:nvSpPr>
        <p:spPr>
          <a:xfrm>
            <a:off x="-71921" y="4384386"/>
            <a:ext cx="3735855" cy="54564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108000" tIns="72000" rIns="72000" bIns="72000" rtlCol="0">
            <a:no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2575" indent="-12223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200" indent="-1143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31825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900" kern="1200" baseline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 Bachelor of Engineering Electronic and Communication: 2018 - 2022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egoe U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45" name="ZoneTexte 358">
            <a:extLst>
              <a:ext uri="{FF2B5EF4-FFF2-40B4-BE49-F238E27FC236}">
                <a16:creationId xmlns:a16="http://schemas.microsoft.com/office/drawing/2014/main" id="{2C2026F9-05AB-4499-A4E1-DC9C697FD3F9}"/>
              </a:ext>
            </a:extLst>
          </p:cNvPr>
          <p:cNvSpPr txBox="1"/>
          <p:nvPr/>
        </p:nvSpPr>
        <p:spPr>
          <a:xfrm rot="5400000">
            <a:off x="1790904" y="2276883"/>
            <a:ext cx="288000" cy="386980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vert="vert270" wrap="square" bIns="360000" rtlCol="0" anchor="ctr">
            <a:noAutofit/>
          </a:bodyPr>
          <a:lstStyle/>
          <a:p>
            <a:pPr marL="0" marR="0" lvl="0" indent="0" algn="l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3BBF1778-7635-48A8-ACF2-3ED16C09651F}"/>
              </a:ext>
            </a:extLst>
          </p:cNvPr>
          <p:cNvSpPr txBox="1">
            <a:spLocks/>
          </p:cNvSpPr>
          <p:nvPr/>
        </p:nvSpPr>
        <p:spPr>
          <a:xfrm>
            <a:off x="79567" y="6056672"/>
            <a:ext cx="1960137" cy="4899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108000" tIns="72000" rIns="72000" bIns="72000" numCol="1" rtlCol="0">
            <a:no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2575" indent="-12223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200" indent="-1143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31825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900" kern="1200" baseline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ct val="10000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C29596-A7EC-47AF-B93B-BFFF8AB010E5}"/>
              </a:ext>
            </a:extLst>
          </p:cNvPr>
          <p:cNvSpPr/>
          <p:nvPr/>
        </p:nvSpPr>
        <p:spPr>
          <a:xfrm>
            <a:off x="4294780" y="94891"/>
            <a:ext cx="36551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98B9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KEY ASSIGNMENTS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098B9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C4D1EA-47DF-41E4-B026-58AB7D1B2AA2}"/>
              </a:ext>
            </a:extLst>
          </p:cNvPr>
          <p:cNvSpPr/>
          <p:nvPr/>
        </p:nvSpPr>
        <p:spPr>
          <a:xfrm>
            <a:off x="8286637" y="408906"/>
            <a:ext cx="2588509" cy="6609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756" rtl="0" eaLnBrk="1" fontAlgn="auto" latinLnBrk="0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rgbClr val="A50021"/>
              </a:buClr>
              <a:buSzPct val="80000"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KEY SKILLS</a:t>
            </a:r>
          </a:p>
          <a:p>
            <a:pPr marL="0" marR="0" lvl="0" indent="0" algn="l" defTabSz="957756" rtl="0" eaLnBrk="1" fontAlgn="auto" latinLnBrk="0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rgbClr val="A50021"/>
              </a:buClr>
              <a:buSzPct val="80000"/>
              <a:buFontTx/>
              <a:buNone/>
              <a:tabLst/>
              <a:defRPr/>
            </a:pPr>
            <a:endParaRPr lang="fr-FR" sz="11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</a:rPr>
              <a:t>Core Skills</a:t>
            </a:r>
            <a:br>
              <a:rPr lang="en-US" altLang="nl-NL" sz="1100" b="1" dirty="0">
                <a:solidFill>
                  <a:srgbClr val="0070AD"/>
                </a:solidFill>
              </a:rPr>
            </a:br>
            <a:r>
              <a:rPr lang="en-US" altLang="en-US" sz="1100" dirty="0"/>
              <a:t>Java 8 &amp;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/>
              <a:t>Apache Tomcat Standalone Server</a:t>
            </a:r>
          </a:p>
          <a:p>
            <a:pPr eaLnBrk="1" hangingPunct="1">
              <a:lnSpc>
                <a:spcPct val="114000"/>
              </a:lnSpc>
            </a:pPr>
            <a:endParaRPr lang="en-US" altLang="en-US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SQL database – Postgres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</a:rPr>
              <a:t>Web Technologies</a:t>
            </a: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HTML5 and CSS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/>
              <a:t>Bootstrap</a:t>
            </a: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ReactJS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</a:rPr>
              <a:t>Dev-Ops</a:t>
            </a: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Git &amp; 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Docker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</a:rPr>
              <a:t>Cloud Skill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Azure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</a:rPr>
              <a:t>Business Skill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Camunda Modeler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BPMN , DMN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/>
              <a:t> </a:t>
            </a:r>
          </a:p>
          <a:p>
            <a:pPr marL="0" marR="0" lvl="0" indent="0" algn="l" defTabSz="957756" rtl="0" eaLnBrk="1" fontAlgn="auto" latinLnBrk="0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rgbClr val="A50021"/>
              </a:buClr>
              <a:buSzPct val="80000"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53" name="Connecteur droit 89">
            <a:extLst>
              <a:ext uri="{FF2B5EF4-FFF2-40B4-BE49-F238E27FC236}">
                <a16:creationId xmlns:a16="http://schemas.microsoft.com/office/drawing/2014/main" id="{D5F438F5-FDEC-4E30-948D-4D18C46EDEAC}"/>
              </a:ext>
            </a:extLst>
          </p:cNvPr>
          <p:cNvCxnSpPr>
            <a:cxnSpLocks/>
          </p:cNvCxnSpPr>
          <p:nvPr/>
        </p:nvCxnSpPr>
        <p:spPr>
          <a:xfrm>
            <a:off x="4188504" y="1044594"/>
            <a:ext cx="0" cy="54170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7007" y="241451"/>
            <a:ext cx="3655176" cy="878483"/>
          </a:xfrm>
        </p:spPr>
        <p:txBody>
          <a:bodyPr>
            <a:normAutofit fontScale="90000"/>
          </a:bodyPr>
          <a:lstStyle/>
          <a:p>
            <a:r>
              <a:rPr lang="en-IN" altLang="en-US" sz="2000" dirty="0">
                <a:solidFill>
                  <a:schemeClr val="bg2"/>
                </a:solidFill>
              </a:rPr>
              <a:t>Arun Gulia</a:t>
            </a:r>
            <a:br>
              <a:rPr lang="en-IN" altLang="en-US" sz="900" dirty="0">
                <a:solidFill>
                  <a:schemeClr val="bg2"/>
                </a:solidFill>
              </a:rPr>
            </a:br>
            <a:br>
              <a:rPr lang="en-GB" sz="1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NL" altLang="nl-NL" sz="1300" dirty="0">
                <a:solidFill>
                  <a:schemeClr val="bg2"/>
                </a:solidFill>
              </a:rPr>
              <a:t>Analyst/Software Engineer</a:t>
            </a:r>
            <a:br>
              <a:rPr lang="nl-NL" altLang="nl-NL" sz="1300" dirty="0">
                <a:solidFill>
                  <a:schemeClr val="bg2"/>
                </a:solidFill>
              </a:rPr>
            </a:br>
            <a:r>
              <a:rPr lang="nl-NL" altLang="nl-NL" sz="1300" dirty="0">
                <a:solidFill>
                  <a:schemeClr val="bg2"/>
                </a:solidFill>
              </a:rPr>
              <a:t>arun.gulia@capgemini.com</a:t>
            </a:r>
            <a:br>
              <a:rPr lang="nl-NL" altLang="nl-NL" sz="1300" dirty="0">
                <a:solidFill>
                  <a:schemeClr val="bg2"/>
                </a:solidFill>
              </a:rPr>
            </a:br>
            <a:r>
              <a:rPr lang="nl-NL" altLang="nl-NL" sz="1300" dirty="0">
                <a:solidFill>
                  <a:schemeClr val="bg2"/>
                </a:solidFill>
              </a:rPr>
              <a:t>+91 8978873807</a:t>
            </a:r>
            <a:br>
              <a:rPr lang="nl-NL" altLang="nl-NL" sz="1300" dirty="0">
                <a:solidFill>
                  <a:schemeClr val="bg2"/>
                </a:solidFill>
              </a:rPr>
            </a:br>
            <a:r>
              <a:rPr lang="nl-NL" altLang="nl-NL" sz="1300" dirty="0">
                <a:solidFill>
                  <a:schemeClr val="bg1"/>
                </a:solidFill>
              </a:rPr>
              <a:t>A4 Grade</a:t>
            </a:r>
            <a:br>
              <a:rPr lang="nl-NL" altLang="nl-NL" sz="1300" dirty="0">
                <a:solidFill>
                  <a:schemeClr val="bg1"/>
                </a:solidFill>
              </a:rPr>
            </a:br>
            <a:br>
              <a:rPr lang="nl-NL" altLang="nl-NL" sz="800" dirty="0"/>
            </a:br>
            <a:br>
              <a:rPr lang="nl-NL" altLang="nl-NL" sz="800" dirty="0"/>
            </a:br>
            <a:endParaRPr lang="en-GB" sz="10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ZoneTexte 369">
            <a:extLst>
              <a:ext uri="{FF2B5EF4-FFF2-40B4-BE49-F238E27FC236}">
                <a16:creationId xmlns:a16="http://schemas.microsoft.com/office/drawing/2014/main" id="{B2287754-1B4F-4F65-A29C-0288B21E6890}"/>
              </a:ext>
            </a:extLst>
          </p:cNvPr>
          <p:cNvSpPr txBox="1"/>
          <p:nvPr/>
        </p:nvSpPr>
        <p:spPr>
          <a:xfrm rot="5400000">
            <a:off x="1780170" y="3174211"/>
            <a:ext cx="288000" cy="386980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vert="vert270" wrap="square" bIns="360000" rtlCol="0" anchor="ctr">
            <a:noAutofit/>
          </a:bodyPr>
          <a:lstStyle/>
          <a:p>
            <a:pPr marL="0" marR="0" lvl="0" indent="0" algn="l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Languages </a:t>
            </a:r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9A3EEDBD-2000-4969-A5E0-553B1D7FD3E0}"/>
              </a:ext>
            </a:extLst>
          </p:cNvPr>
          <p:cNvSpPr txBox="1">
            <a:spLocks/>
          </p:cNvSpPr>
          <p:nvPr/>
        </p:nvSpPr>
        <p:spPr>
          <a:xfrm>
            <a:off x="23764" y="5423421"/>
            <a:ext cx="3640170" cy="86562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108000" tIns="72000" rIns="72000" bIns="72000" rtlCol="0">
            <a:no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2575" indent="-12223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200" indent="-1143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31825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900" kern="1200" baseline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5" marR="0" lvl="2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English </a:t>
            </a:r>
          </a:p>
          <a:p>
            <a:pPr marL="117475" marR="0" lvl="2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egoe UI" panose="020B0502040204020203" pitchFamily="34" charset="0"/>
              <a:cs typeface="Calibri" panose="020F0502020204030204" pitchFamily="34" charset="0"/>
            </a:endParaRPr>
          </a:p>
          <a:p>
            <a:pPr marL="117475" marR="0" lvl="2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Telugu </a:t>
            </a:r>
          </a:p>
          <a:p>
            <a:pPr marL="117475" marR="0" lvl="2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egoe UI" panose="020B0502040204020203" pitchFamily="34" charset="0"/>
              <a:cs typeface="Calibri" panose="020F0502020204030204" pitchFamily="34" charset="0"/>
            </a:endParaRPr>
          </a:p>
          <a:p>
            <a:pPr marL="117475" marR="0" lvl="2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Hindi 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232744" y="356015"/>
            <a:ext cx="3884621" cy="6426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Capgemini Engineering, Bengalore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(July 2022 – Current)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70AD"/>
              </a:buClr>
              <a:buSzPct val="100000"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Technical Developer </a:t>
            </a:r>
          </a:p>
          <a:p>
            <a:pPr eaLnBrk="1" hangingPunct="1">
              <a:lnSpc>
                <a:spcPct val="114000"/>
              </a:lnSpc>
              <a:defRPr/>
            </a:pPr>
            <a:endParaRPr lang="en-US" altLang="en-US" sz="1200" b="1" dirty="0"/>
          </a:p>
          <a:p>
            <a:pPr eaLnBrk="1" hangingPunct="1">
              <a:lnSpc>
                <a:spcPct val="114000"/>
              </a:lnSpc>
              <a:defRPr/>
            </a:pPr>
            <a:r>
              <a:rPr lang="en-US" altLang="en-US" sz="1200" b="1" dirty="0"/>
              <a:t>Railway Ticket Booking System Application</a:t>
            </a:r>
          </a:p>
          <a:p>
            <a:pPr eaLnBrk="1" hangingPunct="1">
              <a:lnSpc>
                <a:spcPct val="114000"/>
              </a:lnSpc>
              <a:defRPr/>
            </a:pPr>
            <a:r>
              <a:rPr lang="en-IN" altLang="en-US" sz="1100" dirty="0"/>
              <a:t>Completed end to end POC of Railway ticket booking system Application along with JWT authentication, Swagger and payment testing using MERN Stack.</a:t>
            </a:r>
            <a:r>
              <a:rPr lang="en-US" altLang="en-US" sz="1100" dirty="0"/>
              <a:t> Material-UI and React Bootstrap used for user interface with spring framework multi microservice architecture with API development stored data in Mongo DB.</a:t>
            </a:r>
            <a:endParaRPr lang="en-IN" altLang="en-US" sz="1100" dirty="0"/>
          </a:p>
          <a:p>
            <a:pPr marL="172720" marR="0" lvl="2" indent="-172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70AD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lvl="2">
              <a:spcAft>
                <a:spcPts val="400"/>
              </a:spcAft>
              <a:buClr>
                <a:srgbClr val="0070AD"/>
              </a:buClr>
              <a:buSzPct val="100000"/>
              <a:defRPr/>
            </a:pPr>
            <a:r>
              <a:rPr lang="en-IN" altLang="en-US" sz="1200" b="1" dirty="0"/>
              <a:t>CHARTER MOBILE IT </a:t>
            </a:r>
          </a:p>
          <a:p>
            <a:pPr marL="0" lvl="2">
              <a:spcAft>
                <a:spcPts val="400"/>
              </a:spcAft>
              <a:buClr>
                <a:srgbClr val="0070AD"/>
              </a:buClr>
              <a:buSzPct val="100000"/>
              <a:defRPr/>
            </a:pPr>
            <a:r>
              <a:rPr lang="en-I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Part of the mobile IT FF4J(feature flagging service) 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FF4j can be used in any java application (including Android). The single dependency you must specified in pom.xml is </a:t>
            </a:r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ff4j-core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. It contains an in-memory implementation for each store. On top of it, you add </a:t>
            </a:r>
            <a:r>
              <a:rPr lang="en-IN" sz="1100">
                <a:latin typeface="Arial" panose="020B0604020202020204" pitchFamily="34" charset="0"/>
                <a:cs typeface="Arial" panose="020B0604020202020204" pitchFamily="34" charset="0"/>
              </a:rPr>
              <a:t>extra dependencies 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to define which database technology to use. Feature Store, Property Store and Event Repository don't have to use the same storage technology.</a:t>
            </a:r>
            <a:b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As FF4j provides REST-API and a web console. Have worked on UI part with HTML, CSS, Bootstrap </a:t>
            </a:r>
          </a:p>
          <a:p>
            <a:pPr marL="0" lvl="2">
              <a:spcAft>
                <a:spcPts val="400"/>
              </a:spcAft>
              <a:buClr>
                <a:srgbClr val="0070AD"/>
              </a:buClr>
              <a:buSzPct val="100000"/>
              <a:defRPr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>
              <a:spcAft>
                <a:spcPts val="400"/>
              </a:spcAft>
              <a:buClr>
                <a:srgbClr val="0070AD"/>
              </a:buClr>
              <a:buSzPct val="100000"/>
              <a:defRPr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CAMUNDA SPRING BOOT</a:t>
            </a:r>
          </a:p>
          <a:p>
            <a:pPr marL="0" lvl="2">
              <a:spcAft>
                <a:spcPts val="400"/>
              </a:spcAft>
              <a:buClr>
                <a:srgbClr val="0070AD"/>
              </a:buClr>
              <a:buSzPct val="100000"/>
              <a:defRPr/>
            </a:pP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Created a Business flow automation using Camunda Business rule tasks, sent API request from postman for testing with Mongo DB. Implemented DMN tables with a BPMN (Business process Model and Notation) to automate the </a:t>
            </a:r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Order fulfilment 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process using </a:t>
            </a:r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EXTERNAL TASK 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CLIENT of Spring Boot Application </a:t>
            </a:r>
          </a:p>
          <a:p>
            <a:pPr marL="172720" marR="0" lvl="2" indent="-172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70AD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70AD"/>
              </a:buClr>
              <a:buSzPct val="100000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76765" y="2730636"/>
            <a:ext cx="184731" cy="22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57756" rtl="0" eaLnBrk="1" fontAlgn="auto" latinLnBrk="0" hangingPunct="1">
              <a:lnSpc>
                <a:spcPct val="85000"/>
              </a:lnSpc>
              <a:spcBef>
                <a:spcPct val="30000"/>
              </a:spcBef>
              <a:spcAft>
                <a:spcPts val="0"/>
              </a:spcAft>
              <a:buClr>
                <a:srgbClr val="A50021"/>
              </a:buClr>
              <a:buSzPct val="80000"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98B9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A2EEC07-57A2-4F92-F8F4-FBF57F2F87DC}"/>
              </a:ext>
            </a:extLst>
          </p:cNvPr>
          <p:cNvSpPr txBox="1">
            <a:spLocks/>
          </p:cNvSpPr>
          <p:nvPr/>
        </p:nvSpPr>
        <p:spPr>
          <a:xfrm>
            <a:off x="-328147" y="6216658"/>
            <a:ext cx="1960137" cy="4899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108000" tIns="72000" rIns="72000" bIns="72000" numCol="1" rtlCol="0">
            <a:no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2575" indent="-12223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200" indent="-1143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31825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900" kern="1200" baseline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5" marR="0" lvl="2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40A28DDB-21AF-8C06-7286-119C8A5A8375}"/>
              </a:ext>
            </a:extLst>
          </p:cNvPr>
          <p:cNvSpPr txBox="1">
            <a:spLocks/>
          </p:cNvSpPr>
          <p:nvPr/>
        </p:nvSpPr>
        <p:spPr>
          <a:xfrm>
            <a:off x="2094809" y="6302496"/>
            <a:ext cx="1960137" cy="4899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108000" tIns="72000" rIns="72000" bIns="72000" numCol="1" rtlCol="0">
            <a:no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2575" indent="-12223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200" indent="-1143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31825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900" kern="1200" baseline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5" marR="0" lvl="2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Placeholder 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9291738-3623-1C1A-043E-C0C6AAA0288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351" r="7351"/>
          <a:stretch>
            <a:fillRect/>
          </a:stretch>
        </p:blipFill>
        <p:spPr>
          <a:xfrm>
            <a:off x="-102218" y="451847"/>
            <a:ext cx="1734208" cy="173562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8147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Capgemini Template.potx" id="{CBFF93A5-2DF8-4330-839D-D3D65D7386C8}" vid="{B804656F-51A1-4CCF-9635-ED739E5437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375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Ubuntu</vt:lpstr>
      <vt:lpstr>Ubuntu Light</vt:lpstr>
      <vt:lpstr>Ubuntu Medium</vt:lpstr>
      <vt:lpstr>Verdana</vt:lpstr>
      <vt:lpstr>Wingdings</vt:lpstr>
      <vt:lpstr>Capgemini2021</vt:lpstr>
      <vt:lpstr>Diapositive think-cell</vt:lpstr>
      <vt:lpstr>Arun Gulia  Analyst/Software Engineer arun.gulia@capgemini.com +91 8978873807 A4 Grade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Anantha Ranjith Kumar Malepati backend Lead</dc:title>
  <dc:creator>A, Babu</dc:creator>
  <cp:lastModifiedBy>Gulia, Arun</cp:lastModifiedBy>
  <cp:revision>4</cp:revision>
  <dcterms:created xsi:type="dcterms:W3CDTF">2023-08-14T17:49:19Z</dcterms:created>
  <dcterms:modified xsi:type="dcterms:W3CDTF">2023-08-23T10:40:18Z</dcterms:modified>
</cp:coreProperties>
</file>