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6" r:id="rId6"/>
    <p:sldId id="267" r:id="rId7"/>
    <p:sldId id="268" r:id="rId8"/>
    <p:sldId id="269" r:id="rId9"/>
    <p:sldId id="262" r:id="rId10"/>
    <p:sldId id="263" r:id="rId11"/>
    <p:sldId id="264" r:id="rId12"/>
    <p:sldId id="265"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Pellentesque habitant morbi tristique senectus et netus.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Pellentesque habitant morbi tristique senectus et netus.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09" y="2355458"/>
            <a:ext cx="4947859" cy="1630907"/>
          </a:xfrm>
        </p:spPr>
        <p:txBody>
          <a:bodyPr>
            <a:normAutofit/>
          </a:bodyPr>
          <a:lstStyle/>
          <a:p>
            <a:r>
              <a:rPr lang="en-US" sz="3200" dirty="0">
                <a:solidFill>
                  <a:schemeClr val="tx1"/>
                </a:solidFill>
              </a:rPr>
              <a:t>Case study</a:t>
            </a:r>
            <a:br>
              <a:rPr lang="en-US" sz="3200" dirty="0">
                <a:solidFill>
                  <a:schemeClr val="tx1"/>
                </a:solidFill>
              </a:rPr>
            </a:br>
            <a:r>
              <a:rPr lang="en-US" sz="3200" dirty="0">
                <a:solidFill>
                  <a:schemeClr val="tx1"/>
                </a:solidFill>
              </a:rPr>
              <a:t>Railway ticket booking application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Done by – Arun Gulia</a:t>
            </a:r>
            <a:br>
              <a:rPr lang="en-US" dirty="0">
                <a:solidFill>
                  <a:schemeClr val="tx1"/>
                </a:solidFill>
              </a:rPr>
            </a:br>
            <a:r>
              <a:rPr lang="en-US" dirty="0">
                <a:solidFill>
                  <a:schemeClr val="tx1"/>
                </a:solidFill>
              </a:rPr>
              <a:t>11802976</a:t>
            </a:r>
          </a:p>
        </p:txBody>
      </p:sp>
      <p:pic>
        <p:nvPicPr>
          <p:cNvPr id="5" name="Picture 4" descr="Logo, company name&#10;&#10;Description automatically generated">
            <a:extLst>
              <a:ext uri="{FF2B5EF4-FFF2-40B4-BE49-F238E27FC236}">
                <a16:creationId xmlns:a16="http://schemas.microsoft.com/office/drawing/2014/main" id="{8E20DB00-D7FD-4482-DEB8-6338263C5B57}"/>
              </a:ext>
            </a:extLst>
          </p:cNvPr>
          <p:cNvPicPr>
            <a:picLocks noChangeAspect="1"/>
          </p:cNvPicPr>
          <p:nvPr/>
        </p:nvPicPr>
        <p:blipFill>
          <a:blip r:embed="rId3"/>
          <a:stretch>
            <a:fillRect/>
          </a:stretch>
        </p:blipFill>
        <p:spPr>
          <a:xfrm>
            <a:off x="754182" y="3354018"/>
            <a:ext cx="2695575" cy="1695450"/>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1CCD1B30-C519-306E-2458-954AD79D49E1}"/>
              </a:ext>
            </a:extLst>
          </p:cNvPr>
          <p:cNvPicPr>
            <a:picLocks noChangeAspect="1"/>
          </p:cNvPicPr>
          <p:nvPr/>
        </p:nvPicPr>
        <p:blipFill>
          <a:blip r:embed="rId4"/>
          <a:stretch>
            <a:fillRect/>
          </a:stretch>
        </p:blipFill>
        <p:spPr>
          <a:xfrm>
            <a:off x="754182" y="1808532"/>
            <a:ext cx="3609975" cy="1266825"/>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Title Lorem Ipsum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170195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BD21-A0EE-C017-4EEC-6DF3EB955298}"/>
              </a:ext>
            </a:extLst>
          </p:cNvPr>
          <p:cNvSpPr>
            <a:spLocks noGrp="1"/>
          </p:cNvSpPr>
          <p:nvPr>
            <p:ph type="title"/>
          </p:nvPr>
        </p:nvSpPr>
        <p:spPr/>
        <p:txBody>
          <a:bodyPr/>
          <a:lstStyle/>
          <a:p>
            <a:r>
              <a:rPr lang="en-US" dirty="0"/>
              <a:t>About The Company</a:t>
            </a:r>
          </a:p>
        </p:txBody>
      </p:sp>
      <p:sp>
        <p:nvSpPr>
          <p:cNvPr id="3" name="Content Placeholder 2">
            <a:extLst>
              <a:ext uri="{FF2B5EF4-FFF2-40B4-BE49-F238E27FC236}">
                <a16:creationId xmlns:a16="http://schemas.microsoft.com/office/drawing/2014/main" id="{84EF44AB-0CCF-588E-D9B7-71593937A6D9}"/>
              </a:ext>
            </a:extLst>
          </p:cNvPr>
          <p:cNvSpPr>
            <a:spLocks noGrp="1"/>
          </p:cNvSpPr>
          <p:nvPr>
            <p:ph idx="1"/>
          </p:nvPr>
        </p:nvSpPr>
        <p:spPr/>
        <p:txBody>
          <a:bodyPr/>
          <a:lstStyle/>
          <a:p>
            <a:r>
              <a:rPr lang="en-US" b="0" i="0" dirty="0">
                <a:solidFill>
                  <a:srgbClr val="2B0A3D"/>
                </a:solidFill>
                <a:effectLst/>
                <a:latin typeface="ubuntu" panose="020B0604020202020204" pitchFamily="34" charset="0"/>
              </a:rPr>
              <a:t>Capgemini is a global leader in consulting, digital transformation, technology and engineering services. The Group is at the forefront of innovation to address the entire breadth of clients’ opportunities in the evolving world of cloud, digital and platforms.</a:t>
            </a:r>
          </a:p>
          <a:p>
            <a:endParaRPr lang="en-US" dirty="0">
              <a:solidFill>
                <a:srgbClr val="2B0A3D"/>
              </a:solidFill>
              <a:latin typeface="ubuntu" panose="020B0604020202020204" pitchFamily="34" charset="0"/>
            </a:endParaRPr>
          </a:p>
          <a:p>
            <a:pPr algn="l"/>
            <a:r>
              <a:rPr lang="en-US" b="0" i="0" dirty="0">
                <a:solidFill>
                  <a:srgbClr val="15011D"/>
                </a:solidFill>
                <a:effectLst/>
                <a:latin typeface="Ubuntu" panose="020B0504030602030204" pitchFamily="34" charset="0"/>
              </a:rPr>
              <a:t>Our seven Values</a:t>
            </a:r>
          </a:p>
          <a:p>
            <a:pPr algn="l"/>
            <a:r>
              <a:rPr lang="en-US" b="0" i="0" dirty="0">
                <a:solidFill>
                  <a:srgbClr val="15011D"/>
                </a:solidFill>
                <a:effectLst/>
                <a:latin typeface="Ubuntu" panose="020B0504030602030204" pitchFamily="34" charset="0"/>
              </a:rPr>
              <a:t>Our seven Values – Honesty, Boldness, Trust, Freedom, Fun, Modesty, and Team Spirit – express our personality, our spirit. While we continuously evolve our culture, our Values remain constant: we never lose sight of who we are. Profoundly entrepreneurial, we cherish and encourage individual freedoms and initiatives, within the discipline of perfect alignment with our Values.</a:t>
            </a:r>
          </a:p>
          <a:p>
            <a:endParaRPr lang="en-US" dirty="0"/>
          </a:p>
        </p:txBody>
      </p:sp>
    </p:spTree>
    <p:extLst>
      <p:ext uri="{BB962C8B-B14F-4D97-AF65-F5344CB8AC3E}">
        <p14:creationId xmlns:p14="http://schemas.microsoft.com/office/powerpoint/2010/main" val="181219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8476-7130-ABB6-321F-E35A2AEE0347}"/>
              </a:ext>
            </a:extLst>
          </p:cNvPr>
          <p:cNvSpPr>
            <a:spLocks noGrp="1"/>
          </p:cNvSpPr>
          <p:nvPr>
            <p:ph type="title"/>
          </p:nvPr>
        </p:nvSpPr>
        <p:spPr/>
        <p:txBody>
          <a:bodyPr/>
          <a:lstStyle/>
          <a:p>
            <a:r>
              <a:rPr lang="en-US" dirty="0"/>
              <a:t>Technologies Learned and Used</a:t>
            </a:r>
          </a:p>
        </p:txBody>
      </p:sp>
      <p:sp>
        <p:nvSpPr>
          <p:cNvPr id="3" name="Content Placeholder 2">
            <a:extLst>
              <a:ext uri="{FF2B5EF4-FFF2-40B4-BE49-F238E27FC236}">
                <a16:creationId xmlns:a16="http://schemas.microsoft.com/office/drawing/2014/main" id="{43C35D7E-0C57-D94F-FB5A-45B5D9A3A191}"/>
              </a:ext>
            </a:extLst>
          </p:cNvPr>
          <p:cNvSpPr>
            <a:spLocks noGrp="1"/>
          </p:cNvSpPr>
          <p:nvPr>
            <p:ph idx="1"/>
          </p:nvPr>
        </p:nvSpPr>
        <p:spPr/>
        <p:txBody>
          <a:bodyPr/>
          <a:lstStyle/>
          <a:p>
            <a:pPr marL="457200" indent="-372240">
              <a:lnSpc>
                <a:spcPct val="115000"/>
              </a:lnSpc>
              <a:buClr>
                <a:srgbClr val="424242"/>
              </a:buClr>
              <a:buFont typeface="Nunito"/>
              <a:buChar char="●"/>
            </a:pPr>
            <a:r>
              <a:rPr lang="en-IN" sz="2800" spc="-1" dirty="0">
                <a:latin typeface="Times New Roman" panose="02020603050405020304" pitchFamily="18" charset="0"/>
                <a:cs typeface="Times New Roman" panose="02020603050405020304" pitchFamily="18" charset="0"/>
              </a:rPr>
              <a:t>React.JS</a:t>
            </a:r>
            <a:endParaRPr lang="en-IN" sz="2800" b="0" strike="noStrike" spc="-1" dirty="0">
              <a:latin typeface="Times New Roman" panose="02020603050405020304" pitchFamily="18" charset="0"/>
              <a:cs typeface="Times New Roman" panose="02020603050405020304" pitchFamily="18" charset="0"/>
            </a:endParaRPr>
          </a:p>
          <a:p>
            <a:pPr marL="457200" indent="-372240">
              <a:lnSpc>
                <a:spcPct val="115000"/>
              </a:lnSpc>
              <a:buClr>
                <a:srgbClr val="424242"/>
              </a:buClr>
              <a:buFont typeface="Nunito"/>
              <a:buChar char="●"/>
            </a:pPr>
            <a:r>
              <a:rPr lang="en" sz="2800" b="0" strike="noStrike" spc="-1" dirty="0">
                <a:solidFill>
                  <a:srgbClr val="424242"/>
                </a:solidFill>
                <a:latin typeface="Times New Roman" panose="02020603050405020304" pitchFamily="18" charset="0"/>
                <a:ea typeface="Nunito"/>
                <a:cs typeface="Times New Roman" panose="02020603050405020304" pitchFamily="18" charset="0"/>
              </a:rPr>
              <a:t>Html</a:t>
            </a:r>
            <a:endParaRPr lang="en-IN" sz="2800" b="0" strike="noStrike" spc="-1" dirty="0">
              <a:latin typeface="Times New Roman" panose="02020603050405020304" pitchFamily="18" charset="0"/>
              <a:cs typeface="Times New Roman" panose="02020603050405020304" pitchFamily="18" charset="0"/>
            </a:endParaRPr>
          </a:p>
          <a:p>
            <a:pPr marL="457200" indent="-372240">
              <a:lnSpc>
                <a:spcPct val="115000"/>
              </a:lnSpc>
              <a:buClr>
                <a:srgbClr val="424242"/>
              </a:buClr>
              <a:buFont typeface="Nunito"/>
              <a:buChar char="●"/>
            </a:pPr>
            <a:r>
              <a:rPr lang="en" sz="2800" b="0" strike="noStrike" spc="-1" dirty="0">
                <a:solidFill>
                  <a:srgbClr val="424242"/>
                </a:solidFill>
                <a:latin typeface="Times New Roman" panose="02020603050405020304" pitchFamily="18" charset="0"/>
                <a:ea typeface="Nunito"/>
                <a:cs typeface="Times New Roman" panose="02020603050405020304" pitchFamily="18" charset="0"/>
              </a:rPr>
              <a:t>Css</a:t>
            </a:r>
            <a:endParaRPr lang="en-IN" sz="2800" b="0" strike="noStrike" spc="-1" dirty="0">
              <a:latin typeface="Times New Roman" panose="02020603050405020304" pitchFamily="18" charset="0"/>
              <a:cs typeface="Times New Roman" panose="02020603050405020304" pitchFamily="18" charset="0"/>
            </a:endParaRPr>
          </a:p>
          <a:p>
            <a:pPr marL="457200" indent="-372240">
              <a:lnSpc>
                <a:spcPct val="115000"/>
              </a:lnSpc>
              <a:buClr>
                <a:srgbClr val="424242"/>
              </a:buClr>
              <a:buFont typeface="Nunito"/>
              <a:buChar char="●"/>
            </a:pPr>
            <a:r>
              <a:rPr lang="en-IN" sz="2800" b="0" strike="noStrike" spc="-1" dirty="0">
                <a:latin typeface="Times New Roman" panose="02020603050405020304" pitchFamily="18" charset="0"/>
                <a:cs typeface="Times New Roman" panose="02020603050405020304" pitchFamily="18" charset="0"/>
              </a:rPr>
              <a:t>Spring MVC,REST,BOOT</a:t>
            </a:r>
          </a:p>
          <a:p>
            <a:pPr marL="457200" indent="-372240">
              <a:lnSpc>
                <a:spcPct val="115000"/>
              </a:lnSpc>
              <a:buClr>
                <a:srgbClr val="424242"/>
              </a:buClr>
              <a:buFont typeface="Nunito"/>
              <a:buChar char="●"/>
            </a:pPr>
            <a:r>
              <a:rPr lang="en" sz="2800" b="0" strike="noStrike" spc="-1" dirty="0">
                <a:solidFill>
                  <a:srgbClr val="424242"/>
                </a:solidFill>
                <a:latin typeface="Times New Roman" panose="02020603050405020304" pitchFamily="18" charset="0"/>
                <a:ea typeface="Nunito"/>
                <a:cs typeface="Times New Roman" panose="02020603050405020304" pitchFamily="18" charset="0"/>
              </a:rPr>
              <a:t>Java</a:t>
            </a:r>
          </a:p>
          <a:p>
            <a:pPr marL="84960" indent="0">
              <a:lnSpc>
                <a:spcPct val="115000"/>
              </a:lnSpc>
              <a:buClr>
                <a:srgbClr val="424242"/>
              </a:buClr>
              <a:buNone/>
            </a:pPr>
            <a:endParaRPr lang="en-IN" sz="1600" b="0" strike="noStrike" spc="-1" dirty="0">
              <a:latin typeface="Arial"/>
            </a:endParaRPr>
          </a:p>
          <a:p>
            <a:pPr marL="457200" indent="-372240">
              <a:lnSpc>
                <a:spcPct val="115000"/>
              </a:lnSpc>
              <a:buClr>
                <a:srgbClr val="424242"/>
              </a:buClr>
              <a:buFont typeface="Nunito"/>
              <a:buChar char="●"/>
            </a:pPr>
            <a:endParaRPr lang="en-IN" sz="1600" b="0" strike="noStrike" spc="-1" dirty="0">
              <a:latin typeface="Arial"/>
            </a:endParaRPr>
          </a:p>
          <a:p>
            <a:pPr>
              <a:lnSpc>
                <a:spcPct val="115000"/>
              </a:lnSpc>
              <a:spcBef>
                <a:spcPts val="1199"/>
              </a:spcBef>
              <a:spcAft>
                <a:spcPts val="1199"/>
              </a:spcAft>
              <a:tabLst>
                <a:tab pos="0" algn="l"/>
              </a:tabLst>
            </a:pPr>
            <a:endParaRPr lang="en-IN" sz="1600" b="0" strike="noStrike" spc="-1" dirty="0">
              <a:latin typeface="Arial"/>
            </a:endParaRPr>
          </a:p>
          <a:p>
            <a:endParaRPr lang="en-US" dirty="0"/>
          </a:p>
        </p:txBody>
      </p:sp>
      <p:pic>
        <p:nvPicPr>
          <p:cNvPr id="4" name="Picture 3">
            <a:extLst>
              <a:ext uri="{FF2B5EF4-FFF2-40B4-BE49-F238E27FC236}">
                <a16:creationId xmlns:a16="http://schemas.microsoft.com/office/drawing/2014/main" id="{0E44BC25-F687-77E6-EF81-EF3BEC57C007}"/>
              </a:ext>
            </a:extLst>
          </p:cNvPr>
          <p:cNvPicPr>
            <a:picLocks noChangeAspect="1"/>
          </p:cNvPicPr>
          <p:nvPr/>
        </p:nvPicPr>
        <p:blipFill>
          <a:blip r:embed="rId2"/>
          <a:stretch>
            <a:fillRect/>
          </a:stretch>
        </p:blipFill>
        <p:spPr>
          <a:xfrm>
            <a:off x="8153142" y="1681989"/>
            <a:ext cx="2347163" cy="1237595"/>
          </a:xfrm>
          <a:prstGeom prst="rect">
            <a:avLst/>
          </a:prstGeom>
        </p:spPr>
      </p:pic>
      <p:pic>
        <p:nvPicPr>
          <p:cNvPr id="5" name="Picture 4">
            <a:extLst>
              <a:ext uri="{FF2B5EF4-FFF2-40B4-BE49-F238E27FC236}">
                <a16:creationId xmlns:a16="http://schemas.microsoft.com/office/drawing/2014/main" id="{5B6E2405-6627-241D-F39D-2AEC7712AED1}"/>
              </a:ext>
            </a:extLst>
          </p:cNvPr>
          <p:cNvPicPr>
            <a:picLocks noChangeAspect="1"/>
          </p:cNvPicPr>
          <p:nvPr/>
        </p:nvPicPr>
        <p:blipFill>
          <a:blip r:embed="rId3"/>
          <a:stretch>
            <a:fillRect/>
          </a:stretch>
        </p:blipFill>
        <p:spPr>
          <a:xfrm>
            <a:off x="7528248" y="3850376"/>
            <a:ext cx="3596952" cy="1493649"/>
          </a:xfrm>
          <a:prstGeom prst="rect">
            <a:avLst/>
          </a:prstGeom>
        </p:spPr>
      </p:pic>
      <p:pic>
        <p:nvPicPr>
          <p:cNvPr id="9" name="Picture 8" descr="Icon&#10;&#10;Description automatically generated">
            <a:extLst>
              <a:ext uri="{FF2B5EF4-FFF2-40B4-BE49-F238E27FC236}">
                <a16:creationId xmlns:a16="http://schemas.microsoft.com/office/drawing/2014/main" id="{4B7EA586-0602-DC1C-E0A1-494C31D511F6}"/>
              </a:ext>
            </a:extLst>
          </p:cNvPr>
          <p:cNvPicPr>
            <a:picLocks noChangeAspect="1"/>
          </p:cNvPicPr>
          <p:nvPr/>
        </p:nvPicPr>
        <p:blipFill>
          <a:blip r:embed="rId4"/>
          <a:stretch>
            <a:fillRect/>
          </a:stretch>
        </p:blipFill>
        <p:spPr>
          <a:xfrm>
            <a:off x="3910012" y="1828800"/>
            <a:ext cx="2857500" cy="1600200"/>
          </a:xfrm>
          <a:prstGeom prst="rect">
            <a:avLst/>
          </a:prstGeom>
        </p:spPr>
      </p:pic>
    </p:spTree>
    <p:extLst>
      <p:ext uri="{BB962C8B-B14F-4D97-AF65-F5344CB8AC3E}">
        <p14:creationId xmlns:p14="http://schemas.microsoft.com/office/powerpoint/2010/main" val="426521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58D1-9732-3E83-0BA9-611E6E950C3D}"/>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F695DD32-6033-4680-9E0C-6A8CD4F89307}"/>
              </a:ext>
            </a:extLst>
          </p:cNvPr>
          <p:cNvSpPr>
            <a:spLocks noGrp="1"/>
          </p:cNvSpPr>
          <p:nvPr>
            <p:ph idx="1"/>
          </p:nvPr>
        </p:nvSpPr>
        <p:spPr/>
        <p:txBody>
          <a:bodyPr/>
          <a:lstStyle/>
          <a:p>
            <a:pPr marL="457200" indent="-386640">
              <a:lnSpc>
                <a:spcPct val="115000"/>
              </a:lnSpc>
              <a:buClr>
                <a:srgbClr val="424242"/>
              </a:buClr>
              <a:buFont typeface="Nunito"/>
              <a:buChar char="●"/>
            </a:pPr>
            <a:r>
              <a:rPr lang="en" sz="2400" spc="-1" dirty="0">
                <a:solidFill>
                  <a:srgbClr val="424242"/>
                </a:solidFill>
                <a:latin typeface="Nunito"/>
              </a:rPr>
              <a:t>Spring MVC</a:t>
            </a:r>
            <a:endParaRPr lang="en-IN" sz="2400" b="0" strike="noStrike" spc="-1" dirty="0">
              <a:latin typeface="Arial"/>
            </a:endParaRPr>
          </a:p>
          <a:p>
            <a:pPr marL="457200" indent="-386640">
              <a:lnSpc>
                <a:spcPct val="115000"/>
              </a:lnSpc>
              <a:buClr>
                <a:srgbClr val="424242"/>
              </a:buClr>
              <a:buFont typeface="Nunito"/>
              <a:buChar char="●"/>
            </a:pPr>
            <a:r>
              <a:rPr lang="en" sz="2400" spc="-1" dirty="0">
                <a:solidFill>
                  <a:srgbClr val="424242"/>
                </a:solidFill>
                <a:latin typeface="Nunito"/>
              </a:rPr>
              <a:t>MongoDB</a:t>
            </a:r>
            <a:endParaRPr lang="en-IN" sz="2400" b="0" strike="noStrike" spc="-1" dirty="0">
              <a:latin typeface="Arial"/>
            </a:endParaRPr>
          </a:p>
          <a:p>
            <a:pPr marL="457200" indent="-386640">
              <a:lnSpc>
                <a:spcPct val="115000"/>
              </a:lnSpc>
              <a:buClr>
                <a:srgbClr val="424242"/>
              </a:buClr>
              <a:buFont typeface="Nunito"/>
              <a:buChar char="●"/>
            </a:pPr>
            <a:r>
              <a:rPr lang="en" sz="2400" b="0" strike="noStrike" spc="-1" dirty="0">
                <a:solidFill>
                  <a:srgbClr val="424242"/>
                </a:solidFill>
                <a:latin typeface="Nunito"/>
              </a:rPr>
              <a:t>Swagger</a:t>
            </a:r>
            <a:endParaRPr lang="en-IN" sz="2400" b="0" strike="noStrike" spc="-1" dirty="0">
              <a:latin typeface="Arial"/>
            </a:endParaRPr>
          </a:p>
          <a:p>
            <a:pPr marL="457200" indent="-386640">
              <a:lnSpc>
                <a:spcPct val="115000"/>
              </a:lnSpc>
              <a:buClr>
                <a:srgbClr val="424242"/>
              </a:buClr>
              <a:buFont typeface="Nunito"/>
              <a:buChar char="●"/>
            </a:pPr>
            <a:r>
              <a:rPr lang="en" sz="2400" b="0" strike="noStrike" spc="-1" dirty="0">
                <a:solidFill>
                  <a:srgbClr val="424242"/>
                </a:solidFill>
                <a:latin typeface="Nunito"/>
                <a:ea typeface="Nunito"/>
              </a:rPr>
              <a:t>VS Code</a:t>
            </a:r>
            <a:endParaRPr lang="en-IN" sz="2400" b="0" strike="noStrike" spc="-1" dirty="0">
              <a:latin typeface="Arial"/>
            </a:endParaRPr>
          </a:p>
          <a:p>
            <a:pPr marL="457200" indent="-386640">
              <a:lnSpc>
                <a:spcPct val="115000"/>
              </a:lnSpc>
              <a:buClr>
                <a:srgbClr val="424242"/>
              </a:buClr>
              <a:buFont typeface="Nunito"/>
              <a:buChar char="●"/>
            </a:pPr>
            <a:r>
              <a:rPr lang="en" sz="2400" spc="-1" dirty="0">
                <a:solidFill>
                  <a:srgbClr val="424242"/>
                </a:solidFill>
                <a:latin typeface="Nunito"/>
              </a:rPr>
              <a:t>Eclipse</a:t>
            </a:r>
            <a:endParaRPr lang="en-IN" sz="2400" b="0" strike="noStrike" spc="-1" dirty="0">
              <a:latin typeface="Arial"/>
            </a:endParaRPr>
          </a:p>
          <a:p>
            <a:pPr marL="457200" indent="-386640">
              <a:lnSpc>
                <a:spcPct val="115000"/>
              </a:lnSpc>
              <a:buClr>
                <a:srgbClr val="424242"/>
              </a:buClr>
              <a:buFont typeface="Nunito"/>
              <a:buChar char="●"/>
            </a:pPr>
            <a:r>
              <a:rPr lang="en" sz="2400" b="0" strike="noStrike" spc="-1" dirty="0">
                <a:solidFill>
                  <a:srgbClr val="424242"/>
                </a:solidFill>
                <a:latin typeface="Nunito"/>
                <a:ea typeface="Nunito"/>
              </a:rPr>
              <a:t>Postman</a:t>
            </a:r>
            <a:endParaRPr lang="en-IN" sz="2400" b="0" strike="noStrike" spc="-1" dirty="0">
              <a:latin typeface="Arial"/>
            </a:endParaRPr>
          </a:p>
          <a:p>
            <a:pPr marL="457200" indent="-386640">
              <a:lnSpc>
                <a:spcPct val="115000"/>
              </a:lnSpc>
              <a:buClr>
                <a:srgbClr val="424242"/>
              </a:buClr>
              <a:buFont typeface="Nunito"/>
              <a:buChar char="●"/>
            </a:pPr>
            <a:r>
              <a:rPr lang="en" sz="2400" b="0" strike="noStrike" spc="-1" dirty="0">
                <a:solidFill>
                  <a:srgbClr val="424242"/>
                </a:solidFill>
                <a:latin typeface="Nunito"/>
                <a:ea typeface="Nunito"/>
              </a:rPr>
              <a:t>Git</a:t>
            </a:r>
            <a:endParaRPr lang="en-IN" sz="2400" b="0" strike="noStrike" spc="-1" dirty="0">
              <a:latin typeface="Arial"/>
            </a:endParaRPr>
          </a:p>
          <a:p>
            <a:pPr>
              <a:lnSpc>
                <a:spcPct val="115000"/>
              </a:lnSpc>
              <a:spcBef>
                <a:spcPts val="1199"/>
              </a:spcBef>
              <a:spcAft>
                <a:spcPts val="1199"/>
              </a:spcAft>
              <a:tabLst>
                <a:tab pos="0" algn="l"/>
              </a:tabLst>
            </a:pPr>
            <a:endParaRPr lang="en-IN" sz="1600" b="0" strike="noStrike" spc="-1" dirty="0">
              <a:latin typeface="Arial"/>
            </a:endParaRPr>
          </a:p>
          <a:p>
            <a:endParaRPr lang="en-US" dirty="0"/>
          </a:p>
        </p:txBody>
      </p:sp>
    </p:spTree>
    <p:extLst>
      <p:ext uri="{BB962C8B-B14F-4D97-AF65-F5344CB8AC3E}">
        <p14:creationId xmlns:p14="http://schemas.microsoft.com/office/powerpoint/2010/main" val="95483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1EBD-4570-B03F-701D-25C99DE6E774}"/>
              </a:ext>
            </a:extLst>
          </p:cNvPr>
          <p:cNvSpPr>
            <a:spLocks noGrp="1"/>
          </p:cNvSpPr>
          <p:nvPr>
            <p:ph type="title"/>
          </p:nvPr>
        </p:nvSpPr>
        <p:spPr/>
        <p:txBody>
          <a:bodyPr/>
          <a:lstStyle/>
          <a:p>
            <a:r>
              <a:rPr lang="en" sz="4000" b="1" strike="noStrike" spc="-1" dirty="0">
                <a:solidFill>
                  <a:srgbClr val="424242"/>
                </a:solidFill>
                <a:latin typeface="Maven Pro"/>
                <a:ea typeface="Maven Pro"/>
              </a:rPr>
              <a:t>Details Of the Work</a:t>
            </a:r>
            <a:br>
              <a:rPr lang="en-IN" sz="4000" b="0" strike="noStrike" spc="-1" dirty="0">
                <a:latin typeface="Arial"/>
              </a:rPr>
            </a:br>
            <a:endParaRPr lang="en-US" dirty="0"/>
          </a:p>
        </p:txBody>
      </p:sp>
      <p:sp>
        <p:nvSpPr>
          <p:cNvPr id="3" name="Content Placeholder 2">
            <a:extLst>
              <a:ext uri="{FF2B5EF4-FFF2-40B4-BE49-F238E27FC236}">
                <a16:creationId xmlns:a16="http://schemas.microsoft.com/office/drawing/2014/main" id="{07ED0B3D-0979-3909-9B4B-2EF820CD8BF8}"/>
              </a:ext>
            </a:extLst>
          </p:cNvPr>
          <p:cNvSpPr>
            <a:spLocks noGrp="1"/>
          </p:cNvSpPr>
          <p:nvPr>
            <p:ph idx="1"/>
          </p:nvPr>
        </p:nvSpPr>
        <p:spPr/>
        <p:txBody>
          <a:bodyPr>
            <a:normAutofit/>
          </a:bodyPr>
          <a:lstStyle/>
          <a:p>
            <a:pPr>
              <a:lnSpc>
                <a:spcPct val="115000"/>
              </a:lnSpc>
              <a:tabLst>
                <a:tab pos="0" algn="l"/>
              </a:tabLst>
            </a:pPr>
            <a:r>
              <a:rPr lang="en" sz="1600" b="0" strike="noStrike" spc="-1" dirty="0">
                <a:solidFill>
                  <a:srgbClr val="424242"/>
                </a:solidFill>
                <a:latin typeface="Times New Roman" panose="02020603050405020304" pitchFamily="18" charset="0"/>
                <a:ea typeface="Nunito"/>
                <a:cs typeface="Times New Roman" panose="02020603050405020304" pitchFamily="18" charset="0"/>
              </a:rPr>
              <a:t>I started my internship with learning new Technologies under the supervision of my mentor Mr.Onkar Deshpande , I have worked on Assignment to test our understanding </a:t>
            </a:r>
          </a:p>
          <a:p>
            <a:pPr>
              <a:lnSpc>
                <a:spcPct val="115000"/>
              </a:lnSpc>
              <a:tabLst>
                <a:tab pos="0" algn="l"/>
              </a:tabLst>
            </a:pPr>
            <a:r>
              <a:rPr lang="en" sz="1600" b="0" strike="noStrike" spc="-1" dirty="0">
                <a:solidFill>
                  <a:srgbClr val="424242"/>
                </a:solidFill>
                <a:latin typeface="Times New Roman" panose="02020603050405020304" pitchFamily="18" charset="0"/>
                <a:ea typeface="Nunito"/>
                <a:cs typeface="Times New Roman" panose="02020603050405020304" pitchFamily="18" charset="0"/>
              </a:rPr>
              <a:t>  After that we required to develop a product with the requirment listed in Documentation</a:t>
            </a:r>
          </a:p>
          <a:p>
            <a:r>
              <a:rPr lang="en-US" sz="1600" dirty="0">
                <a:latin typeface="Times New Roman" panose="02020603050405020304" pitchFamily="18" charset="0"/>
                <a:cs typeface="Times New Roman" panose="02020603050405020304" pitchFamily="18" charset="0"/>
              </a:rPr>
              <a:t>Firstly I Started working on creating Server and gateway for my project</a:t>
            </a:r>
          </a:p>
          <a:p>
            <a:r>
              <a:rPr lang="en-US" sz="1600" dirty="0">
                <a:latin typeface="Times New Roman" panose="02020603050405020304" pitchFamily="18" charset="0"/>
                <a:cs typeface="Times New Roman" panose="02020603050405020304" pitchFamily="18" charset="0"/>
              </a:rPr>
              <a:t>After that I worked on the Micro-services which were required by the project</a:t>
            </a:r>
          </a:p>
          <a:p>
            <a:r>
              <a:rPr lang="en-US" sz="1600" dirty="0">
                <a:latin typeface="Times New Roman" panose="02020603050405020304" pitchFamily="18" charset="0"/>
                <a:cs typeface="Times New Roman" panose="02020603050405020304" pitchFamily="18" charset="0"/>
              </a:rPr>
              <a:t>Followed up with the UI in React.JS</a:t>
            </a:r>
          </a:p>
          <a:p>
            <a:r>
              <a:rPr lang="en-US" sz="1600" dirty="0">
                <a:latin typeface="Times New Roman" panose="02020603050405020304" pitchFamily="18" charset="0"/>
                <a:cs typeface="Times New Roman" panose="02020603050405020304" pitchFamily="18" charset="0"/>
              </a:rPr>
              <a:t>Ending with the Test Cases</a:t>
            </a:r>
          </a:p>
        </p:txBody>
      </p:sp>
    </p:spTree>
    <p:extLst>
      <p:ext uri="{BB962C8B-B14F-4D97-AF65-F5344CB8AC3E}">
        <p14:creationId xmlns:p14="http://schemas.microsoft.com/office/powerpoint/2010/main" val="66869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B401-6B6F-FF56-472C-CF4DD4803B6B}"/>
              </a:ext>
            </a:extLst>
          </p:cNvPr>
          <p:cNvSpPr>
            <a:spLocks noGrp="1"/>
          </p:cNvSpPr>
          <p:nvPr>
            <p:ph type="title"/>
          </p:nvPr>
        </p:nvSpPr>
        <p:spPr/>
        <p:txBody>
          <a:bodyPr/>
          <a:lstStyle/>
          <a:p>
            <a:r>
              <a:rPr lang="en-US" dirty="0"/>
              <a:t>Problem With Monolith Application </a:t>
            </a:r>
          </a:p>
        </p:txBody>
      </p:sp>
      <p:sp>
        <p:nvSpPr>
          <p:cNvPr id="3" name="Content Placeholder 2">
            <a:extLst>
              <a:ext uri="{FF2B5EF4-FFF2-40B4-BE49-F238E27FC236}">
                <a16:creationId xmlns:a16="http://schemas.microsoft.com/office/drawing/2014/main" id="{526BA38A-0DE1-7968-F969-F068F9EBE23D}"/>
              </a:ext>
            </a:extLst>
          </p:cNvPr>
          <p:cNvSpPr>
            <a:spLocks noGrp="1"/>
          </p:cNvSpPr>
          <p:nvPr>
            <p:ph idx="1"/>
          </p:nvPr>
        </p:nvSpPr>
        <p:spPr/>
        <p:txBody>
          <a:bodyPr/>
          <a:lstStyle/>
          <a:p>
            <a:pPr>
              <a:buFont typeface="Arial" panose="020B0604020202020204" pitchFamily="34" charset="0"/>
              <a:buChar char="•"/>
            </a:pPr>
            <a:r>
              <a:rPr lang="en-US" sz="2000" dirty="0"/>
              <a:t>increases complexity</a:t>
            </a:r>
          </a:p>
          <a:p>
            <a:pPr>
              <a:buFont typeface="Arial" panose="020B0604020202020204" pitchFamily="34" charset="0"/>
              <a:buChar char="•"/>
            </a:pPr>
            <a:r>
              <a:rPr lang="en-US" sz="2000" dirty="0"/>
              <a:t>slows down development</a:t>
            </a:r>
          </a:p>
          <a:p>
            <a:pPr>
              <a:buFont typeface="Arial" panose="020B0604020202020204" pitchFamily="34" charset="0"/>
              <a:buChar char="•"/>
            </a:pPr>
            <a:r>
              <a:rPr lang="en-US" sz="2000" dirty="0"/>
              <a:t>introduces bugs and makes testing difficult.</a:t>
            </a:r>
          </a:p>
          <a:p>
            <a:pPr>
              <a:buFont typeface="Arial" panose="020B0604020202020204" pitchFamily="34" charset="0"/>
              <a:buChar char="•"/>
            </a:pPr>
            <a:r>
              <a:rPr lang="en-US" sz="2000" dirty="0"/>
              <a:t>non-optimized utilization</a:t>
            </a:r>
          </a:p>
          <a:p>
            <a:pPr>
              <a:buFont typeface="Arial" panose="020B0604020202020204" pitchFamily="34" charset="0"/>
              <a:buChar char="•"/>
            </a:pPr>
            <a:endParaRPr lang="en-US" dirty="0"/>
          </a:p>
          <a:p>
            <a:pPr>
              <a:buFont typeface="Arial" panose="020B0604020202020204" pitchFamily="34" charset="0"/>
              <a:buChar char="•"/>
            </a:pPr>
            <a:r>
              <a:rPr lang="en-US" sz="2400" dirty="0"/>
              <a:t>Solution – </a:t>
            </a:r>
          </a:p>
          <a:p>
            <a:pPr>
              <a:buFont typeface="Arial" panose="020B0604020202020204" pitchFamily="34" charset="0"/>
              <a:buChar char="•"/>
            </a:pPr>
            <a:r>
              <a:rPr lang="en-US" sz="2400" dirty="0"/>
              <a:t>Switch to Micro-service based architecture</a:t>
            </a:r>
          </a:p>
        </p:txBody>
      </p:sp>
    </p:spTree>
    <p:extLst>
      <p:ext uri="{BB962C8B-B14F-4D97-AF65-F5344CB8AC3E}">
        <p14:creationId xmlns:p14="http://schemas.microsoft.com/office/powerpoint/2010/main" val="41588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4521-EAB1-EBC1-A790-C02AABF1B54E}"/>
              </a:ext>
            </a:extLst>
          </p:cNvPr>
          <p:cNvSpPr>
            <a:spLocks noGrp="1"/>
          </p:cNvSpPr>
          <p:nvPr>
            <p:ph type="title"/>
          </p:nvPr>
        </p:nvSpPr>
        <p:spPr>
          <a:xfrm>
            <a:off x="1066800" y="642594"/>
            <a:ext cx="10058400" cy="1371600"/>
          </a:xfrm>
        </p:spPr>
        <p:txBody>
          <a:bodyPr anchor="ctr">
            <a:normAutofit/>
          </a:bodyPr>
          <a:lstStyle/>
          <a:p>
            <a:r>
              <a:rPr lang="en-US" dirty="0"/>
              <a:t>Data Flow Diagram</a:t>
            </a:r>
          </a:p>
        </p:txBody>
      </p:sp>
      <p:pic>
        <p:nvPicPr>
          <p:cNvPr id="5" name="Content Placeholder 4" descr="Diagram&#10;&#10;Description automatically generated">
            <a:extLst>
              <a:ext uri="{FF2B5EF4-FFF2-40B4-BE49-F238E27FC236}">
                <a16:creationId xmlns:a16="http://schemas.microsoft.com/office/drawing/2014/main" id="{DCC455F2-D42F-D23D-777D-FEF32D2B2CB2}"/>
              </a:ext>
            </a:extLst>
          </p:cNvPr>
          <p:cNvPicPr>
            <a:picLocks noGrp="1" noChangeAspect="1"/>
          </p:cNvPicPr>
          <p:nvPr>
            <p:ph idx="1"/>
          </p:nvPr>
        </p:nvPicPr>
        <p:blipFill>
          <a:blip r:embed="rId2"/>
          <a:stretch>
            <a:fillRect/>
          </a:stretch>
        </p:blipFill>
        <p:spPr>
          <a:xfrm>
            <a:off x="2085975" y="2103120"/>
            <a:ext cx="8020050" cy="3849624"/>
          </a:xfrm>
          <a:noFill/>
        </p:spPr>
      </p:pic>
    </p:spTree>
    <p:extLst>
      <p:ext uri="{BB962C8B-B14F-4D97-AF65-F5344CB8AC3E}">
        <p14:creationId xmlns:p14="http://schemas.microsoft.com/office/powerpoint/2010/main" val="189568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7179-A973-155D-CD23-86CCFD5B3F17}"/>
              </a:ext>
            </a:extLst>
          </p:cNvPr>
          <p:cNvSpPr>
            <a:spLocks noGrp="1"/>
          </p:cNvSpPr>
          <p:nvPr>
            <p:ph type="title"/>
          </p:nvPr>
        </p:nvSpPr>
        <p:spPr/>
        <p:txBody>
          <a:bodyPr/>
          <a:lstStyle/>
          <a:p>
            <a:r>
              <a:rPr lang="en-US" dirty="0"/>
              <a:t>ER Diagram</a:t>
            </a:r>
          </a:p>
        </p:txBody>
      </p:sp>
      <p:pic>
        <p:nvPicPr>
          <p:cNvPr id="5" name="Content Placeholder 4" descr="Diagram&#10;&#10;Description automatically generated">
            <a:extLst>
              <a:ext uri="{FF2B5EF4-FFF2-40B4-BE49-F238E27FC236}">
                <a16:creationId xmlns:a16="http://schemas.microsoft.com/office/drawing/2014/main" id="{43495FFD-AE30-B7F1-8284-8546EAB2799B}"/>
              </a:ext>
            </a:extLst>
          </p:cNvPr>
          <p:cNvPicPr>
            <a:picLocks noGrp="1" noChangeAspect="1"/>
          </p:cNvPicPr>
          <p:nvPr>
            <p:ph idx="1"/>
          </p:nvPr>
        </p:nvPicPr>
        <p:blipFill>
          <a:blip r:embed="rId2"/>
          <a:stretch>
            <a:fillRect/>
          </a:stretch>
        </p:blipFill>
        <p:spPr>
          <a:xfrm>
            <a:off x="1284014" y="1704975"/>
            <a:ext cx="9212536" cy="4690235"/>
          </a:xfrm>
        </p:spPr>
      </p:pic>
    </p:spTree>
    <p:extLst>
      <p:ext uri="{BB962C8B-B14F-4D97-AF65-F5344CB8AC3E}">
        <p14:creationId xmlns:p14="http://schemas.microsoft.com/office/powerpoint/2010/main" val="417865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88A8-49F7-B332-3DD4-331BD8B27F2D}"/>
              </a:ext>
            </a:extLst>
          </p:cNvPr>
          <p:cNvSpPr>
            <a:spLocks noGrp="1"/>
          </p:cNvSpPr>
          <p:nvPr>
            <p:ph type="title"/>
          </p:nvPr>
        </p:nvSpPr>
        <p:spPr>
          <a:xfrm>
            <a:off x="1066800" y="628946"/>
            <a:ext cx="10058400" cy="1371600"/>
          </a:xfrm>
        </p:spPr>
        <p:txBody>
          <a:bodyPr/>
          <a:lstStyle/>
          <a:p>
            <a:r>
              <a:rPr lang="en-US" dirty="0"/>
              <a:t>Learning Outcomes</a:t>
            </a:r>
          </a:p>
        </p:txBody>
      </p:sp>
      <p:sp>
        <p:nvSpPr>
          <p:cNvPr id="3" name="Content Placeholder 2">
            <a:extLst>
              <a:ext uri="{FF2B5EF4-FFF2-40B4-BE49-F238E27FC236}">
                <a16:creationId xmlns:a16="http://schemas.microsoft.com/office/drawing/2014/main" id="{EBCE78EA-B583-5837-FB3B-EBF41AD7E17F}"/>
              </a:ext>
            </a:extLst>
          </p:cNvPr>
          <p:cNvSpPr>
            <a:spLocks noGrp="1"/>
          </p:cNvSpPr>
          <p:nvPr>
            <p:ph idx="1"/>
          </p:nvPr>
        </p:nvSpPr>
        <p:spPr/>
        <p:txBody>
          <a:bodyPr>
            <a:normAutofit fontScale="92500" lnSpcReduction="10000"/>
          </a:bodyPr>
          <a:lstStyle/>
          <a:p>
            <a:r>
              <a:rPr lang="en-US" sz="3600" dirty="0"/>
              <a:t>REST API </a:t>
            </a:r>
          </a:p>
          <a:p>
            <a:r>
              <a:rPr lang="en-US" sz="3600" dirty="0"/>
              <a:t>Spring MVC</a:t>
            </a:r>
          </a:p>
          <a:p>
            <a:r>
              <a:rPr lang="en-US" sz="3600" dirty="0"/>
              <a:t>Spring Core</a:t>
            </a:r>
          </a:p>
          <a:p>
            <a:r>
              <a:rPr lang="en-US" sz="3600" dirty="0"/>
              <a:t>Dependency Injection</a:t>
            </a:r>
          </a:p>
          <a:p>
            <a:r>
              <a:rPr lang="en-US" sz="3600" dirty="0"/>
              <a:t>React.JS</a:t>
            </a:r>
          </a:p>
          <a:p>
            <a:r>
              <a:rPr lang="en-US" sz="3600" dirty="0"/>
              <a:t>Unit Testing</a:t>
            </a:r>
          </a:p>
        </p:txBody>
      </p:sp>
    </p:spTree>
    <p:extLst>
      <p:ext uri="{BB962C8B-B14F-4D97-AF65-F5344CB8AC3E}">
        <p14:creationId xmlns:p14="http://schemas.microsoft.com/office/powerpoint/2010/main" val="615336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{065689A8-1B52-46BF-8F43-2CFEE200F8D2}tf78438558_win32</Template>
  <TotalTime>210</TotalTime>
  <Words>326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Century Gothic</vt:lpstr>
      <vt:lpstr>Garamond</vt:lpstr>
      <vt:lpstr>Maven Pro</vt:lpstr>
      <vt:lpstr>Nunito</vt:lpstr>
      <vt:lpstr>Times New Roman</vt:lpstr>
      <vt:lpstr>Ubuntu</vt:lpstr>
      <vt:lpstr>Ubuntu</vt:lpstr>
      <vt:lpstr>SavonVTI</vt:lpstr>
      <vt:lpstr>Case study Railway ticket booking application</vt:lpstr>
      <vt:lpstr>About The Company</vt:lpstr>
      <vt:lpstr>Technologies Learned and Used</vt:lpstr>
      <vt:lpstr>Tools Used</vt:lpstr>
      <vt:lpstr>Details Of the Work </vt:lpstr>
      <vt:lpstr>Problem With Monolith Application </vt:lpstr>
      <vt:lpstr>Data Flow Diagram</vt:lpstr>
      <vt:lpstr>ER Diagram</vt:lpstr>
      <vt:lpstr>Learning Outcomes</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Arun Gulia</dc:creator>
  <cp:lastModifiedBy>Arun Gulia</cp:lastModifiedBy>
  <cp:revision>4</cp:revision>
  <dcterms:created xsi:type="dcterms:W3CDTF">2022-05-12T03:54:24Z</dcterms:created>
  <dcterms:modified xsi:type="dcterms:W3CDTF">2022-06-04T04:43:58Z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