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8" r:id="rId4"/>
    <p:sldId id="269" r:id="rId5"/>
    <p:sldId id="266" r:id="rId6"/>
    <p:sldId id="271" r:id="rId7"/>
    <p:sldId id="272" r:id="rId8"/>
    <p:sldId id="258" r:id="rId9"/>
    <p:sldId id="263" r:id="rId10"/>
    <p:sldId id="264" r:id="rId11"/>
    <p:sldId id="273" r:id="rId12"/>
    <p:sldId id="265"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67" d="100"/>
          <a:sy n="67" d="100"/>
        </p:scale>
        <p:origin x="3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7CB48-4260-4536-A2A5-BB00862F30C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84559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68536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107662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0433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3702984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C7CB48-4260-4536-A2A5-BB00862F30CB}" type="datetimeFigureOut">
              <a:rPr lang="en-US" smtClean="0"/>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58811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C7CB48-4260-4536-A2A5-BB00862F30CB}" type="datetimeFigureOut">
              <a:rPr lang="en-US" smtClean="0"/>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214696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7CB48-4260-4536-A2A5-BB00862F30C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406524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7CB48-4260-4536-A2A5-BB00862F30C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164217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7CB48-4260-4536-A2A5-BB00862F30C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64802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7CB48-4260-4536-A2A5-BB00862F30C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106763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7CB48-4260-4536-A2A5-BB00862F30C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8655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C7CB48-4260-4536-A2A5-BB00862F30CB}"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74141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7CB48-4260-4536-A2A5-BB00862F30CB}" type="datetimeFigureOut">
              <a:rPr lang="en-US" smtClean="0"/>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42982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C7CB48-4260-4536-A2A5-BB00862F30CB}" type="datetimeFigureOut">
              <a:rPr lang="en-US" smtClean="0"/>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81467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2C7CB48-4260-4536-A2A5-BB00862F30CB}" type="datetimeFigureOut">
              <a:rPr lang="en-US" smtClean="0"/>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89308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02252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118454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2C7CB48-4260-4536-A2A5-BB00862F30CB}" type="datetimeFigureOut">
              <a:rPr lang="en-US" smtClean="0"/>
              <a:t>4/2/2023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8856484-2877-42DC-A21E-78F338FBEDDD}" type="slidenum">
              <a:rPr lang="en-US" smtClean="0"/>
              <a:t>‹#›</a:t>
            </a:fld>
            <a:endParaRPr lang="en-US"/>
          </a:p>
        </p:txBody>
      </p:sp>
    </p:spTree>
    <p:extLst>
      <p:ext uri="{BB962C8B-B14F-4D97-AF65-F5344CB8AC3E}">
        <p14:creationId xmlns:p14="http://schemas.microsoft.com/office/powerpoint/2010/main" val="10365571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9114-E952-3ADA-C0D2-B402C0E571F2}"/>
              </a:ext>
            </a:extLst>
          </p:cNvPr>
          <p:cNvSpPr>
            <a:spLocks noGrp="1"/>
          </p:cNvSpPr>
          <p:nvPr>
            <p:ph type="ctrTitle"/>
          </p:nvPr>
        </p:nvSpPr>
        <p:spPr>
          <a:xfrm>
            <a:off x="1257300" y="1922462"/>
            <a:ext cx="9144000" cy="1506538"/>
          </a:xfrm>
        </p:spPr>
        <p:txBody>
          <a:bodyPr>
            <a:normAutofit fontScale="90000"/>
          </a:bodyPr>
          <a:lstStyle/>
          <a:p>
            <a:r>
              <a:rPr lang="en-US" sz="4000" b="1" i="1" u="sng" strike="noStrike" dirty="0">
                <a:effectLst/>
                <a:latin typeface="Arial" panose="020B0604020202020204" pitchFamily="34" charset="0"/>
              </a:rPr>
              <a:t>CS663/362 Artificial Intelligence</a:t>
            </a:r>
            <a:br>
              <a:rPr lang="en-US" sz="4000" b="1" i="1" u="sng" strike="noStrike" dirty="0">
                <a:effectLst/>
                <a:latin typeface="Arial" panose="020B0604020202020204" pitchFamily="34" charset="0"/>
              </a:rPr>
            </a:br>
            <a:r>
              <a:rPr lang="en-US" sz="4000" b="1" i="1" u="sng" strike="noStrike" dirty="0">
                <a:effectLst/>
                <a:latin typeface="Arial" panose="020B0604020202020204" pitchFamily="34" charset="0"/>
              </a:rPr>
              <a:t>Lab Assignment 10</a:t>
            </a:r>
            <a:br>
              <a:rPr lang="en-US" sz="4000" b="1" i="1" u="sng" strike="noStrike" dirty="0">
                <a:effectLst/>
                <a:latin typeface="Arial" panose="020B0604020202020204" pitchFamily="34" charset="0"/>
              </a:rPr>
            </a:br>
            <a:br>
              <a:rPr lang="en-US" sz="4000" b="1" i="1" u="sng" strike="noStrike" dirty="0">
                <a:effectLst/>
                <a:latin typeface="Arial" panose="020B0604020202020204" pitchFamily="34" charset="0"/>
              </a:rPr>
            </a:br>
            <a:r>
              <a:rPr lang="en-US" sz="4000" b="1" i="1" u="sng" strike="noStrike" dirty="0">
                <a:effectLst/>
                <a:latin typeface="Arial" panose="020B0604020202020204" pitchFamily="34" charset="0"/>
              </a:rPr>
              <a:t>Group Ascent </a:t>
            </a:r>
            <a:endParaRPr lang="en-US" sz="11500" b="1" i="1" u="sng" dirty="0"/>
          </a:p>
        </p:txBody>
      </p:sp>
      <p:sp>
        <p:nvSpPr>
          <p:cNvPr id="3" name="Subtitle 2">
            <a:extLst>
              <a:ext uri="{FF2B5EF4-FFF2-40B4-BE49-F238E27FC236}">
                <a16:creationId xmlns:a16="http://schemas.microsoft.com/office/drawing/2014/main" id="{AD641C3F-CC2D-1C1B-B67D-1F5824F5C6F3}"/>
              </a:ext>
            </a:extLst>
          </p:cNvPr>
          <p:cNvSpPr>
            <a:spLocks noGrp="1"/>
          </p:cNvSpPr>
          <p:nvPr>
            <p:ph type="subTitle" idx="1"/>
          </p:nvPr>
        </p:nvSpPr>
        <p:spPr>
          <a:xfrm>
            <a:off x="809625" y="3909220"/>
            <a:ext cx="9144000" cy="1655762"/>
          </a:xfrm>
        </p:spPr>
        <p:txBody>
          <a:bodyPr>
            <a:noAutofit/>
          </a:bodyPr>
          <a:lstStyle/>
          <a:p>
            <a:pPr algn="l"/>
            <a:r>
              <a:rPr lang="en-US" sz="1800" dirty="0">
                <a:solidFill>
                  <a:schemeClr val="tx1"/>
                </a:solidFill>
              </a:rPr>
              <a:t>Group Members: </a:t>
            </a:r>
          </a:p>
          <a:p>
            <a:pPr marL="342900" indent="-342900" algn="l">
              <a:buFont typeface="Arial" panose="020B0604020202020204" pitchFamily="34" charset="0"/>
              <a:buChar char="•"/>
            </a:pPr>
            <a:r>
              <a:rPr lang="en-US" sz="1800" dirty="0">
                <a:solidFill>
                  <a:schemeClr val="tx1"/>
                </a:solidFill>
              </a:rPr>
              <a:t>Adarsh Shukla (202051008)</a:t>
            </a:r>
          </a:p>
          <a:p>
            <a:pPr marL="342900" indent="-342900" algn="l">
              <a:buFont typeface="Arial" panose="020B0604020202020204" pitchFamily="34" charset="0"/>
              <a:buChar char="•"/>
            </a:pPr>
            <a:r>
              <a:rPr lang="en-US" sz="1800" dirty="0">
                <a:solidFill>
                  <a:schemeClr val="tx1"/>
                </a:solidFill>
              </a:rPr>
              <a:t>Aman Anand (202051019)</a:t>
            </a:r>
          </a:p>
          <a:p>
            <a:pPr marL="342900" indent="-342900" algn="l">
              <a:buFont typeface="Arial" panose="020B0604020202020204" pitchFamily="34" charset="0"/>
              <a:buChar char="•"/>
            </a:pPr>
            <a:r>
              <a:rPr lang="en-US" sz="1800" dirty="0">
                <a:solidFill>
                  <a:schemeClr val="tx1"/>
                </a:solidFill>
              </a:rPr>
              <a:t>Arun Kumar Gupta (202051035)</a:t>
            </a:r>
          </a:p>
          <a:p>
            <a:pPr marL="342900" indent="-342900" algn="l">
              <a:buFont typeface="Arial" panose="020B0604020202020204" pitchFamily="34" charset="0"/>
              <a:buChar char="•"/>
            </a:pPr>
            <a:r>
              <a:rPr lang="en-US" sz="1800" dirty="0">
                <a:solidFill>
                  <a:schemeClr val="tx1"/>
                </a:solidFill>
              </a:rPr>
              <a:t>Kalash Singh </a:t>
            </a:r>
            <a:r>
              <a:rPr lang="en-US" sz="1800" dirty="0" err="1">
                <a:solidFill>
                  <a:schemeClr val="tx1"/>
                </a:solidFill>
              </a:rPr>
              <a:t>Jadoun</a:t>
            </a:r>
            <a:r>
              <a:rPr lang="en-US" sz="1800" dirty="0">
                <a:solidFill>
                  <a:schemeClr val="tx1"/>
                </a:solidFill>
              </a:rPr>
              <a:t> (202051097)</a:t>
            </a:r>
          </a:p>
        </p:txBody>
      </p:sp>
    </p:spTree>
    <p:extLst>
      <p:ext uri="{BB962C8B-B14F-4D97-AF65-F5344CB8AC3E}">
        <p14:creationId xmlns:p14="http://schemas.microsoft.com/office/powerpoint/2010/main" val="813731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6D031-6B39-402D-2B48-BB91E7531323}"/>
              </a:ext>
            </a:extLst>
          </p:cNvPr>
          <p:cNvSpPr>
            <a:spLocks noGrp="1"/>
          </p:cNvSpPr>
          <p:nvPr>
            <p:ph idx="1"/>
          </p:nvPr>
        </p:nvSpPr>
        <p:spPr>
          <a:xfrm>
            <a:off x="838200" y="590550"/>
            <a:ext cx="10515600" cy="5586413"/>
          </a:xfrm>
        </p:spPr>
        <p:txBody>
          <a:bodyPr>
            <a:normAutofit/>
          </a:bodyPr>
          <a:lstStyle/>
          <a:p>
            <a:pPr marL="0" indent="0">
              <a:buNone/>
            </a:pPr>
            <a:r>
              <a:rPr lang="en-US" sz="4400" b="1" i="1" u="sng" dirty="0"/>
              <a:t>Policy Iteration</a:t>
            </a:r>
          </a:p>
          <a:p>
            <a:pPr marL="0" indent="0">
              <a:buNone/>
            </a:pPr>
            <a:endParaRPr lang="en-US" sz="2400" b="1" i="1" u="sng" dirty="0"/>
          </a:p>
          <a:p>
            <a:pPr marL="0" indent="0">
              <a:buNone/>
            </a:pPr>
            <a:r>
              <a:rPr lang="en-US" dirty="0"/>
              <a:t>Policy Iteration is an algorithm in ‘Reinforcement Learning', which helps in learning the optimal policy which maximizes the long term discounted reward. These techniques are often useful, when there are multiple options to chose from, and each option has its own rewards and risks.</a:t>
            </a:r>
          </a:p>
        </p:txBody>
      </p:sp>
    </p:spTree>
    <p:extLst>
      <p:ext uri="{BB962C8B-B14F-4D97-AF65-F5344CB8AC3E}">
        <p14:creationId xmlns:p14="http://schemas.microsoft.com/office/powerpoint/2010/main" val="195312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F39C6-9C27-3FD6-FFBA-F0C5B491D31A}"/>
              </a:ext>
            </a:extLst>
          </p:cNvPr>
          <p:cNvSpPr>
            <a:spLocks noGrp="1"/>
          </p:cNvSpPr>
          <p:nvPr>
            <p:ph idx="1"/>
          </p:nvPr>
        </p:nvSpPr>
        <p:spPr>
          <a:xfrm>
            <a:off x="838200" y="1054100"/>
            <a:ext cx="10515600" cy="4351338"/>
          </a:xfrm>
        </p:spPr>
        <p:txBody>
          <a:bodyPr>
            <a:normAutofit/>
          </a:bodyPr>
          <a:lstStyle/>
          <a:p>
            <a:pPr marL="0" marR="0" indent="0">
              <a:lnSpc>
                <a:spcPct val="107000"/>
              </a:lnSpc>
              <a:spcBef>
                <a:spcPts val="1500"/>
              </a:spcBef>
              <a:spcAft>
                <a:spcPts val="1500"/>
              </a:spcAft>
              <a:buNone/>
            </a:pPr>
            <a:r>
              <a:rPr lang="en-US" sz="2400" kern="0" dirty="0">
                <a:effectLst/>
                <a:latin typeface="Segoe UI" panose="020B0502040204020203" pitchFamily="34" charset="0"/>
                <a:ea typeface="Times New Roman" panose="02020603050405020304" pitchFamily="18" charset="0"/>
                <a:cs typeface="Times New Roman" panose="02020603050405020304" pitchFamily="18" charset="0"/>
              </a:rPr>
              <a:t>We can then use policy iteration to determine the optimal policy. The algorithm involves the following steps: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effectLst/>
                <a:latin typeface="Segoe UI" panose="020B0502040204020203" pitchFamily="34" charset="0"/>
                <a:ea typeface="Times New Roman" panose="02020603050405020304" pitchFamily="18" charset="0"/>
                <a:cs typeface="Times New Roman" panose="02020603050405020304" pitchFamily="18" charset="0"/>
              </a:rPr>
              <a:t>Initialize the policy arbitrarily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effectLst/>
                <a:latin typeface="Segoe UI" panose="020B0502040204020203" pitchFamily="34" charset="0"/>
                <a:ea typeface="Times New Roman" panose="02020603050405020304" pitchFamily="18" charset="0"/>
                <a:cs typeface="Times New Roman" panose="02020603050405020304" pitchFamily="18" charset="0"/>
              </a:rPr>
              <a:t>Evaluate the policy by calculating the value function for each state under the current policy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effectLst/>
                <a:latin typeface="Segoe UI" panose="020B0502040204020203" pitchFamily="34" charset="0"/>
                <a:ea typeface="Times New Roman" panose="02020603050405020304" pitchFamily="18" charset="0"/>
                <a:cs typeface="Times New Roman" panose="02020603050405020304" pitchFamily="18" charset="0"/>
              </a:rPr>
              <a:t>Improve the policy by updating the policy based on the current value function</a:t>
            </a:r>
          </a:p>
          <a:p>
            <a:pPr marL="342900" marR="0" lvl="0" indent="-342900">
              <a:lnSpc>
                <a:spcPct val="107000"/>
              </a:lnSpc>
              <a:spcBef>
                <a:spcPts val="0"/>
              </a:spcBef>
              <a:spcAft>
                <a:spcPts val="0"/>
              </a:spcAft>
              <a:buFont typeface="+mj-lt"/>
              <a:buAutoNum type="arabicPeriod"/>
              <a:tabLst>
                <a:tab pos="457200" algn="l"/>
              </a:tabLst>
            </a:pPr>
            <a:r>
              <a:rPr lang="en-US" sz="2400" kern="0" dirty="0">
                <a:effectLst/>
                <a:latin typeface="Segoe UI" panose="020B0502040204020203" pitchFamily="34" charset="0"/>
                <a:ea typeface="Times New Roman" panose="02020603050405020304" pitchFamily="18" charset="0"/>
              </a:rPr>
              <a:t>Repeat steps 2 and 3 until the policy converges to the optimal policy</a:t>
            </a:r>
            <a:endParaRPr lang="en-US" sz="2400" dirty="0"/>
          </a:p>
        </p:txBody>
      </p:sp>
    </p:spTree>
    <p:extLst>
      <p:ext uri="{BB962C8B-B14F-4D97-AF65-F5344CB8AC3E}">
        <p14:creationId xmlns:p14="http://schemas.microsoft.com/office/powerpoint/2010/main" val="3679778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49217B-6EAC-D43C-F1C1-F68470693EEA}"/>
              </a:ext>
            </a:extLst>
          </p:cNvPr>
          <p:cNvSpPr txBox="1"/>
          <p:nvPr/>
        </p:nvSpPr>
        <p:spPr>
          <a:xfrm>
            <a:off x="771524" y="317603"/>
            <a:ext cx="10868025" cy="6222794"/>
          </a:xfrm>
          <a:prstGeom prst="rect">
            <a:avLst/>
          </a:prstGeom>
          <a:noFill/>
        </p:spPr>
        <p:txBody>
          <a:bodyPr wrap="square">
            <a:spAutoFit/>
          </a:bodyPr>
          <a:lstStyle/>
          <a:p>
            <a:pPr marL="0" marR="0">
              <a:lnSpc>
                <a:spcPct val="107000"/>
              </a:lnSpc>
              <a:spcBef>
                <a:spcPts val="0"/>
              </a:spcBef>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W</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 used the </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400" i="1" kern="100" dirty="0" err="1">
                <a:effectLst/>
                <a:latin typeface="Calibri" panose="020F0502020204030204" pitchFamily="34" charset="0"/>
                <a:ea typeface="Calibri" panose="020F0502020204030204" pitchFamily="34" charset="0"/>
                <a:cs typeface="Times New Roman" panose="02020603050405020304" pitchFamily="18" charset="0"/>
              </a:rPr>
              <a:t>transition_probs</a:t>
            </a:r>
            <a:r>
              <a:rPr lang="en-US" sz="2400" i="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function -&gt; calculate the transition probabilities and rewards for a given state and action.  </a:t>
            </a:r>
          </a:p>
          <a:p>
            <a:pPr marL="0" marR="0">
              <a:lnSpc>
                <a:spcPct val="107000"/>
              </a:lnSpc>
              <a:spcBef>
                <a:spcPts val="0"/>
              </a:spcBef>
              <a:spcAft>
                <a:spcPts val="800"/>
              </a:spcAft>
            </a:pPr>
            <a:r>
              <a:rPr lang="en-US" sz="2400" i="1" kern="100" dirty="0">
                <a:latin typeface="Calibri" panose="020F0502020204030204" pitchFamily="34" charset="0"/>
                <a:ea typeface="Calibri" panose="020F0502020204030204" pitchFamily="34" charset="0"/>
                <a:cs typeface="Times New Roman" panose="02020603050405020304" pitchFamily="18" charset="0"/>
              </a:rPr>
              <a:t>‘</a:t>
            </a:r>
            <a:r>
              <a:rPr lang="en-US" sz="2400" i="1" kern="100" dirty="0" err="1">
                <a:effectLst/>
                <a:latin typeface="Calibri" panose="020F0502020204030204" pitchFamily="34" charset="0"/>
                <a:ea typeface="Calibri" panose="020F0502020204030204" pitchFamily="34" charset="0"/>
                <a:cs typeface="Times New Roman" panose="02020603050405020304" pitchFamily="18" charset="0"/>
              </a:rPr>
              <a:t>policy_evaluation</a:t>
            </a:r>
            <a:r>
              <a:rPr lang="en-US" sz="24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function updates the value function for a given policy, and ‘</a:t>
            </a:r>
            <a:r>
              <a:rPr lang="en-US" sz="2400" i="1" kern="100" dirty="0" err="1">
                <a:effectLst/>
                <a:latin typeface="Calibri" panose="020F0502020204030204" pitchFamily="34" charset="0"/>
                <a:ea typeface="Calibri" panose="020F0502020204030204" pitchFamily="34" charset="0"/>
                <a:cs typeface="Times New Roman" panose="02020603050405020304" pitchFamily="18" charset="0"/>
              </a:rPr>
              <a:t>policy_improvement</a:t>
            </a:r>
            <a:r>
              <a:rPr lang="en-US" sz="24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function updates the policy for a given value function.</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We run the policy iteration loop until convergence, where convergence is achieved when the policy is stable and no longer changes. Finally, we print out the optimal policy and value function.</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Note that we use the Poisson distribution with a parameter of 3 (4) for the first (second) location to model the number of rentals at each location, as specified in the original problem description. We also check for parking costs by subtracting the cost from the reward when the number of bikes at a location is greater than 10.</a:t>
            </a:r>
          </a:p>
        </p:txBody>
      </p:sp>
    </p:spTree>
    <p:extLst>
      <p:ext uri="{BB962C8B-B14F-4D97-AF65-F5344CB8AC3E}">
        <p14:creationId xmlns:p14="http://schemas.microsoft.com/office/powerpoint/2010/main" val="271435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482A-1783-9A1E-97F6-63EC324061C3}"/>
              </a:ext>
            </a:extLst>
          </p:cNvPr>
          <p:cNvSpPr>
            <a:spLocks noGrp="1"/>
          </p:cNvSpPr>
          <p:nvPr>
            <p:ph type="title"/>
          </p:nvPr>
        </p:nvSpPr>
        <p:spPr/>
        <p:txBody>
          <a:bodyPr/>
          <a:lstStyle/>
          <a:p>
            <a:r>
              <a:rPr lang="en-US" b="1" i="1" u="sng" dirty="0"/>
              <a:t>References</a:t>
            </a:r>
          </a:p>
        </p:txBody>
      </p:sp>
      <p:sp>
        <p:nvSpPr>
          <p:cNvPr id="3" name="Content Placeholder 2">
            <a:extLst>
              <a:ext uri="{FF2B5EF4-FFF2-40B4-BE49-F238E27FC236}">
                <a16:creationId xmlns:a16="http://schemas.microsoft.com/office/drawing/2014/main" id="{8CA65D50-4667-6376-30E7-F7D25BDC9888}"/>
              </a:ext>
            </a:extLst>
          </p:cNvPr>
          <p:cNvSpPr>
            <a:spLocks noGrp="1"/>
          </p:cNvSpPr>
          <p:nvPr>
            <p:ph idx="1"/>
          </p:nvPr>
        </p:nvSpPr>
        <p:spPr/>
        <p:txBody>
          <a:bodyPr>
            <a:normAutofit/>
          </a:bodyPr>
          <a:lstStyle/>
          <a:p>
            <a:r>
              <a:rPr lang="en-US" sz="2400" dirty="0"/>
              <a:t>Artificial Intelligence a Modern Approach, Russell and Norvig (third edition)      Chapter 16, 17, 21</a:t>
            </a:r>
          </a:p>
          <a:p>
            <a:r>
              <a:rPr lang="en-US" sz="2400" dirty="0"/>
              <a:t>Reinforcement Learning, Sutton and </a:t>
            </a:r>
            <a:r>
              <a:rPr lang="en-US" sz="2400" dirty="0" err="1"/>
              <a:t>Barto</a:t>
            </a:r>
            <a:r>
              <a:rPr lang="en-US" sz="2400" dirty="0"/>
              <a:t> (second edition)</a:t>
            </a:r>
          </a:p>
          <a:p>
            <a:pPr marL="0" indent="0">
              <a:buNone/>
            </a:pPr>
            <a:r>
              <a:rPr lang="en-US" sz="2400" dirty="0"/>
              <a:t>    Chapter 3, 4</a:t>
            </a:r>
          </a:p>
          <a:p>
            <a:endParaRPr lang="en-US" sz="2400" dirty="0"/>
          </a:p>
          <a:p>
            <a:endParaRPr lang="en-US" sz="2400" dirty="0"/>
          </a:p>
        </p:txBody>
      </p:sp>
    </p:spTree>
    <p:extLst>
      <p:ext uri="{BB962C8B-B14F-4D97-AF65-F5344CB8AC3E}">
        <p14:creationId xmlns:p14="http://schemas.microsoft.com/office/powerpoint/2010/main" val="153283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6B77-315C-88D1-AFD0-CBF887C3E281}"/>
              </a:ext>
            </a:extLst>
          </p:cNvPr>
          <p:cNvSpPr>
            <a:spLocks noGrp="1"/>
          </p:cNvSpPr>
          <p:nvPr>
            <p:ph type="title"/>
          </p:nvPr>
        </p:nvSpPr>
        <p:spPr>
          <a:xfrm>
            <a:off x="838200" y="1296193"/>
            <a:ext cx="10515600" cy="4428332"/>
          </a:xfrm>
        </p:spPr>
        <p:txBody>
          <a:bodyPr>
            <a:noAutofit/>
          </a:bodyPr>
          <a:lstStyle/>
          <a:p>
            <a:pPr rtl="0">
              <a:spcBef>
                <a:spcPts val="0"/>
              </a:spcBef>
              <a:spcAft>
                <a:spcPts val="0"/>
              </a:spcAft>
            </a:pPr>
            <a:r>
              <a:rPr lang="en-US" sz="3200" b="1" i="1" u="sng" strike="noStrike" dirty="0">
                <a:solidFill>
                  <a:srgbClr val="000000"/>
                </a:solidFill>
                <a:effectLst/>
                <a:latin typeface="Times New Roman" panose="02020603050405020304" pitchFamily="18" charset="0"/>
              </a:rPr>
              <a:t>Learning Objective:</a:t>
            </a:r>
            <a:br>
              <a:rPr lang="en-US" sz="3200" b="0" i="0" u="none" strike="noStrike" dirty="0">
                <a:solidFill>
                  <a:srgbClr val="000000"/>
                </a:solidFill>
                <a:effectLst/>
                <a:latin typeface="Times New Roman" panose="02020603050405020304" pitchFamily="18" charset="0"/>
              </a:rPr>
            </a:br>
            <a:br>
              <a:rPr lang="en-US" sz="3200" b="0" i="0" u="none" strike="noStrike" dirty="0">
                <a:solidFill>
                  <a:srgbClr val="000000"/>
                </a:solidFill>
                <a:effectLst/>
                <a:latin typeface="Times New Roman" panose="02020603050405020304" pitchFamily="18" charset="0"/>
              </a:rPr>
            </a:br>
            <a:r>
              <a:rPr lang="en-US" sz="3200" b="0" i="1" u="none" strike="noStrike" dirty="0">
                <a:solidFill>
                  <a:srgbClr val="000000"/>
                </a:solidFill>
                <a:effectLst/>
                <a:latin typeface="Times New Roman" panose="02020603050405020304" pitchFamily="18" charset="0"/>
              </a:rPr>
              <a:t> Understand the process of sequential decision making (stochastic environment) and the connection with reinforcement learning</a:t>
            </a:r>
            <a:br>
              <a:rPr lang="en-US" sz="3200" b="0" dirty="0">
                <a:effectLst/>
              </a:rPr>
            </a:br>
            <a:br>
              <a:rPr lang="en-US" sz="3200" dirty="0"/>
            </a:br>
            <a:r>
              <a:rPr lang="en-US" sz="3200" b="1" i="1" u="sng" dirty="0"/>
              <a:t>Title: Markov Decision Process and Dynamic Programming</a:t>
            </a:r>
            <a:br>
              <a:rPr lang="en-US" sz="3200" b="1" i="1" u="sng" dirty="0"/>
            </a:br>
            <a:endParaRPr lang="en-US" sz="3200" b="1" i="1" u="sng" dirty="0"/>
          </a:p>
        </p:txBody>
      </p:sp>
    </p:spTree>
    <p:extLst>
      <p:ext uri="{BB962C8B-B14F-4D97-AF65-F5344CB8AC3E}">
        <p14:creationId xmlns:p14="http://schemas.microsoft.com/office/powerpoint/2010/main" val="3355488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40E2-F63F-6DEA-4FC1-1B43DB9E1148}"/>
              </a:ext>
            </a:extLst>
          </p:cNvPr>
          <p:cNvSpPr>
            <a:spLocks noGrp="1"/>
          </p:cNvSpPr>
          <p:nvPr>
            <p:ph type="title"/>
          </p:nvPr>
        </p:nvSpPr>
        <p:spPr/>
        <p:txBody>
          <a:bodyPr/>
          <a:lstStyle/>
          <a:p>
            <a:r>
              <a:rPr lang="en-US" sz="4400" b="1" i="1" u="sng" dirty="0"/>
              <a:t>Markov Decision Process</a:t>
            </a:r>
            <a:endParaRPr lang="en-US" dirty="0"/>
          </a:p>
        </p:txBody>
      </p:sp>
      <p:sp>
        <p:nvSpPr>
          <p:cNvPr id="3" name="Content Placeholder 2">
            <a:extLst>
              <a:ext uri="{FF2B5EF4-FFF2-40B4-BE49-F238E27FC236}">
                <a16:creationId xmlns:a16="http://schemas.microsoft.com/office/drawing/2014/main" id="{2DD15883-345D-0C73-5792-CB4817001F84}"/>
              </a:ext>
            </a:extLst>
          </p:cNvPr>
          <p:cNvSpPr>
            <a:spLocks noGrp="1"/>
          </p:cNvSpPr>
          <p:nvPr>
            <p:ph idx="1"/>
          </p:nvPr>
        </p:nvSpPr>
        <p:spPr/>
        <p:txBody>
          <a:bodyPr/>
          <a:lstStyle/>
          <a:p>
            <a:pPr marL="0" indent="0">
              <a:buNone/>
            </a:pPr>
            <a:r>
              <a:rPr lang="en-US" dirty="0"/>
              <a:t>An MDP consists of a set of states, a set of actions, and a set of probabilities that describe the outcomes of actions taken in each state. The state of the system is assumed to evolve according to a Markov process, which means that the future state depends only on the current state and the action taken, and not on the past history of the system.</a:t>
            </a:r>
          </a:p>
        </p:txBody>
      </p:sp>
    </p:spTree>
    <p:extLst>
      <p:ext uri="{BB962C8B-B14F-4D97-AF65-F5344CB8AC3E}">
        <p14:creationId xmlns:p14="http://schemas.microsoft.com/office/powerpoint/2010/main" val="9145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4924-681B-21EA-034C-5E77B8CFB652}"/>
              </a:ext>
            </a:extLst>
          </p:cNvPr>
          <p:cNvSpPr>
            <a:spLocks noGrp="1"/>
          </p:cNvSpPr>
          <p:nvPr>
            <p:ph type="title"/>
          </p:nvPr>
        </p:nvSpPr>
        <p:spPr/>
        <p:txBody>
          <a:bodyPr/>
          <a:lstStyle/>
          <a:p>
            <a:r>
              <a:rPr lang="en-US" b="1" i="1" u="sng" dirty="0"/>
              <a:t>Bellman Equation</a:t>
            </a:r>
          </a:p>
        </p:txBody>
      </p:sp>
      <p:pic>
        <p:nvPicPr>
          <p:cNvPr id="5" name="Content Placeholder 4">
            <a:extLst>
              <a:ext uri="{FF2B5EF4-FFF2-40B4-BE49-F238E27FC236}">
                <a16:creationId xmlns:a16="http://schemas.microsoft.com/office/drawing/2014/main" id="{2C750672-8004-6036-E2BA-6466699D0B8F}"/>
              </a:ext>
            </a:extLst>
          </p:cNvPr>
          <p:cNvPicPr>
            <a:picLocks noGrp="1" noChangeAspect="1"/>
          </p:cNvPicPr>
          <p:nvPr>
            <p:ph idx="1"/>
          </p:nvPr>
        </p:nvPicPr>
        <p:blipFill>
          <a:blip r:embed="rId2"/>
          <a:stretch>
            <a:fillRect/>
          </a:stretch>
        </p:blipFill>
        <p:spPr>
          <a:xfrm>
            <a:off x="2709051" y="1690688"/>
            <a:ext cx="6773897" cy="956469"/>
          </a:xfrm>
        </p:spPr>
      </p:pic>
      <p:sp>
        <p:nvSpPr>
          <p:cNvPr id="7" name="TextBox 6">
            <a:extLst>
              <a:ext uri="{FF2B5EF4-FFF2-40B4-BE49-F238E27FC236}">
                <a16:creationId xmlns:a16="http://schemas.microsoft.com/office/drawing/2014/main" id="{9BE6EFBE-35FD-C12D-8905-41ADA92F7645}"/>
              </a:ext>
            </a:extLst>
          </p:cNvPr>
          <p:cNvSpPr txBox="1"/>
          <p:nvPr/>
        </p:nvSpPr>
        <p:spPr>
          <a:xfrm>
            <a:off x="942975" y="2908141"/>
            <a:ext cx="9734550" cy="1938992"/>
          </a:xfrm>
          <a:prstGeom prst="rect">
            <a:avLst/>
          </a:prstGeom>
          <a:noFill/>
        </p:spPr>
        <p:txBody>
          <a:bodyPr wrap="square">
            <a:spAutoFit/>
          </a:bodyPr>
          <a:lstStyle/>
          <a:p>
            <a:r>
              <a:rPr lang="en-US" sz="2400" dirty="0"/>
              <a:t>Here, U(s) represents the value of state s, a is an action, s' represents the next state, P(s'|</a:t>
            </a:r>
            <a:r>
              <a:rPr lang="en-US" sz="2400" dirty="0" err="1"/>
              <a:t>s,a</a:t>
            </a:r>
            <a:r>
              <a:rPr lang="en-US" sz="2400" dirty="0"/>
              <a:t>) is the probability of transitioning to state s' from state s when action a is taken, R(</a:t>
            </a:r>
            <a:r>
              <a:rPr lang="en-US" sz="2400" dirty="0" err="1"/>
              <a:t>s,a,s</a:t>
            </a:r>
            <a:r>
              <a:rPr lang="en-US" sz="2400" dirty="0"/>
              <a:t>') is the reward received from transitioning from state s to state s' when action a is taken, and γ is a discount factor that represents the importance of future rewards.</a:t>
            </a:r>
          </a:p>
        </p:txBody>
      </p:sp>
    </p:spTree>
    <p:extLst>
      <p:ext uri="{BB962C8B-B14F-4D97-AF65-F5344CB8AC3E}">
        <p14:creationId xmlns:p14="http://schemas.microsoft.com/office/powerpoint/2010/main" val="236518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770E-A5F9-1B91-A636-4EA600C41599}"/>
              </a:ext>
            </a:extLst>
          </p:cNvPr>
          <p:cNvSpPr>
            <a:spLocks noGrp="1"/>
          </p:cNvSpPr>
          <p:nvPr>
            <p:ph type="title"/>
          </p:nvPr>
        </p:nvSpPr>
        <p:spPr>
          <a:xfrm>
            <a:off x="838200" y="230188"/>
            <a:ext cx="10515600" cy="692150"/>
          </a:xfrm>
        </p:spPr>
        <p:txBody>
          <a:bodyPr>
            <a:normAutofit/>
          </a:bodyPr>
          <a:lstStyle/>
          <a:p>
            <a:r>
              <a:rPr lang="en-US" dirty="0"/>
              <a:t>Problem 1</a:t>
            </a:r>
          </a:p>
        </p:txBody>
      </p:sp>
      <p:sp>
        <p:nvSpPr>
          <p:cNvPr id="3" name="Content Placeholder 2">
            <a:extLst>
              <a:ext uri="{FF2B5EF4-FFF2-40B4-BE49-F238E27FC236}">
                <a16:creationId xmlns:a16="http://schemas.microsoft.com/office/drawing/2014/main" id="{3142CB7F-B74F-329D-E33A-9F7A0AE7BFFC}"/>
              </a:ext>
            </a:extLst>
          </p:cNvPr>
          <p:cNvSpPr>
            <a:spLocks noGrp="1"/>
          </p:cNvSpPr>
          <p:nvPr>
            <p:ph idx="1"/>
          </p:nvPr>
        </p:nvSpPr>
        <p:spPr>
          <a:xfrm>
            <a:off x="838200" y="828675"/>
            <a:ext cx="10515600" cy="5062538"/>
          </a:xfrm>
        </p:spPr>
        <p:txBody>
          <a:bodyPr>
            <a:normAutofit fontScale="77500" lnSpcReduction="20000"/>
          </a:bodyPr>
          <a:lstStyle/>
          <a:p>
            <a:pPr marL="0" indent="0">
              <a:buNone/>
            </a:pPr>
            <a:r>
              <a:rPr lang="en-US" sz="2000" kern="0" dirty="0">
                <a:solidFill>
                  <a:srgbClr val="000000"/>
                </a:solidFill>
                <a:effectLst/>
                <a:latin typeface="Times New Roman" panose="02020603050405020304" pitchFamily="18" charset="0"/>
                <a:ea typeface="Times New Roman" panose="02020603050405020304" pitchFamily="18" charset="0"/>
              </a:rPr>
              <a:t>Suppose that an agent is situated in the 4x3 environment as shown in Figure 1.  Beginning in the start state, it must choose an action at each time step.  The interaction with the environment terminates when the agent reaches one of the goal states, marked +1 or -1.  We assume that the environment is fully observable, so that the agent always knows where it is.  You may decide to take the following four actions in every state:  Up, Down, Left and Right.  However, the environment is stochastic, that means the action that you take may not lead you to the desired state.  Each action achieves the intended effect with probability 0.8, but the rest of the time, the action moves the agent at right angles to the intended direction with equal probabilities.  Furthermore, if the agent bumps into a wall, it stays in the same square.  The immediate reward for moving to any state (s) except for the terminal states S</a:t>
            </a:r>
            <a:r>
              <a:rPr lang="en-US" sz="2000" kern="0" baseline="30000" dirty="0">
                <a:solidFill>
                  <a:srgbClr val="000000"/>
                </a:solidFill>
                <a:effectLst/>
                <a:latin typeface="Times New Roman" panose="02020603050405020304" pitchFamily="18" charset="0"/>
                <a:ea typeface="Times New Roman" panose="02020603050405020304" pitchFamily="18" charset="0"/>
              </a:rPr>
              <a:t>+</a:t>
            </a:r>
            <a:r>
              <a:rPr lang="en-US" sz="2000" kern="0" dirty="0">
                <a:solidFill>
                  <a:srgbClr val="000000"/>
                </a:solidFill>
                <a:effectLst/>
                <a:latin typeface="Times New Roman" panose="02020603050405020304" pitchFamily="18" charset="0"/>
                <a:ea typeface="Times New Roman" panose="02020603050405020304" pitchFamily="18" charset="0"/>
              </a:rPr>
              <a:t> is r(s)= -0.04.  And the reward for moving to terminal states is +1 and -1 respectively. Find the value function corresponding to the optimal policy using value iteration. </a:t>
            </a:r>
          </a:p>
          <a:p>
            <a:pPr marL="0" indent="0">
              <a:buNone/>
            </a:pPr>
            <a:r>
              <a:rPr lang="en-US" sz="2000" b="0" i="0" u="none" strike="noStrike" dirty="0">
                <a:solidFill>
                  <a:srgbClr val="000000"/>
                </a:solidFill>
                <a:effectLst/>
                <a:latin typeface="Times New Roman" panose="02020603050405020304" pitchFamily="18" charset="0"/>
              </a:rPr>
              <a:t>Find the value functions corresponding optimal policy for the following:</a:t>
            </a:r>
            <a:endParaRPr lang="en-US" sz="2000" b="0" dirty="0">
              <a:effectLst/>
            </a:endParaRPr>
          </a:p>
          <a:p>
            <a:pPr marL="457200" rtl="0" fontAlgn="base">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rPr>
              <a:t>r(s)=-2</a:t>
            </a:r>
          </a:p>
          <a:p>
            <a:pPr marL="457200" rtl="0" fontAlgn="base">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rPr>
              <a:t>r(s)=0.1</a:t>
            </a:r>
          </a:p>
          <a:p>
            <a:pPr marL="457200" rtl="0" fontAlgn="base">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rPr>
              <a:t>r(s)=0.02</a:t>
            </a:r>
          </a:p>
          <a:p>
            <a:pPr marL="457200" rtl="0" fontAlgn="base">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rPr>
              <a:t>r(s)=1</a:t>
            </a:r>
          </a:p>
          <a:p>
            <a:pPr marL="0" indent="0">
              <a:buNone/>
            </a:pPr>
            <a:endParaRPr lang="en-US" sz="2000" kern="0" dirty="0">
              <a:solidFill>
                <a:srgbClr val="000000"/>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8B42A0AD-03DC-4615-598F-69FF173501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19900" y="4418013"/>
            <a:ext cx="4702444" cy="2271712"/>
          </a:xfrm>
          <a:prstGeom prst="rect">
            <a:avLst/>
          </a:prstGeom>
          <a:noFill/>
          <a:ln>
            <a:noFill/>
          </a:ln>
        </p:spPr>
      </p:pic>
    </p:spTree>
    <p:extLst>
      <p:ext uri="{BB962C8B-B14F-4D97-AF65-F5344CB8AC3E}">
        <p14:creationId xmlns:p14="http://schemas.microsoft.com/office/powerpoint/2010/main" val="223360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E937-200B-ED7C-7DDE-CCD2A9A5C1D5}"/>
              </a:ext>
            </a:extLst>
          </p:cNvPr>
          <p:cNvSpPr>
            <a:spLocks noGrp="1"/>
          </p:cNvSpPr>
          <p:nvPr>
            <p:ph type="title"/>
          </p:nvPr>
        </p:nvSpPr>
        <p:spPr>
          <a:xfrm>
            <a:off x="838200" y="365126"/>
            <a:ext cx="10515600" cy="749300"/>
          </a:xfrm>
        </p:spPr>
        <p:txBody>
          <a:bodyPr/>
          <a:lstStyle/>
          <a:p>
            <a:r>
              <a:rPr lang="en-US" b="1" i="1" u="sng" dirty="0"/>
              <a:t>Algorithm of value iteration</a:t>
            </a:r>
          </a:p>
        </p:txBody>
      </p:sp>
      <p:pic>
        <p:nvPicPr>
          <p:cNvPr id="5" name="Content Placeholder 4">
            <a:extLst>
              <a:ext uri="{FF2B5EF4-FFF2-40B4-BE49-F238E27FC236}">
                <a16:creationId xmlns:a16="http://schemas.microsoft.com/office/drawing/2014/main" id="{AF3309C1-5564-F41C-9394-2F640805B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3343" y="1300956"/>
            <a:ext cx="7465314" cy="3690144"/>
          </a:xfrm>
        </p:spPr>
      </p:pic>
      <p:pic>
        <p:nvPicPr>
          <p:cNvPr id="7" name="Picture 6">
            <a:extLst>
              <a:ext uri="{FF2B5EF4-FFF2-40B4-BE49-F238E27FC236}">
                <a16:creationId xmlns:a16="http://schemas.microsoft.com/office/drawing/2014/main" id="{3E0D96F7-4C62-D3E8-EED6-4B1846BF9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752" y="5380831"/>
            <a:ext cx="6490496" cy="877094"/>
          </a:xfrm>
          <a:prstGeom prst="rect">
            <a:avLst/>
          </a:prstGeom>
        </p:spPr>
      </p:pic>
    </p:spTree>
    <p:extLst>
      <p:ext uri="{BB962C8B-B14F-4D97-AF65-F5344CB8AC3E}">
        <p14:creationId xmlns:p14="http://schemas.microsoft.com/office/powerpoint/2010/main" val="364673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0845-C243-F016-EE63-63AEEF1EC027}"/>
              </a:ext>
            </a:extLst>
          </p:cNvPr>
          <p:cNvSpPr>
            <a:spLocks noGrp="1"/>
          </p:cNvSpPr>
          <p:nvPr>
            <p:ph type="title"/>
          </p:nvPr>
        </p:nvSpPr>
        <p:spPr>
          <a:xfrm>
            <a:off x="838200" y="365126"/>
            <a:ext cx="10515600" cy="1949450"/>
          </a:xfrm>
        </p:spPr>
        <p:txBody>
          <a:bodyPr>
            <a:normAutofit/>
          </a:bodyPr>
          <a:lstStyle/>
          <a:p>
            <a:r>
              <a:rPr lang="en-US" sz="2800" dirty="0"/>
              <a:t>This is the result of code with the reward value = 0.1 </a:t>
            </a:r>
          </a:p>
        </p:txBody>
      </p:sp>
      <p:pic>
        <p:nvPicPr>
          <p:cNvPr id="11" name="Content Placeholder 10">
            <a:extLst>
              <a:ext uri="{FF2B5EF4-FFF2-40B4-BE49-F238E27FC236}">
                <a16:creationId xmlns:a16="http://schemas.microsoft.com/office/drawing/2014/main" id="{02120B84-6293-BC1D-1A25-9D4677576E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6724" y="2366963"/>
            <a:ext cx="6498551" cy="3424237"/>
          </a:xfrm>
        </p:spPr>
      </p:pic>
    </p:spTree>
    <p:extLst>
      <p:ext uri="{BB962C8B-B14F-4D97-AF65-F5344CB8AC3E}">
        <p14:creationId xmlns:p14="http://schemas.microsoft.com/office/powerpoint/2010/main" val="3392766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7D12-0E15-55FA-5F29-1D656F076A1A}"/>
              </a:ext>
            </a:extLst>
          </p:cNvPr>
          <p:cNvSpPr>
            <a:spLocks noGrp="1"/>
          </p:cNvSpPr>
          <p:nvPr>
            <p:ph type="title"/>
          </p:nvPr>
        </p:nvSpPr>
        <p:spPr>
          <a:xfrm>
            <a:off x="838200" y="-133350"/>
            <a:ext cx="10515600" cy="882650"/>
          </a:xfrm>
        </p:spPr>
        <p:txBody>
          <a:bodyPr/>
          <a:lstStyle/>
          <a:p>
            <a:r>
              <a:rPr lang="en-US" b="1" i="1" u="sng" dirty="0"/>
              <a:t>Problem 2:</a:t>
            </a:r>
          </a:p>
        </p:txBody>
      </p:sp>
      <p:sp>
        <p:nvSpPr>
          <p:cNvPr id="3" name="Content Placeholder 2">
            <a:extLst>
              <a:ext uri="{FF2B5EF4-FFF2-40B4-BE49-F238E27FC236}">
                <a16:creationId xmlns:a16="http://schemas.microsoft.com/office/drawing/2014/main" id="{01AA1FF3-380A-8BE9-8096-E9A8B6C59D55}"/>
              </a:ext>
            </a:extLst>
          </p:cNvPr>
          <p:cNvSpPr>
            <a:spLocks noGrp="1"/>
          </p:cNvSpPr>
          <p:nvPr>
            <p:ph idx="1"/>
          </p:nvPr>
        </p:nvSpPr>
        <p:spPr>
          <a:xfrm>
            <a:off x="838200" y="558800"/>
            <a:ext cx="10515600" cy="4351338"/>
          </a:xfrm>
        </p:spPr>
        <p:txBody>
          <a:bodyPr>
            <a:noAutofit/>
          </a:bodyPr>
          <a:lstStyle/>
          <a:p>
            <a:pPr marL="0" indent="0"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[Gbike bicycle rental] You are managing two locations for Gbike. Each day, some number of customers arrive at each location to rent bicycles. If you have a bike available, you rent it out and earn INR 10 from Gbike. If you are out of bikes at that location, then the business is lost. Bikes become available for renting the day after they are returned. To help ensure that bicycles are available where they are needed, you can move them between the two locations overnight, at a cost of INR 2 per bike moved.  </a:t>
            </a:r>
          </a:p>
          <a:p>
            <a:pPr marL="0" indent="0" rtl="0" fontAlgn="base">
              <a:spcBef>
                <a:spcPts val="0"/>
              </a:spcBef>
              <a:spcAft>
                <a:spcPts val="0"/>
              </a:spcAft>
              <a:buNone/>
            </a:pPr>
            <a:endParaRPr lang="en-US" sz="1800" dirty="0">
              <a:solidFill>
                <a:srgbClr val="000000"/>
              </a:solidFill>
              <a:latin typeface="Times New Roman" panose="02020603050405020304" pitchFamily="18" charset="0"/>
            </a:endParaRPr>
          </a:p>
          <a:p>
            <a:pPr marL="0" indent="0"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Assumptions: Assume that the number of bikes requested and returned at each location are Poisson random variables. Expected numbers of rental requests are 3 and 4 and returns are 3 and 2 at the first and second locations respectively. No more than 20 bikes can be parked at either of the locations. You may move a maximum of 5 bikes from one location to the other in one night. Consider the discount rate to be 0.9.</a:t>
            </a:r>
            <a:endParaRPr lang="en-US" sz="1800" dirty="0"/>
          </a:p>
          <a:p>
            <a:pPr marL="0" indent="0" rtl="0" fontAlgn="base">
              <a:spcBef>
                <a:spcPts val="0"/>
              </a:spcBef>
              <a:spcAft>
                <a:spcPts val="0"/>
              </a:spcAft>
              <a:buNone/>
            </a:pPr>
            <a:endParaRPr lang="en-US" sz="1800" b="0" i="0" u="none" strike="noStrike" dirty="0">
              <a:solidFill>
                <a:srgbClr val="000000"/>
              </a:solidFill>
              <a:effectLst/>
              <a:latin typeface="Times New Roman" panose="02020603050405020304" pitchFamily="18" charset="0"/>
            </a:endParaRPr>
          </a:p>
          <a:p>
            <a:pPr marL="0" indent="0"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Formulate the continuing finite MDP, where time steps are days, the state is the number of bikes at each location at the end of the day, and the actions are the net number of bikes moved between the two locations overnight.</a:t>
            </a:r>
          </a:p>
          <a:p>
            <a:pPr marL="0" indent="0" rtl="0" fontAlgn="base">
              <a:spcBef>
                <a:spcPts val="0"/>
              </a:spcBef>
              <a:spcAft>
                <a:spcPts val="0"/>
              </a:spcAft>
              <a:buNone/>
            </a:pPr>
            <a:endParaRPr lang="en-US" sz="1800" dirty="0">
              <a:solidFill>
                <a:srgbClr val="000000"/>
              </a:solidFill>
              <a:latin typeface="Times New Roman" panose="02020603050405020304" pitchFamily="18" charset="0"/>
            </a:endParaRPr>
          </a:p>
          <a:p>
            <a:pPr marL="0" indent="0">
              <a:buNone/>
            </a:pPr>
            <a:br>
              <a:rPr lang="en-US" sz="1800" dirty="0"/>
            </a:br>
            <a:endParaRPr lang="en-US" sz="1800" dirty="0"/>
          </a:p>
        </p:txBody>
      </p:sp>
    </p:spTree>
    <p:extLst>
      <p:ext uri="{BB962C8B-B14F-4D97-AF65-F5344CB8AC3E}">
        <p14:creationId xmlns:p14="http://schemas.microsoft.com/office/powerpoint/2010/main" val="192380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4A0E-2637-B3A3-61B0-6DB40230BD90}"/>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A4424FFE-B59A-7396-BB22-35B6D0E92CCD}"/>
              </a:ext>
            </a:extLst>
          </p:cNvPr>
          <p:cNvSpPr>
            <a:spLocks noGrp="1"/>
          </p:cNvSpPr>
          <p:nvPr>
            <p:ph idx="1"/>
          </p:nvPr>
        </p:nvSpPr>
        <p:spPr/>
        <p:txBody>
          <a:bodyPr>
            <a:normAutofit fontScale="85000" lnSpcReduction="20000"/>
          </a:bodyPr>
          <a:lstStyle/>
          <a:p>
            <a:pPr marL="0" indent="0">
              <a:buNone/>
            </a:pPr>
            <a:r>
              <a:rPr lang="en-US" sz="2400" b="0" i="0" u="none" strike="noStrike" dirty="0">
                <a:solidFill>
                  <a:srgbClr val="000000"/>
                </a:solidFill>
                <a:effectLst/>
                <a:latin typeface="Times New Roman" panose="02020603050405020304" pitchFamily="18" charset="0"/>
              </a:rPr>
              <a:t>Write a program for policy iteration and resolve the Gbike bicycle rental problem with the following changes.  One of your employees at the first location rides a bus home each night and lives near the second location.  She is happy to shuttle one bike to the second location for free.  Each additional bike still costs INR 2, as do all bikes moved in the other direction.  In addition, you have limited parking space at each location.  If more than 10 bikes are kept overnight at a location (after any moving of cars), then an additional cost of INR 4 must be incurred to use a second parking lot (independent of how many cars are kept there).  </a:t>
            </a:r>
          </a:p>
          <a:p>
            <a:pPr marL="0" indent="0">
              <a:buNone/>
            </a:pPr>
            <a:endParaRPr lang="en-US" sz="3600" dirty="0"/>
          </a:p>
        </p:txBody>
      </p:sp>
    </p:spTree>
    <p:extLst>
      <p:ext uri="{BB962C8B-B14F-4D97-AF65-F5344CB8AC3E}">
        <p14:creationId xmlns:p14="http://schemas.microsoft.com/office/powerpoint/2010/main" val="24667944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1016</TotalTime>
  <Words>1185</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Times New Roman</vt:lpstr>
      <vt:lpstr>Tw Cen MT</vt:lpstr>
      <vt:lpstr>Droplet</vt:lpstr>
      <vt:lpstr>CS663/362 Artificial Intelligence Lab Assignment 10  Group Ascent </vt:lpstr>
      <vt:lpstr>Learning Objective:   Understand the process of sequential decision making (stochastic environment) and the connection with reinforcement learning  Title: Markov Decision Process and Dynamic Programming </vt:lpstr>
      <vt:lpstr>Markov Decision Process</vt:lpstr>
      <vt:lpstr>Bellman Equation</vt:lpstr>
      <vt:lpstr>Problem 1</vt:lpstr>
      <vt:lpstr>Algorithm of value iteration</vt:lpstr>
      <vt:lpstr>This is the result of code with the reward value = 0.1 </vt:lpstr>
      <vt:lpstr>Problem 2:</vt:lpstr>
      <vt:lpstr>Problem 3</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CS663/362 Artificial Intelligence Lab Assignment 10</dc:title>
  <dc:creator>Arun Gupta</dc:creator>
  <cp:lastModifiedBy>Arun Gupta</cp:lastModifiedBy>
  <cp:revision>3</cp:revision>
  <dcterms:created xsi:type="dcterms:W3CDTF">2023-04-02T17:28:26Z</dcterms:created>
  <dcterms:modified xsi:type="dcterms:W3CDTF">2023-04-03T10:25:10Z</dcterms:modified>
</cp:coreProperties>
</file>