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7"/>
  </p:handoutMasterIdLst>
  <p:sldIdLst>
    <p:sldId id="256" r:id="rId2"/>
    <p:sldId id="257" r:id="rId3"/>
    <p:sldId id="317" r:id="rId4"/>
    <p:sldId id="258" r:id="rId5"/>
    <p:sldId id="322" r:id="rId6"/>
    <p:sldId id="32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2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00" r:id="rId44"/>
    <p:sldId id="294" r:id="rId45"/>
    <p:sldId id="301" r:id="rId46"/>
    <p:sldId id="302" r:id="rId47"/>
    <p:sldId id="303" r:id="rId48"/>
    <p:sldId id="299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B7727-FD12-4C4A-85D3-76C645B26F98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2060C-5564-44B0-AA93-3C8BE8FD9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B1DF-E40A-442E-AC7E-4DE1F5C8574E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AC4B-77E7-46E4-B469-D542C290D2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strongloop.com/node-js/infographic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node.js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Modern </a:t>
            </a:r>
            <a:r>
              <a:rPr lang="en-IN" dirty="0"/>
              <a:t>C</a:t>
            </a:r>
            <a:r>
              <a:rPr lang="en-IN" dirty="0" smtClean="0"/>
              <a:t>omputer </a:t>
            </a:r>
            <a:r>
              <a:rPr lang="en-IN" dirty="0"/>
              <a:t>L</a:t>
            </a:r>
            <a:r>
              <a:rPr lang="en-IN" dirty="0" smtClean="0"/>
              <a:t>atency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Pulled out from internet</a:t>
            </a:r>
          </a:p>
          <a:p>
            <a:pPr>
              <a:buNone/>
            </a:pPr>
            <a:r>
              <a:rPr lang="en-IN" dirty="0" smtClean="0"/>
              <a:t>To access the L1 and L2 cache –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L1 – 3 cycles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L2 – 14 cycles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RAM – 250 cycles</a:t>
            </a:r>
          </a:p>
          <a:p>
            <a:pPr>
              <a:buNone/>
            </a:pPr>
            <a:r>
              <a:rPr lang="en-IN" dirty="0" smtClean="0"/>
              <a:t>----------------------------------------------------------------</a:t>
            </a:r>
          </a:p>
          <a:p>
            <a:pPr>
              <a:buNone/>
            </a:pPr>
            <a:r>
              <a:rPr lang="en-IN" dirty="0" smtClean="0"/>
              <a:t>Disk – 41, 000, 000 cycles</a:t>
            </a:r>
          </a:p>
          <a:p>
            <a:pPr>
              <a:buNone/>
            </a:pPr>
            <a:r>
              <a:rPr lang="en-IN" dirty="0" smtClean="0"/>
              <a:t>Network – 240, 000, 000 cycles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Blocking and Non-blocking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Non </a:t>
            </a:r>
            <a:r>
              <a:rPr lang="en-IN" dirty="0" smtClean="0"/>
              <a:t>– Blocking operations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L1, L2, RAM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----------------------------------------------------------------</a:t>
            </a:r>
          </a:p>
          <a:p>
            <a:pPr>
              <a:buNone/>
            </a:pPr>
            <a:r>
              <a:rPr lang="en-IN" dirty="0" smtClean="0"/>
              <a:t>Blocking operations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Disk and Network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Blocking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result = query (‘select * from customers’);</a:t>
            </a:r>
          </a:p>
          <a:p>
            <a:pPr>
              <a:buNone/>
            </a:pPr>
            <a:r>
              <a:rPr lang="en-IN" dirty="0" smtClean="0"/>
              <a:t>// This is Blocking operation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Any idea what it is doing behind the screen ...?</a:t>
            </a:r>
          </a:p>
          <a:p>
            <a:pPr>
              <a:buNone/>
            </a:pPr>
            <a:r>
              <a:rPr lang="en-IN" dirty="0" smtClean="0"/>
              <a:t>Actually No idea - You are calling a function from an API. We don’t know what’s it doing. Is it talking to some different city or doing some network operations ... Don’t know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Not all software block the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Better software can multitask.</a:t>
            </a:r>
          </a:p>
          <a:p>
            <a:r>
              <a:rPr lang="en-IN" dirty="0" smtClean="0"/>
              <a:t>Other threads can execute while the blocking code runs.</a:t>
            </a:r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(but is that the best that can be done?)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Let’s look at Apache and NGINX..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Nginx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Apache request per second </a:t>
            </a:r>
            <a:endParaRPr lang="en-IN" dirty="0"/>
          </a:p>
        </p:txBody>
      </p:sp>
      <p:pic>
        <p:nvPicPr>
          <p:cNvPr id="1026" name="Picture 2" descr="F:\NodeJS\nginx-apache-reqs-s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6085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6228020"/>
            <a:ext cx="875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https://blog.webfaction.com/2008/12/a-little-holiday-present-10000-reqssec-with-nginx-2/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Nginx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Apache memory uses</a:t>
            </a:r>
            <a:endParaRPr lang="en-IN" dirty="0"/>
          </a:p>
        </p:txBody>
      </p:sp>
      <p:pic>
        <p:nvPicPr>
          <p:cNvPr id="2050" name="Picture 2" descr="F:\NodeJS\nginx-apache-mem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0405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6516052"/>
            <a:ext cx="875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https://blog.webfaction.com/2008/12/a-little-holiday-present-10000-reqssec-with-nginx-2/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Vs NGINX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Apache uses one thread per connection</a:t>
            </a:r>
          </a:p>
          <a:p>
            <a:endParaRPr lang="en-IN" dirty="0"/>
          </a:p>
          <a:p>
            <a:r>
              <a:rPr lang="en-IN" dirty="0" smtClean="0"/>
              <a:t>NGINX doesn’t use threads. It uses an </a:t>
            </a:r>
            <a:r>
              <a:rPr lang="en-IN" b="1" u="sng" dirty="0" smtClean="0"/>
              <a:t>event loop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multi-threading best?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Context switching between threads is not free</a:t>
            </a:r>
          </a:p>
          <a:p>
            <a:r>
              <a:rPr lang="en-IN" dirty="0" smtClean="0"/>
              <a:t>Execution stacks take memory</a:t>
            </a:r>
          </a:p>
          <a:p>
            <a:endParaRPr lang="en-IN" dirty="0"/>
          </a:p>
          <a:p>
            <a:r>
              <a:rPr lang="en-IN" dirty="0" smtClean="0"/>
              <a:t>For massive concurrency, cannot use an OS thread for each connection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Green Threads and </a:t>
            </a:r>
            <a:r>
              <a:rPr lang="en-IN" dirty="0" err="1" smtClean="0"/>
              <a:t>coroutine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IN" dirty="0" smtClean="0"/>
              <a:t>What is green thread?</a:t>
            </a:r>
          </a:p>
          <a:p>
            <a:pPr lvl="1"/>
            <a:r>
              <a:rPr lang="en-IN" dirty="0"/>
              <a:t>In computer programming, </a:t>
            </a:r>
            <a:r>
              <a:rPr lang="en-IN" b="1" dirty="0"/>
              <a:t>green threads</a:t>
            </a:r>
            <a:r>
              <a:rPr lang="en-IN" dirty="0"/>
              <a:t> are </a:t>
            </a:r>
            <a:r>
              <a:rPr lang="en-IN" b="1" dirty="0"/>
              <a:t>threads</a:t>
            </a:r>
            <a:r>
              <a:rPr lang="en-IN" dirty="0"/>
              <a:t> that are scheduled by a runtime library or virtual machine (VM) instead of natively by the underlying operating </a:t>
            </a:r>
            <a:r>
              <a:rPr lang="en-IN" dirty="0" smtClean="0"/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Performance in multi-threading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Green threads </a:t>
            </a:r>
            <a:r>
              <a:rPr lang="en-IN" smtClean="0"/>
              <a:t>or </a:t>
            </a:r>
            <a:r>
              <a:rPr lang="en-IN" smtClean="0"/>
              <a:t>co-routines </a:t>
            </a:r>
            <a:r>
              <a:rPr lang="en-IN" dirty="0" smtClean="0"/>
              <a:t>can improve the situation dramatically</a:t>
            </a:r>
          </a:p>
          <a:p>
            <a:endParaRPr lang="en-IN" dirty="0"/>
          </a:p>
          <a:p>
            <a:r>
              <a:rPr lang="en-IN" dirty="0" smtClean="0"/>
              <a:t>But there is still the machinery involved to create the illusion of holding execution on I/O.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 –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IN" dirty="0" smtClean="0"/>
              <a:t>What is node.js?</a:t>
            </a:r>
          </a:p>
          <a:p>
            <a:r>
              <a:rPr lang="en-IN" dirty="0" smtClean="0"/>
              <a:t>Node benchmark</a:t>
            </a:r>
          </a:p>
          <a:p>
            <a:r>
              <a:rPr lang="en-IN" dirty="0" smtClean="0"/>
              <a:t>Blocking Vs Non-blocking operations</a:t>
            </a:r>
          </a:p>
          <a:p>
            <a:r>
              <a:rPr lang="en-IN" dirty="0" smtClean="0"/>
              <a:t>node.js project and design goals</a:t>
            </a:r>
          </a:p>
          <a:p>
            <a:r>
              <a:rPr lang="en-IN" dirty="0" smtClean="0"/>
              <a:t>Architecture</a:t>
            </a:r>
          </a:p>
          <a:p>
            <a:r>
              <a:rPr lang="en-IN" dirty="0" smtClean="0"/>
              <a:t>Node execution stack</a:t>
            </a:r>
          </a:p>
          <a:p>
            <a:r>
              <a:rPr lang="en-IN" dirty="0" smtClean="0"/>
              <a:t>Where to use node.js?</a:t>
            </a:r>
          </a:p>
          <a:p>
            <a:r>
              <a:rPr lang="en-IN" dirty="0" smtClean="0"/>
              <a:t>Introduction to NPM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like this 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result = query(‘select ...’);</a:t>
            </a:r>
          </a:p>
          <a:p>
            <a:r>
              <a:rPr lang="en-IN" dirty="0" smtClean="0"/>
              <a:t>//use result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Either blocks the entire process or implies multiple execution stack.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 the line of code like this 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query(‘select ...’ ,   function(result) {</a:t>
            </a:r>
          </a:p>
          <a:p>
            <a:pPr>
              <a:buNone/>
            </a:pPr>
            <a:r>
              <a:rPr lang="en-IN" dirty="0" smtClean="0"/>
              <a:t>	// use result</a:t>
            </a:r>
            <a:endParaRPr lang="en-IN" dirty="0"/>
          </a:p>
          <a:p>
            <a:pPr>
              <a:buNone/>
            </a:pPr>
            <a:r>
              <a:rPr lang="en-IN" dirty="0" smtClean="0"/>
              <a:t>});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	Allows the program to return to the event loop immediately.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	No machinery required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 is how I/O should be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query(‘select ...’ ,   function(result) {</a:t>
            </a:r>
          </a:p>
          <a:p>
            <a:pPr>
              <a:buNone/>
            </a:pPr>
            <a:r>
              <a:rPr lang="en-IN" dirty="0" smtClean="0"/>
              <a:t>	// use result</a:t>
            </a:r>
          </a:p>
          <a:p>
            <a:pPr>
              <a:buNone/>
            </a:pPr>
            <a:r>
              <a:rPr lang="en-IN" dirty="0" smtClean="0"/>
              <a:t>});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isn’t everyone using?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why isn’t everyone using event loops, call backs and non-blocking IO?</a:t>
            </a:r>
          </a:p>
          <a:p>
            <a:endParaRPr lang="en-IN" dirty="0"/>
          </a:p>
          <a:p>
            <a:r>
              <a:rPr lang="en-IN" dirty="0" smtClean="0"/>
              <a:t>For reasons both cultural and infrastructural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Cultural Bias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like this – 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puts(“Enter you name -: ”);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gets(function  (name){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         puts</a:t>
            </a:r>
            <a:r>
              <a:rPr lang="en-IN" sz="2400" dirty="0"/>
              <a:t>(“Name is : “ + name);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});</a:t>
            </a:r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r>
              <a:rPr lang="en-IN" dirty="0" smtClean="0"/>
              <a:t>is rejected as too complicated when 1000 users </a:t>
            </a:r>
            <a:r>
              <a:rPr lang="en-IN" smtClean="0"/>
              <a:t>are connected.</a:t>
            </a:r>
            <a:endParaRPr lang="en-IN" dirty="0"/>
          </a:p>
          <a:p>
            <a:pPr marL="514350" indent="-514350"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Infrastructure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threaded event loops require I/O to be non-blocking.</a:t>
            </a:r>
          </a:p>
          <a:p>
            <a:r>
              <a:rPr lang="en-IN" dirty="0" smtClean="0"/>
              <a:t>It must be handled very carefully</a:t>
            </a:r>
          </a:p>
          <a:p>
            <a:endParaRPr lang="en-IN" dirty="0"/>
          </a:p>
          <a:p>
            <a:r>
              <a:rPr lang="en-IN" dirty="0" smtClean="0"/>
              <a:t>We don’t have the libraries which can offer these functionalities.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Infrastructure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POSIX </a:t>
            </a:r>
            <a:r>
              <a:rPr lang="en-IN" dirty="0" err="1" smtClean="0"/>
              <a:t>async</a:t>
            </a:r>
            <a:r>
              <a:rPr lang="en-IN" dirty="0" smtClean="0"/>
              <a:t> file I/O not available</a:t>
            </a:r>
          </a:p>
          <a:p>
            <a:pPr lvl="1"/>
            <a:r>
              <a:rPr lang="en-IN" dirty="0"/>
              <a:t>Portable Operating System Interface </a:t>
            </a:r>
            <a:endParaRPr lang="en-IN" dirty="0" smtClean="0"/>
          </a:p>
          <a:p>
            <a:r>
              <a:rPr lang="en-IN" dirty="0" smtClean="0"/>
              <a:t>Manual pages don’t state if a function will access the disk</a:t>
            </a:r>
          </a:p>
          <a:p>
            <a:r>
              <a:rPr lang="en-IN" dirty="0" smtClean="0"/>
              <a:t>No closures or anonymous functions in C, makes call-backs difficult</a:t>
            </a:r>
          </a:p>
          <a:p>
            <a:r>
              <a:rPr lang="en-IN" dirty="0" smtClean="0"/>
              <a:t>Database libraries [ex-</a:t>
            </a:r>
            <a:r>
              <a:rPr lang="en-IN" dirty="0" err="1" smtClean="0"/>
              <a:t>libmysql.client</a:t>
            </a:r>
            <a:r>
              <a:rPr lang="en-IN" dirty="0" smtClean="0"/>
              <a:t>] do not provide support for asynchronous queries.</a:t>
            </a:r>
          </a:p>
          <a:p>
            <a:r>
              <a:rPr lang="en-IN" dirty="0" smtClean="0"/>
              <a:t>Asynchronous DNS resolution not standard on most systems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JavaScript is designed specially to be used with an event loop – </a:t>
            </a:r>
          </a:p>
          <a:p>
            <a:pPr lvl="1"/>
            <a:r>
              <a:rPr lang="en-IN" dirty="0" smtClean="0"/>
              <a:t>Anonymous functions</a:t>
            </a:r>
          </a:p>
          <a:p>
            <a:pPr lvl="1"/>
            <a:r>
              <a:rPr lang="en-IN" dirty="0" smtClean="0"/>
              <a:t>Closures</a:t>
            </a:r>
          </a:p>
          <a:p>
            <a:pPr lvl="1"/>
            <a:r>
              <a:rPr lang="en-IN" dirty="0" smtClean="0"/>
              <a:t>Only one call back at a time</a:t>
            </a:r>
          </a:p>
          <a:p>
            <a:pPr lvl="1"/>
            <a:r>
              <a:rPr lang="en-IN" dirty="0" smtClean="0"/>
              <a:t>I/O through DOM event call backs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</a:t>
            </a:r>
            <a:r>
              <a:rPr lang="en-IN" dirty="0" err="1" smtClean="0"/>
              <a:t>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node.js project –</a:t>
            </a:r>
          </a:p>
          <a:p>
            <a:pPr lvl="1"/>
            <a:r>
              <a:rPr lang="en-IN" dirty="0" smtClean="0"/>
              <a:t>Provides a purely </a:t>
            </a:r>
            <a:r>
              <a:rPr lang="en-IN" b="1" u="sng" dirty="0" err="1" smtClean="0"/>
              <a:t>evented</a:t>
            </a:r>
            <a:r>
              <a:rPr lang="en-IN" dirty="0" smtClean="0"/>
              <a:t>, </a:t>
            </a:r>
            <a:r>
              <a:rPr lang="en-IN" b="1" u="sng" dirty="0" smtClean="0"/>
              <a:t>non-blocking infrastructure</a:t>
            </a:r>
            <a:r>
              <a:rPr lang="en-IN" dirty="0" smtClean="0"/>
              <a:t> to script </a:t>
            </a:r>
            <a:r>
              <a:rPr lang="en-IN" b="1" u="sng" dirty="0" smtClean="0"/>
              <a:t>highly concurrent</a:t>
            </a:r>
            <a:r>
              <a:rPr lang="en-IN" dirty="0" smtClean="0"/>
              <a:t> programs.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No function should directly perform I/O</a:t>
            </a:r>
          </a:p>
          <a:p>
            <a:r>
              <a:rPr lang="en-IN" dirty="0" smtClean="0"/>
              <a:t>Always use call back – </a:t>
            </a:r>
          </a:p>
          <a:p>
            <a:pPr lvl="1"/>
            <a:r>
              <a:rPr lang="en-IN" dirty="0" smtClean="0"/>
              <a:t>To receive the information from disk, network or another process</a:t>
            </a:r>
          </a:p>
          <a:p>
            <a:r>
              <a:rPr lang="en-IN" dirty="0" smtClean="0"/>
              <a:t>Stream everything; never force the buffering of the data</a:t>
            </a:r>
          </a:p>
          <a:p>
            <a:r>
              <a:rPr lang="en-IN" dirty="0" smtClean="0"/>
              <a:t>Do not remove the functionality present at the POSIX layer.</a:t>
            </a:r>
          </a:p>
          <a:p>
            <a:r>
              <a:rPr lang="en-IN" dirty="0" smtClean="0"/>
              <a:t>POSIX - </a:t>
            </a:r>
            <a:r>
              <a:rPr lang="en-IN" b="1" i="1" dirty="0" smtClean="0"/>
              <a:t>P</a:t>
            </a:r>
            <a:r>
              <a:rPr lang="en-IN" i="1" dirty="0" smtClean="0"/>
              <a:t>ortable </a:t>
            </a:r>
            <a:r>
              <a:rPr lang="en-IN" b="1" i="1" dirty="0" smtClean="0"/>
              <a:t>O</a:t>
            </a:r>
            <a:r>
              <a:rPr lang="en-IN" i="1" dirty="0" smtClean="0"/>
              <a:t>perating </a:t>
            </a:r>
            <a:r>
              <a:rPr lang="en-IN" b="1" i="1" dirty="0" smtClean="0"/>
              <a:t>S</a:t>
            </a:r>
            <a:r>
              <a:rPr lang="en-IN" i="1" dirty="0" smtClean="0"/>
              <a:t>ystem </a:t>
            </a:r>
            <a:r>
              <a:rPr lang="en-IN" b="1" i="1" dirty="0" smtClean="0"/>
              <a:t>I</a:t>
            </a:r>
            <a:r>
              <a:rPr lang="en-IN" i="1" dirty="0" smtClean="0"/>
              <a:t>nterface for UNI</a:t>
            </a:r>
            <a:r>
              <a:rPr lang="en-IN" b="1" i="1" dirty="0" smtClean="0"/>
              <a:t>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 –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IN" dirty="0" smtClean="0"/>
              <a:t>First example of node.js</a:t>
            </a:r>
          </a:p>
          <a:p>
            <a:r>
              <a:rPr lang="en-IN" dirty="0" smtClean="0"/>
              <a:t>HTTP program</a:t>
            </a:r>
          </a:p>
          <a:p>
            <a:r>
              <a:rPr lang="en-IN" dirty="0" smtClean="0"/>
              <a:t>Introduction to require(); function</a:t>
            </a:r>
          </a:p>
          <a:p>
            <a:r>
              <a:rPr lang="en-IN" dirty="0" smtClean="0"/>
              <a:t>node.js module pattern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Have built-in support for the most important protocols – </a:t>
            </a:r>
          </a:p>
          <a:p>
            <a:pPr lvl="1"/>
            <a:r>
              <a:rPr lang="en-IN" dirty="0" smtClean="0"/>
              <a:t>DNS, HTTP, TLS [Transport layer security]</a:t>
            </a:r>
          </a:p>
          <a:p>
            <a:r>
              <a:rPr lang="en-IN" dirty="0" smtClean="0"/>
              <a:t>Support many HTTP features</a:t>
            </a:r>
          </a:p>
          <a:p>
            <a:pPr lvl="1"/>
            <a:r>
              <a:rPr lang="en-IN" dirty="0" smtClean="0"/>
              <a:t>Chunked encoding</a:t>
            </a:r>
          </a:p>
          <a:p>
            <a:pPr lvl="1"/>
            <a:r>
              <a:rPr lang="en-IN" dirty="0" smtClean="0"/>
              <a:t>Pipelined messages</a:t>
            </a:r>
          </a:p>
          <a:p>
            <a:pPr lvl="1"/>
            <a:r>
              <a:rPr lang="en-IN" dirty="0" smtClean="0"/>
              <a:t>Hanging requests for comet applications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API should be familiar to – </a:t>
            </a:r>
          </a:p>
          <a:p>
            <a:pPr lvl="1"/>
            <a:r>
              <a:rPr lang="en-IN" dirty="0" smtClean="0"/>
              <a:t>Client side JS programmers</a:t>
            </a:r>
          </a:p>
          <a:p>
            <a:pPr lvl="1"/>
            <a:r>
              <a:rPr lang="en-IN" dirty="0" smtClean="0"/>
              <a:t>Platform independent</a:t>
            </a:r>
          </a:p>
          <a:p>
            <a:r>
              <a:rPr lang="en-IN" dirty="0" smtClean="0"/>
              <a:t>Make it enjoyable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8032" y="1484784"/>
            <a:ext cx="8532440" cy="4896544"/>
            <a:chOff x="0" y="1484784"/>
            <a:chExt cx="8532440" cy="4896544"/>
          </a:xfrm>
        </p:grpSpPr>
        <p:sp>
          <p:nvSpPr>
            <p:cNvPr id="4" name="Rectangle 3"/>
            <p:cNvSpPr/>
            <p:nvPr/>
          </p:nvSpPr>
          <p:spPr>
            <a:xfrm>
              <a:off x="2411760" y="1484784"/>
              <a:ext cx="6120680" cy="1224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Node Standard Library</a:t>
              </a:r>
              <a:endParaRPr lang="en-IN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1760" y="2708920"/>
              <a:ext cx="6120680" cy="3672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Node Bindings</a:t>
              </a:r>
            </a:p>
            <a:p>
              <a:pPr algn="ctr"/>
              <a:endParaRPr lang="en-IN" sz="2800" dirty="0" smtClean="0"/>
            </a:p>
            <a:p>
              <a:pPr algn="ctr"/>
              <a:endParaRPr lang="en-IN" sz="2800" dirty="0" smtClean="0"/>
            </a:p>
            <a:p>
              <a:pPr algn="ctr"/>
              <a:endParaRPr lang="en-IN" sz="2800" dirty="0" smtClean="0"/>
            </a:p>
            <a:p>
              <a:pPr algn="ctr"/>
              <a:endParaRPr lang="en-IN" sz="2800" dirty="0" smtClean="0"/>
            </a:p>
            <a:p>
              <a:pPr algn="ctr"/>
              <a:endParaRPr lang="en-IN" sz="2800" dirty="0" smtClean="0"/>
            </a:p>
            <a:p>
              <a:pPr algn="ctr"/>
              <a:endParaRPr lang="en-IN" sz="28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411760" y="3933056"/>
              <a:ext cx="6120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27984" y="3933056"/>
              <a:ext cx="0" cy="24482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44208" y="3933056"/>
              <a:ext cx="0" cy="24482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31840" y="4869160"/>
              <a:ext cx="51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V8</a:t>
              </a:r>
              <a:endParaRPr lang="en-IN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0501" y="4869160"/>
              <a:ext cx="1679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Thread Pool</a:t>
              </a:r>
              <a:endParaRPr lang="en-IN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8224" y="4869160"/>
              <a:ext cx="1564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Event Loop</a:t>
              </a:r>
              <a:endParaRPr lang="en-IN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0" y="2708920"/>
              <a:ext cx="2411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3528" y="1844824"/>
              <a:ext cx="1419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JavaScript</a:t>
              </a:r>
              <a:endParaRPr lang="en-I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1460" y="311135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C</a:t>
              </a:r>
              <a:endParaRPr lang="en-IN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:\NodeJS\latest-arch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784976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JavaScript layer can access the main thread</a:t>
            </a:r>
          </a:p>
          <a:p>
            <a:r>
              <a:rPr lang="en-IN" dirty="0" smtClean="0"/>
              <a:t>The C layer can use multiple threads</a:t>
            </a:r>
          </a:p>
          <a:p>
            <a:pPr lvl="1"/>
            <a:r>
              <a:rPr lang="en-IN" dirty="0" smtClean="0"/>
              <a:t>For example, you want to make </a:t>
            </a:r>
            <a:r>
              <a:rPr lang="en-IN" dirty="0" err="1" smtClean="0"/>
              <a:t>Gzip</a:t>
            </a:r>
            <a:r>
              <a:rPr lang="en-IN" dirty="0" smtClean="0"/>
              <a:t> library and fork it out to 5 threads. You can write a node module using C.</a:t>
            </a:r>
          </a:p>
          <a:p>
            <a:pPr lvl="1"/>
            <a:r>
              <a:rPr lang="en-IN" dirty="0" smtClean="0"/>
              <a:t>Threads should be used by experts only.</a:t>
            </a:r>
          </a:p>
          <a:p>
            <a:r>
              <a:rPr lang="en-IN" dirty="0" smtClean="0"/>
              <a:t>Its a feature offered by node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Put users in non-blocking environments</a:t>
            </a:r>
          </a:p>
          <a:p>
            <a:r>
              <a:rPr lang="en-IN" smtClean="0"/>
              <a:t>There </a:t>
            </a:r>
            <a:r>
              <a:rPr lang="en-IN" dirty="0" smtClean="0"/>
              <a:t>is exactly one execution stack in Node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execution stack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5013176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ev_loop</a:t>
            </a:r>
            <a:r>
              <a:rPr lang="en-IN" sz="4000" dirty="0" smtClean="0"/>
              <a:t>()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1043608" y="4005064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socket_readable</a:t>
            </a:r>
            <a:r>
              <a:rPr lang="en-IN" sz="4000" dirty="0" smtClean="0"/>
              <a:t>(1)</a:t>
            </a:r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1043608" y="2996952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http_parse</a:t>
            </a:r>
            <a:r>
              <a:rPr lang="en-IN" sz="4000" dirty="0" smtClean="0"/>
              <a:t>(1)</a:t>
            </a:r>
            <a:endParaRPr lang="en-IN" sz="4000" dirty="0"/>
          </a:p>
        </p:txBody>
      </p:sp>
      <p:sp>
        <p:nvSpPr>
          <p:cNvPr id="7" name="Rectangle 6"/>
          <p:cNvSpPr/>
          <p:nvPr/>
        </p:nvSpPr>
        <p:spPr>
          <a:xfrm>
            <a:off x="1043608" y="1988840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load(“index.html”)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execution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 sends a request to the thread pool to load “index.html”</a:t>
            </a:r>
          </a:p>
          <a:p>
            <a:endParaRPr lang="en-IN" dirty="0" smtClean="0"/>
          </a:p>
          <a:p>
            <a:r>
              <a:rPr lang="en-IN" dirty="0" smtClean="0"/>
              <a:t>The stack unwinds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Stack Unwind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5013176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ev_loop</a:t>
            </a:r>
            <a:r>
              <a:rPr lang="en-IN" sz="4000" dirty="0" smtClean="0"/>
              <a:t>()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1043608" y="4005064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socket_readable</a:t>
            </a:r>
            <a:r>
              <a:rPr lang="en-IN" sz="4000" dirty="0" smtClean="0"/>
              <a:t>(1)</a:t>
            </a:r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1043608" y="2996952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http_parse</a:t>
            </a:r>
            <a:r>
              <a:rPr lang="en-IN" sz="4000" dirty="0" smtClean="0"/>
              <a:t>(1)</a:t>
            </a:r>
            <a:endParaRPr lang="en-IN" sz="4000" dirty="0"/>
          </a:p>
        </p:txBody>
      </p:sp>
      <p:sp>
        <p:nvSpPr>
          <p:cNvPr id="7" name="Rectangle 6"/>
          <p:cNvSpPr/>
          <p:nvPr/>
        </p:nvSpPr>
        <p:spPr>
          <a:xfrm>
            <a:off x="1043608" y="1988840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load(“index.html”)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execution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request is sent to the disk</a:t>
            </a:r>
          </a:p>
          <a:p>
            <a:r>
              <a:rPr lang="en-IN" dirty="0" smtClean="0"/>
              <a:t>Millions of clock cycles will pass before the process hears back from it</a:t>
            </a:r>
          </a:p>
          <a:p>
            <a:r>
              <a:rPr lang="en-IN" dirty="0" smtClean="0"/>
              <a:t>In the meantime someone else connects to the server </a:t>
            </a:r>
          </a:p>
          <a:p>
            <a:r>
              <a:rPr lang="en-IN" dirty="0" smtClean="0"/>
              <a:t>This time requesting an in-memory resource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node.js is a set of bindings to </a:t>
            </a:r>
            <a:r>
              <a:rPr lang="en-IN" dirty="0"/>
              <a:t>G</a:t>
            </a:r>
            <a:r>
              <a:rPr lang="en-IN" dirty="0" smtClean="0"/>
              <a:t>oogle’s V8 JavaScript VM [virtual machine].</a:t>
            </a:r>
          </a:p>
          <a:p>
            <a:r>
              <a:rPr lang="en-IN" dirty="0" smtClean="0"/>
              <a:t>Allows one to script programs that do I/O in JavaScript.</a:t>
            </a:r>
          </a:p>
          <a:p>
            <a:r>
              <a:rPr lang="en-IN" dirty="0" smtClean="0"/>
              <a:t>Focused on performance.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execution stack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4581128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ev_loop</a:t>
            </a:r>
            <a:r>
              <a:rPr lang="en-IN" sz="4000" dirty="0" smtClean="0"/>
              <a:t>()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1043608" y="3573016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socket_readable</a:t>
            </a:r>
            <a:r>
              <a:rPr lang="en-IN" sz="4000" dirty="0" smtClean="0"/>
              <a:t>(2)</a:t>
            </a:r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1043608" y="2564904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http_parse</a:t>
            </a:r>
            <a:r>
              <a:rPr lang="en-IN" sz="4000" dirty="0" smtClean="0"/>
              <a:t>(2)</a:t>
            </a:r>
            <a:endParaRPr lang="en-IN" sz="4000" dirty="0"/>
          </a:p>
        </p:txBody>
      </p:sp>
      <p:sp>
        <p:nvSpPr>
          <p:cNvPr id="7" name="Rectangle 6"/>
          <p:cNvSpPr/>
          <p:nvPr/>
        </p:nvSpPr>
        <p:spPr>
          <a:xfrm>
            <a:off x="1043608" y="1556792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http_respond</a:t>
            </a:r>
            <a:r>
              <a:rPr lang="en-IN" sz="4000" dirty="0" smtClean="0"/>
              <a:t>(2)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6021288"/>
            <a:ext cx="715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The stack unwinds and come back to event loop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execution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process sits idle</a:t>
            </a:r>
          </a:p>
          <a:p>
            <a:r>
              <a:rPr lang="en-IN" dirty="0" smtClean="0"/>
              <a:t>The first request is still hanging</a:t>
            </a:r>
          </a:p>
          <a:p>
            <a:r>
              <a:rPr lang="en-IN" dirty="0" smtClean="0"/>
              <a:t>Eventually the disk responds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execution stack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3985900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ev_loop</a:t>
            </a:r>
            <a:r>
              <a:rPr lang="en-IN" sz="4000" dirty="0" smtClean="0"/>
              <a:t>()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1043608" y="2977788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file_loaded</a:t>
            </a:r>
            <a:r>
              <a:rPr lang="en-IN" sz="4000" dirty="0" smtClean="0"/>
              <a:t>() – call back</a:t>
            </a:r>
            <a:endParaRPr lang="en-IN" sz="4000" dirty="0"/>
          </a:p>
        </p:txBody>
      </p:sp>
      <p:sp>
        <p:nvSpPr>
          <p:cNvPr id="7" name="Rectangle 6"/>
          <p:cNvSpPr/>
          <p:nvPr/>
        </p:nvSpPr>
        <p:spPr>
          <a:xfrm>
            <a:off x="1043608" y="1969676"/>
            <a:ext cx="684076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err="1" smtClean="0"/>
              <a:t>http_respond</a:t>
            </a:r>
            <a:r>
              <a:rPr lang="en-IN" sz="4000" dirty="0" smtClean="0"/>
              <a:t>(1)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5498068"/>
            <a:ext cx="715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The stack unwinds and come back to event loop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Node is great for streaming or event-based real-time applications like:</a:t>
            </a:r>
          </a:p>
          <a:p>
            <a:pPr lvl="1"/>
            <a:r>
              <a:rPr lang="en-US" dirty="0" smtClean="0"/>
              <a:t>Chat Applications</a:t>
            </a:r>
          </a:p>
          <a:p>
            <a:pPr lvl="1"/>
            <a:r>
              <a:rPr lang="en-US" dirty="0" smtClean="0"/>
              <a:t>Real time applications and collaborative environments</a:t>
            </a:r>
          </a:p>
          <a:p>
            <a:pPr lvl="1"/>
            <a:r>
              <a:rPr lang="en-US" dirty="0" smtClean="0"/>
              <a:t>Game Servers</a:t>
            </a:r>
          </a:p>
          <a:p>
            <a:pPr lvl="1"/>
            <a:r>
              <a:rPr lang="en-US" dirty="0" smtClean="0"/>
              <a:t>Ad Servers</a:t>
            </a:r>
          </a:p>
          <a:p>
            <a:pPr lvl="1"/>
            <a:r>
              <a:rPr lang="en-US" dirty="0" smtClean="0"/>
              <a:t>Streaming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is great for when you need high levels of concurrency but little dedicated CPU time.</a:t>
            </a:r>
          </a:p>
          <a:p>
            <a:endParaRPr lang="en-IN" dirty="0" smtClean="0"/>
          </a:p>
          <a:p>
            <a:r>
              <a:rPr lang="en-US" dirty="0" smtClean="0"/>
              <a:t>Great for writing JavaScript code everywhere!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in the Wild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</a:p>
          <a:p>
            <a:r>
              <a:rPr lang="en-US" dirty="0" smtClean="0"/>
              <a:t>Yahoo!</a:t>
            </a:r>
          </a:p>
          <a:p>
            <a:r>
              <a:rPr lang="en-US" dirty="0" smtClean="0"/>
              <a:t>LinkedIn</a:t>
            </a:r>
          </a:p>
          <a:p>
            <a:r>
              <a:rPr lang="en-US" dirty="0" smtClean="0"/>
              <a:t>eBay</a:t>
            </a:r>
          </a:p>
          <a:p>
            <a:r>
              <a:rPr lang="en-US" dirty="0" smtClean="0"/>
              <a:t>Dow Jones</a:t>
            </a:r>
          </a:p>
          <a:p>
            <a:r>
              <a:rPr lang="en-US" dirty="0" smtClean="0"/>
              <a:t>Cloud9</a:t>
            </a:r>
          </a:p>
          <a:p>
            <a:r>
              <a:rPr lang="en-US" dirty="0" smtClean="0"/>
              <a:t>The New York Times, etc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Node Community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Five years after its debut, Node is the third most popular project on 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Over 2 million downloads per month.</a:t>
            </a:r>
          </a:p>
          <a:p>
            <a:pPr fontAlgn="base"/>
            <a:r>
              <a:rPr lang="en-US" dirty="0" smtClean="0"/>
              <a:t>Over 20 million downloads of v0.10x.</a:t>
            </a:r>
          </a:p>
          <a:p>
            <a:pPr fontAlgn="base"/>
            <a:r>
              <a:rPr lang="en-US" dirty="0" smtClean="0"/>
              <a:t>Over 81,000 modules on </a:t>
            </a:r>
            <a:r>
              <a:rPr lang="en-US" dirty="0" err="1" smtClean="0"/>
              <a:t>npm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Over 475 </a:t>
            </a:r>
            <a:r>
              <a:rPr lang="en-US" dirty="0" err="1" smtClean="0"/>
              <a:t>meetups</a:t>
            </a:r>
            <a:r>
              <a:rPr lang="en-US" dirty="0" smtClean="0"/>
              <a:t> worldwide talking about Node.</a:t>
            </a:r>
          </a:p>
          <a:p>
            <a:pPr fontAlgn="base"/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http://strongloop.com/node-js/infographic/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NPM?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package manager for Node.</a:t>
            </a:r>
          </a:p>
          <a:p>
            <a:r>
              <a:rPr lang="en-US" dirty="0" smtClean="0"/>
              <a:t>Bundled and installed automatically with the environment.</a:t>
            </a:r>
          </a:p>
          <a:p>
            <a:endParaRPr lang="en-US" dirty="0" smtClean="0"/>
          </a:p>
          <a:p>
            <a:r>
              <a:rPr lang="en-US" dirty="0" smtClean="0"/>
              <a:t>Frequent Usage: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i="1" dirty="0" err="1" smtClean="0"/>
              <a:t>package_name</a:t>
            </a:r>
            <a:endParaRPr lang="en-US" i="1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update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package.json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02797"/>
            <a:ext cx="91440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“Intro To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"0.1.0"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8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“YASH IT Services Session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"main"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“server.js"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Pravinkumar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R. D."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28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“dabade.pravinkumar@gmail.com"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04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it 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Installs the dependencies in the local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In global mode, it makes a node module accessible to all.</a:t>
            </a:r>
          </a:p>
          <a:p>
            <a:endParaRPr lang="en-US" dirty="0" smtClean="0"/>
          </a:p>
          <a:p>
            <a:r>
              <a:rPr lang="en-US" dirty="0" smtClean="0"/>
              <a:t>Can install from a folder, </a:t>
            </a:r>
            <a:r>
              <a:rPr lang="en-US" dirty="0" err="1" smtClean="0"/>
              <a:t>tarball</a:t>
            </a:r>
            <a:r>
              <a:rPr lang="en-US" dirty="0" smtClean="0"/>
              <a:t>, web, etc… </a:t>
            </a:r>
          </a:p>
          <a:p>
            <a:r>
              <a:rPr lang="en-US" dirty="0" smtClean="0"/>
              <a:t>Can specify dev or optional dependencies.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V8 – JavaScript Execution 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V8 is a JavaScript Execution Engine built for Google Chrome</a:t>
            </a:r>
          </a:p>
          <a:p>
            <a:r>
              <a:rPr lang="en-IN" dirty="0" smtClean="0"/>
              <a:t>It was open sourced by Google in year 2008</a:t>
            </a:r>
          </a:p>
          <a:p>
            <a:r>
              <a:rPr lang="en-IN" dirty="0" smtClean="0"/>
              <a:t>It is written in C++</a:t>
            </a:r>
          </a:p>
          <a:p>
            <a:r>
              <a:rPr lang="en-IN" dirty="0" smtClean="0"/>
              <a:t>V8 compiles JavaScript source code into Native code instead of interpreting in real time.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– Hello World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first example of node.js – Hello World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2896"/>
            <a:ext cx="6937035" cy="11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861048"/>
            <a:ext cx="691276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node.js – Hello World Http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first HTTP program using http module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35342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Execute – Hello World Http Program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208911" cy="14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813690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– require();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Node.js follows the </a:t>
            </a:r>
            <a:r>
              <a:rPr lang="en-IN" dirty="0" err="1" smtClean="0"/>
              <a:t>CommonJS</a:t>
            </a:r>
            <a:r>
              <a:rPr lang="en-IN" dirty="0" smtClean="0"/>
              <a:t> module system</a:t>
            </a:r>
          </a:p>
          <a:p>
            <a:endParaRPr lang="en-IN" dirty="0" smtClean="0"/>
          </a:p>
          <a:p>
            <a:r>
              <a:rPr lang="en-IN" dirty="0" smtClean="0"/>
              <a:t>The built-in require function is the easiest way to include modules that exist in separate files.</a:t>
            </a:r>
          </a:p>
          <a:p>
            <a:endParaRPr lang="en-IN" dirty="0" smtClean="0"/>
          </a:p>
          <a:p>
            <a:r>
              <a:rPr lang="en-IN" dirty="0" smtClean="0"/>
              <a:t>The require() function reads a JavaScript file, executes the file and proceed to return the exports object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require();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Example.js file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49694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require();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require(); function to read and execute JavaScript file [Example.js file] 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820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25144"/>
            <a:ext cx="8208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module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module pattern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82089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797152"/>
            <a:ext cx="82089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module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global functions. But, are we polluting the global namespace?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2089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221088"/>
            <a:ext cx="82089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373216"/>
            <a:ext cx="82089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module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Export anonymous function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28092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89040"/>
            <a:ext cx="828092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157192"/>
            <a:ext cx="82809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module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Export a named function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1369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933056"/>
            <a:ext cx="81369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3732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Libuv</a:t>
            </a:r>
            <a:r>
              <a:rPr lang="en-IN" dirty="0" smtClean="0"/>
              <a:t> – Asynchronous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IN" dirty="0" smtClean="0"/>
              <a:t>Node.js uses </a:t>
            </a:r>
            <a:r>
              <a:rPr lang="en-IN" b="1" i="1" u="sng" dirty="0" err="1" smtClean="0"/>
              <a:t>libuv</a:t>
            </a:r>
            <a:r>
              <a:rPr lang="en-IN" dirty="0" smtClean="0"/>
              <a:t> to handle asynchronous events</a:t>
            </a:r>
          </a:p>
          <a:p>
            <a:r>
              <a:rPr lang="en-IN" dirty="0" err="1" smtClean="0"/>
              <a:t>Libuv</a:t>
            </a:r>
            <a:r>
              <a:rPr lang="en-IN" dirty="0" smtClean="0"/>
              <a:t> is a software library – provides asynchronous event notifications</a:t>
            </a:r>
          </a:p>
          <a:p>
            <a:r>
              <a:rPr lang="en-IN" dirty="0" smtClean="0"/>
              <a:t>It provides – </a:t>
            </a:r>
          </a:p>
          <a:p>
            <a:pPr lvl="1"/>
            <a:r>
              <a:rPr lang="en-IN" dirty="0" smtClean="0"/>
              <a:t>Asynchronous </a:t>
            </a:r>
            <a:r>
              <a:rPr lang="en-IN" b="1" i="1" dirty="0" smtClean="0"/>
              <a:t>TCP</a:t>
            </a:r>
            <a:r>
              <a:rPr lang="en-IN" dirty="0" smtClean="0"/>
              <a:t> and </a:t>
            </a:r>
            <a:r>
              <a:rPr lang="en-IN" b="1" i="1" dirty="0" smtClean="0"/>
              <a:t>UDP</a:t>
            </a:r>
            <a:r>
              <a:rPr lang="en-IN" dirty="0" smtClean="0"/>
              <a:t> sockets</a:t>
            </a:r>
          </a:p>
          <a:p>
            <a:pPr lvl="1"/>
            <a:r>
              <a:rPr lang="en-IN" dirty="0" smtClean="0"/>
              <a:t>Asynchronous file and file system operations</a:t>
            </a:r>
          </a:p>
          <a:p>
            <a:pPr lvl="1"/>
            <a:r>
              <a:rPr lang="en-IN" dirty="0" smtClean="0"/>
              <a:t>File system events</a:t>
            </a:r>
          </a:p>
          <a:p>
            <a:pPr lvl="1"/>
            <a:r>
              <a:rPr lang="en-IN" dirty="0" smtClean="0"/>
              <a:t>Thread Pool, Signal handling, threading and synchronization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module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Export an anonymous object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71296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365104"/>
            <a:ext cx="871296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661248"/>
            <a:ext cx="8712968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module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Export a named object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35292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77072"/>
            <a:ext cx="83529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229200"/>
            <a:ext cx="83529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REPL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 – Reads the input from the user and parse it to JavaScript function</a:t>
            </a:r>
          </a:p>
          <a:p>
            <a:r>
              <a:rPr lang="en-IN" dirty="0" smtClean="0"/>
              <a:t>E – </a:t>
            </a:r>
            <a:r>
              <a:rPr lang="en-IN" dirty="0" err="1" smtClean="0"/>
              <a:t>Eval</a:t>
            </a:r>
            <a:r>
              <a:rPr lang="en-IN" dirty="0" smtClean="0"/>
              <a:t> evaluate the JavaScript data structure</a:t>
            </a:r>
          </a:p>
          <a:p>
            <a:r>
              <a:rPr lang="en-IN" dirty="0" smtClean="0"/>
              <a:t>P – Prints the result</a:t>
            </a:r>
          </a:p>
          <a:p>
            <a:r>
              <a:rPr lang="en-IN" dirty="0" smtClean="0"/>
              <a:t>L – Loops the above command until user exits – ctrl –c twice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REPL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examples – 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58326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6165304"/>
            <a:ext cx="862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Undefined – Variable declaration statement do not return any value</a:t>
            </a:r>
            <a:endParaRPr lang="en-IN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REPL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REPL – Multiline Expression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648072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REPL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Special variable _ [underscore]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60486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Benchmark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100 concurrent clients 1 megabyte response – </a:t>
            </a:r>
          </a:p>
          <a:p>
            <a:pPr lvl="1"/>
            <a:r>
              <a:rPr lang="en-IN" dirty="0" smtClean="0"/>
              <a:t>node 	: 	822 requests/second</a:t>
            </a:r>
          </a:p>
          <a:p>
            <a:pPr lvl="1"/>
            <a:r>
              <a:rPr lang="en-IN" dirty="0" err="1" smtClean="0"/>
              <a:t>nginx</a:t>
            </a:r>
            <a:r>
              <a:rPr lang="en-IN" dirty="0" smtClean="0"/>
              <a:t> 	:	708 requests/second</a:t>
            </a:r>
          </a:p>
          <a:p>
            <a:pPr lvl="1"/>
            <a:r>
              <a:rPr lang="en-IN" dirty="0" smtClean="0"/>
              <a:t>thin	:	85 requests/second</a:t>
            </a:r>
          </a:p>
          <a:p>
            <a:pPr lvl="1"/>
            <a:r>
              <a:rPr lang="en-IN" dirty="0" smtClean="0"/>
              <a:t>mongrel :	4 requests/second</a:t>
            </a:r>
          </a:p>
          <a:p>
            <a:pPr lvl="1"/>
            <a:endParaRPr lang="en-IN" dirty="0" smtClean="0"/>
          </a:p>
          <a:p>
            <a:pPr lvl="1">
              <a:buNone/>
            </a:pPr>
            <a:r>
              <a:rPr lang="en-IN" dirty="0" smtClean="0"/>
              <a:t>[</a:t>
            </a:r>
            <a:r>
              <a:rPr lang="en-IN" b="1" dirty="0" smtClean="0"/>
              <a:t>Bigger is better</a:t>
            </a:r>
            <a:r>
              <a:rPr lang="en-IN" dirty="0" smtClean="0"/>
              <a:t>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JS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http =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require</a:t>
            </a:r>
            <a:r>
              <a:rPr lang="en-IN" sz="2400" dirty="0" smtClean="0"/>
              <a:t>(‘http’);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Buffer =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require</a:t>
            </a:r>
            <a:r>
              <a:rPr lang="en-IN" sz="2400" dirty="0" smtClean="0"/>
              <a:t>(‘buffer’).Buffer;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 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n = 1024 * 1024;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b =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en-IN" sz="2400" dirty="0" smtClean="0"/>
              <a:t> Buffer(n);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for (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i</a:t>
            </a:r>
            <a:r>
              <a:rPr lang="en-IN" sz="2400" dirty="0" smtClean="0"/>
              <a:t> = 0; </a:t>
            </a:r>
            <a:r>
              <a:rPr lang="en-IN" sz="2400" dirty="0" err="1" smtClean="0"/>
              <a:t>i</a:t>
            </a:r>
            <a:r>
              <a:rPr lang="en-IN" sz="2400" dirty="0" smtClean="0"/>
              <a:t>&lt;n; </a:t>
            </a:r>
            <a:r>
              <a:rPr lang="en-IN" sz="2400" dirty="0" err="1" smtClean="0"/>
              <a:t>i</a:t>
            </a:r>
            <a:r>
              <a:rPr lang="en-IN" sz="2400" dirty="0" smtClean="0"/>
              <a:t>++)    b[</a:t>
            </a:r>
            <a:r>
              <a:rPr lang="en-IN" sz="2400" dirty="0" err="1" smtClean="0"/>
              <a:t>i</a:t>
            </a:r>
            <a:r>
              <a:rPr lang="en-IN" sz="2400" dirty="0" smtClean="0"/>
              <a:t>]  =  100;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 smtClean="0"/>
              <a:t>http.createServer</a:t>
            </a:r>
            <a:r>
              <a:rPr lang="en-IN" sz="2400" dirty="0" smtClean="0"/>
              <a:t>(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en-IN" sz="2400" dirty="0" smtClean="0"/>
              <a:t>  (</a:t>
            </a:r>
            <a:r>
              <a:rPr lang="en-IN" sz="2400" dirty="0" err="1" smtClean="0"/>
              <a:t>req</a:t>
            </a:r>
            <a:r>
              <a:rPr lang="en-IN" sz="2400" dirty="0" smtClean="0"/>
              <a:t>, res) {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          </a:t>
            </a:r>
            <a:r>
              <a:rPr lang="en-IN" sz="2400" dirty="0" err="1" smtClean="0"/>
              <a:t>res.writeHeader</a:t>
            </a:r>
            <a:r>
              <a:rPr lang="en-IN" sz="2400" dirty="0" smtClean="0"/>
              <a:t>(200);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         </a:t>
            </a:r>
            <a:r>
              <a:rPr lang="en-IN" sz="2400" dirty="0" err="1" smtClean="0"/>
              <a:t>res.end</a:t>
            </a:r>
            <a:r>
              <a:rPr lang="en-IN" sz="2400" dirty="0" smtClean="0"/>
              <a:t>(b);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}).listen(9000);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Doing I/O completely different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Many web applications have code like this : </a:t>
            </a:r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	result = query (‘select * from customers’);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200" dirty="0" smtClean="0"/>
              <a:t>[database is in some other city !!]</a:t>
            </a: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//Use result</a:t>
            </a:r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  <a:p>
            <a:pPr>
              <a:buNone/>
            </a:pPr>
            <a:r>
              <a:rPr lang="en-IN" dirty="0" smtClean="0"/>
              <a:t>What is the software doing while it is querying the database?</a:t>
            </a:r>
          </a:p>
          <a:p>
            <a:pPr>
              <a:buNone/>
            </a:pPr>
            <a:r>
              <a:rPr lang="en-IN" dirty="0" smtClean="0"/>
              <a:t>Answer – In many cases, just waiting for the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1504</Words>
  <Application>Microsoft Office PowerPoint</Application>
  <PresentationFormat>On-screen Show (4:3)</PresentationFormat>
  <Paragraphs>338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node.js</vt:lpstr>
      <vt:lpstr>Agenda – </vt:lpstr>
      <vt:lpstr>Agenda – </vt:lpstr>
      <vt:lpstr>Introduction node.js</vt:lpstr>
      <vt:lpstr>V8 – JavaScript Execution Engine</vt:lpstr>
      <vt:lpstr>Libuv – Asynchronous Events</vt:lpstr>
      <vt:lpstr>Benchmark </vt:lpstr>
      <vt:lpstr>Node JS code</vt:lpstr>
      <vt:lpstr>Doing I/O completely different </vt:lpstr>
      <vt:lpstr>Modern Computer Latency</vt:lpstr>
      <vt:lpstr>Blocking and Non-blocking operations</vt:lpstr>
      <vt:lpstr>Blocking operation</vt:lpstr>
      <vt:lpstr>Not all software block the execution</vt:lpstr>
      <vt:lpstr>Nginx vs Apache request per second </vt:lpstr>
      <vt:lpstr>Nginx vs Apache memory uses</vt:lpstr>
      <vt:lpstr>Apache Vs NGINX</vt:lpstr>
      <vt:lpstr>Is multi-threading best?</vt:lpstr>
      <vt:lpstr>Green Threads and coroutine</vt:lpstr>
      <vt:lpstr>Performance in multi-threading</vt:lpstr>
      <vt:lpstr>Code like this ..</vt:lpstr>
      <vt:lpstr>But the line of code like this ..</vt:lpstr>
      <vt:lpstr>This is how I/O should be done</vt:lpstr>
      <vt:lpstr>Why isn’t everyone using?</vt:lpstr>
      <vt:lpstr>Cultural Bias</vt:lpstr>
      <vt:lpstr>Missing Infrastructure</vt:lpstr>
      <vt:lpstr>Missing Infrastructure</vt:lpstr>
      <vt:lpstr>JavaScript</vt:lpstr>
      <vt:lpstr>node js</vt:lpstr>
      <vt:lpstr>Design Goals</vt:lpstr>
      <vt:lpstr>Design Goals</vt:lpstr>
      <vt:lpstr>Design Goals</vt:lpstr>
      <vt:lpstr>Architecture </vt:lpstr>
      <vt:lpstr>Architecture </vt:lpstr>
      <vt:lpstr>Architecture </vt:lpstr>
      <vt:lpstr>Architecture </vt:lpstr>
      <vt:lpstr>Node execution stack</vt:lpstr>
      <vt:lpstr>Node execution stack</vt:lpstr>
      <vt:lpstr>Node Stack Unwind</vt:lpstr>
      <vt:lpstr>Node execution stack</vt:lpstr>
      <vt:lpstr>Node execution stack</vt:lpstr>
      <vt:lpstr>Node execution stack</vt:lpstr>
      <vt:lpstr>Node execution stack</vt:lpstr>
      <vt:lpstr>When to use Node</vt:lpstr>
      <vt:lpstr>When to use Node</vt:lpstr>
      <vt:lpstr>Node in the Wild</vt:lpstr>
      <vt:lpstr>The Node Community</vt:lpstr>
      <vt:lpstr>What is NPM?</vt:lpstr>
      <vt:lpstr>What is a package.json?</vt:lpstr>
      <vt:lpstr>How does it work?</vt:lpstr>
      <vt:lpstr>node.js – Hello World Program</vt:lpstr>
      <vt:lpstr>node.js – Hello World Http Program</vt:lpstr>
      <vt:lpstr>Execute – Hello World Http Program</vt:lpstr>
      <vt:lpstr>node.js – require();</vt:lpstr>
      <vt:lpstr>Testing require(); function</vt:lpstr>
      <vt:lpstr>Testing require(); function</vt:lpstr>
      <vt:lpstr>node.js module pattern</vt:lpstr>
      <vt:lpstr>node.js module patterns</vt:lpstr>
      <vt:lpstr>node.js module patterns</vt:lpstr>
      <vt:lpstr>node.js module patterns</vt:lpstr>
      <vt:lpstr>node.js module patterns</vt:lpstr>
      <vt:lpstr>node.js module patterns</vt:lpstr>
      <vt:lpstr>node.js REPL</vt:lpstr>
      <vt:lpstr>node.js REPL Examples</vt:lpstr>
      <vt:lpstr>node.js REPL Examples</vt:lpstr>
      <vt:lpstr>node.js REPL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LENOVO</dc:creator>
  <cp:lastModifiedBy>LENOVO</cp:lastModifiedBy>
  <cp:revision>131</cp:revision>
  <dcterms:created xsi:type="dcterms:W3CDTF">2016-03-19T04:29:37Z</dcterms:created>
  <dcterms:modified xsi:type="dcterms:W3CDTF">2018-08-08T11:17:21Z</dcterms:modified>
</cp:coreProperties>
</file>