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F1A8-6A5E-9F85-F57F-C3489E558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E10C43-7194-5EA0-319C-59E58EF55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F68A9D-F3BF-8103-A380-FA7A526EDDE0}"/>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5" name="Footer Placeholder 4">
            <a:extLst>
              <a:ext uri="{FF2B5EF4-FFF2-40B4-BE49-F238E27FC236}">
                <a16:creationId xmlns:a16="http://schemas.microsoft.com/office/drawing/2014/main" id="{FA18F42F-0629-8AD3-6F50-70A105F68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026DD-2445-7142-7F3B-02BDBEAC1D22}"/>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380069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A979-35BA-07A9-4375-1E87083E9F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A4D487-45B4-D1E7-7568-26EB45FBD6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029F6-7B67-BC8B-FD1F-F42CB1661AEB}"/>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5" name="Footer Placeholder 4">
            <a:extLst>
              <a:ext uri="{FF2B5EF4-FFF2-40B4-BE49-F238E27FC236}">
                <a16:creationId xmlns:a16="http://schemas.microsoft.com/office/drawing/2014/main" id="{4398609E-4FAC-746F-FE6F-609372738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F24B1-ADF5-EF02-AEA4-B17CA423153D}"/>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29395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893A6-2EE2-978E-3535-ADF0288F93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A62D3C-06A5-7E9C-0489-BB3519160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45E84F-418F-C69A-3B78-E2765FE080A8}"/>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5" name="Footer Placeholder 4">
            <a:extLst>
              <a:ext uri="{FF2B5EF4-FFF2-40B4-BE49-F238E27FC236}">
                <a16:creationId xmlns:a16="http://schemas.microsoft.com/office/drawing/2014/main" id="{CC7CE1EA-1D1C-618A-0CA1-C43C9689D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E7B82-295C-28E7-7B57-6D098B9D6BBC}"/>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326250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03DE-2677-E16C-E145-9F55635C9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59BD0-FCCD-D7E2-B372-A5BAAB3E65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F50E6-C29D-45C4-173E-A1FA3AAD4D27}"/>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5" name="Footer Placeholder 4">
            <a:extLst>
              <a:ext uri="{FF2B5EF4-FFF2-40B4-BE49-F238E27FC236}">
                <a16:creationId xmlns:a16="http://schemas.microsoft.com/office/drawing/2014/main" id="{5DB86F9F-9254-1D74-BAC1-3CA069A49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78D8E-1F4B-0216-3854-72C4F5935C20}"/>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205830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5C59-2E65-A355-C632-CBD6AFE118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F089A2-50C1-14DB-A45F-B2814B22A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945DB4-F997-1FB6-85EE-700ED2E123B6}"/>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5" name="Footer Placeholder 4">
            <a:extLst>
              <a:ext uri="{FF2B5EF4-FFF2-40B4-BE49-F238E27FC236}">
                <a16:creationId xmlns:a16="http://schemas.microsoft.com/office/drawing/2014/main" id="{2161758D-7084-5330-A1EC-F294631D4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14B87-AABC-414D-9DE3-7981F68066EF}"/>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361240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074D-9258-A69D-6E83-C89F4CB67A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1D2C71-1C71-8190-D199-39CB00CC4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09ACA4-7448-19DA-9CF8-9FB4FE88A5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D64516-92DB-BA10-3610-76FD638E8D93}"/>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6" name="Footer Placeholder 5">
            <a:extLst>
              <a:ext uri="{FF2B5EF4-FFF2-40B4-BE49-F238E27FC236}">
                <a16:creationId xmlns:a16="http://schemas.microsoft.com/office/drawing/2014/main" id="{689E1911-4F55-874B-BFEA-8936E516F3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42A8C-AF4A-E9A1-6DFA-A5C6E48801F6}"/>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67860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7CCA-41FC-3AFB-04CB-605AE0966C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147E5-2DC9-A178-E3E0-7E085A152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CB8E5-EDAF-E118-A061-332C8985AC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F9F612-86FB-31B0-A350-B6B968F446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561D7-C092-6030-1F1E-FEC6A63AEC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5E0E22-8844-85BF-D384-6FA54613DD09}"/>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8" name="Footer Placeholder 7">
            <a:extLst>
              <a:ext uri="{FF2B5EF4-FFF2-40B4-BE49-F238E27FC236}">
                <a16:creationId xmlns:a16="http://schemas.microsoft.com/office/drawing/2014/main" id="{9BD3F452-7B08-2432-A26A-87CBA877A8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414593-6930-77B7-4068-BD81A9DA2C2D}"/>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80729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44CB-DECA-2DCE-2727-07142A0322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A4DA0D-0E54-8740-2715-0220A9FE7FB8}"/>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4" name="Footer Placeholder 3">
            <a:extLst>
              <a:ext uri="{FF2B5EF4-FFF2-40B4-BE49-F238E27FC236}">
                <a16:creationId xmlns:a16="http://schemas.microsoft.com/office/drawing/2014/main" id="{5E3903B4-AFFA-2053-8681-E98BED7F67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C7A424-CF17-64B3-483B-37FCDB1515F8}"/>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192765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172BF-F1AB-E316-0BDC-BB6D67BE0726}"/>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3" name="Footer Placeholder 2">
            <a:extLst>
              <a:ext uri="{FF2B5EF4-FFF2-40B4-BE49-F238E27FC236}">
                <a16:creationId xmlns:a16="http://schemas.microsoft.com/office/drawing/2014/main" id="{608A122B-58B4-8242-0FAF-B400755024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C9CCB7-AEB2-A9F4-7C39-916D47684F06}"/>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269152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A460-E582-16E6-348A-FD28CFDE1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57061B-C203-F684-92CA-45148BA35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DCF1AD-14F5-4E2A-1DBC-488CA2CFB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9072A-2431-ECA7-C121-9C3D55333E56}"/>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6" name="Footer Placeholder 5">
            <a:extLst>
              <a:ext uri="{FF2B5EF4-FFF2-40B4-BE49-F238E27FC236}">
                <a16:creationId xmlns:a16="http://schemas.microsoft.com/office/drawing/2014/main" id="{3215ED4A-0B88-A686-3C5C-29716F0BD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12ED3-E4C3-79F1-78C4-D2E1F10169AF}"/>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355295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B681-B0F9-CFB2-DF1B-830E2A436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7BBB1F-F3DF-7CC4-AFAF-07A525A42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1B0268-8F2A-F3DF-017D-73631E1D5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99EC6-1D7C-78C6-096B-7E9A50D8D64A}"/>
              </a:ext>
            </a:extLst>
          </p:cNvPr>
          <p:cNvSpPr>
            <a:spLocks noGrp="1"/>
          </p:cNvSpPr>
          <p:nvPr>
            <p:ph type="dt" sz="half" idx="10"/>
          </p:nvPr>
        </p:nvSpPr>
        <p:spPr/>
        <p:txBody>
          <a:bodyPr/>
          <a:lstStyle/>
          <a:p>
            <a:fld id="{111134F2-83B7-4A1A-BD84-8AF36F75FD47}" type="datetimeFigureOut">
              <a:rPr lang="en-IN" smtClean="0"/>
              <a:t>20-06-2024</a:t>
            </a:fld>
            <a:endParaRPr lang="en-IN"/>
          </a:p>
        </p:txBody>
      </p:sp>
      <p:sp>
        <p:nvSpPr>
          <p:cNvPr id="6" name="Footer Placeholder 5">
            <a:extLst>
              <a:ext uri="{FF2B5EF4-FFF2-40B4-BE49-F238E27FC236}">
                <a16:creationId xmlns:a16="http://schemas.microsoft.com/office/drawing/2014/main" id="{BC32C6DC-60DC-4278-4138-083F358C1F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6A972F-6EB6-C7E9-95ED-2AE07617FE26}"/>
              </a:ext>
            </a:extLst>
          </p:cNvPr>
          <p:cNvSpPr>
            <a:spLocks noGrp="1"/>
          </p:cNvSpPr>
          <p:nvPr>
            <p:ph type="sldNum" sz="quarter" idx="12"/>
          </p:nvPr>
        </p:nvSpPr>
        <p:spPr/>
        <p:txBody>
          <a:bodyPr/>
          <a:lstStyle/>
          <a:p>
            <a:fld id="{4E18F5BC-A0E7-4F55-AAC0-7CE2692469CD}" type="slidenum">
              <a:rPr lang="en-IN" smtClean="0"/>
              <a:t>‹#›</a:t>
            </a:fld>
            <a:endParaRPr lang="en-IN"/>
          </a:p>
        </p:txBody>
      </p:sp>
    </p:spTree>
    <p:extLst>
      <p:ext uri="{BB962C8B-B14F-4D97-AF65-F5344CB8AC3E}">
        <p14:creationId xmlns:p14="http://schemas.microsoft.com/office/powerpoint/2010/main" val="2921588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6B802-9F59-07A4-BD77-F4B9B98A8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4FAC75-79B2-FDAA-24A2-C52F77C14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45A60-9692-5860-AE41-23F2223AE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134F2-83B7-4A1A-BD84-8AF36F75FD47}" type="datetimeFigureOut">
              <a:rPr lang="en-IN" smtClean="0"/>
              <a:t>20-06-2024</a:t>
            </a:fld>
            <a:endParaRPr lang="en-IN"/>
          </a:p>
        </p:txBody>
      </p:sp>
      <p:sp>
        <p:nvSpPr>
          <p:cNvPr id="5" name="Footer Placeholder 4">
            <a:extLst>
              <a:ext uri="{FF2B5EF4-FFF2-40B4-BE49-F238E27FC236}">
                <a16:creationId xmlns:a16="http://schemas.microsoft.com/office/drawing/2014/main" id="{0FD316CD-2647-1C3D-AC35-326D5D43D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EE6985-4765-2D62-251D-6AC0E4346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8F5BC-A0E7-4F55-AAC0-7CE2692469CD}" type="slidenum">
              <a:rPr lang="en-IN" smtClean="0"/>
              <a:t>‹#›</a:t>
            </a:fld>
            <a:endParaRPr lang="en-IN"/>
          </a:p>
        </p:txBody>
      </p:sp>
    </p:spTree>
    <p:extLst>
      <p:ext uri="{BB962C8B-B14F-4D97-AF65-F5344CB8AC3E}">
        <p14:creationId xmlns:p14="http://schemas.microsoft.com/office/powerpoint/2010/main" val="236554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cpu-scheduling-in-operating-systems/" TargetMode="External"/><Relationship Id="rId2" Type="http://schemas.openxmlformats.org/officeDocument/2006/relationships/hyperlink" Target="https://www.youtube.com/playlist?list=PLBlnK6fEyqRitWSE_AyyySWfhRgyA-rHk" TargetMode="External"/><Relationship Id="rId1" Type="http://schemas.openxmlformats.org/officeDocument/2006/relationships/slideLayout" Target="../slideLayouts/slideLayout7.xml"/><Relationship Id="rId4" Type="http://schemas.openxmlformats.org/officeDocument/2006/relationships/hyperlink" Target="https://www.youtube.com/watch?v=I2UBjN5ER4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319-8B15-6ED4-01B9-F61B3D90C8B8}"/>
              </a:ext>
            </a:extLst>
          </p:cNvPr>
          <p:cNvSpPr>
            <a:spLocks noGrp="1"/>
          </p:cNvSpPr>
          <p:nvPr>
            <p:ph type="ctrTitle"/>
          </p:nvPr>
        </p:nvSpPr>
        <p:spPr>
          <a:xfrm>
            <a:off x="1437736" y="287546"/>
            <a:ext cx="9144000" cy="1048559"/>
          </a:xfrm>
        </p:spPr>
        <p:txBody>
          <a:bodyPr/>
          <a:lstStyle/>
          <a:p>
            <a:r>
              <a:rPr lang="en-IN" dirty="0"/>
              <a:t>CPU SCHEDULER</a:t>
            </a:r>
          </a:p>
        </p:txBody>
      </p:sp>
      <p:pic>
        <p:nvPicPr>
          <p:cNvPr id="5" name="Picture 4">
            <a:extLst>
              <a:ext uri="{FF2B5EF4-FFF2-40B4-BE49-F238E27FC236}">
                <a16:creationId xmlns:a16="http://schemas.microsoft.com/office/drawing/2014/main" id="{639A38DC-7E3F-4BAF-9915-493F1698D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605" y="1297735"/>
            <a:ext cx="1808972" cy="1535059"/>
          </a:xfrm>
          <a:prstGeom prst="rect">
            <a:avLst/>
          </a:prstGeom>
        </p:spPr>
      </p:pic>
      <p:sp>
        <p:nvSpPr>
          <p:cNvPr id="23" name="TextBox 22">
            <a:extLst>
              <a:ext uri="{FF2B5EF4-FFF2-40B4-BE49-F238E27FC236}">
                <a16:creationId xmlns:a16="http://schemas.microsoft.com/office/drawing/2014/main" id="{27C5E379-6023-94D2-CA46-2EE2B5E7B5A8}"/>
              </a:ext>
            </a:extLst>
          </p:cNvPr>
          <p:cNvSpPr txBox="1"/>
          <p:nvPr/>
        </p:nvSpPr>
        <p:spPr>
          <a:xfrm>
            <a:off x="678611" y="1742098"/>
            <a:ext cx="7999562" cy="2308324"/>
          </a:xfrm>
          <a:prstGeom prst="rect">
            <a:avLst/>
          </a:prstGeom>
          <a:noFill/>
        </p:spPr>
        <p:txBody>
          <a:bodyPr wrap="square">
            <a:spAutoFit/>
          </a:bodyPr>
          <a:lstStyle/>
          <a:p>
            <a:r>
              <a:rPr lang="en-IN" sz="3600" dirty="0">
                <a:solidFill>
                  <a:prstClr val="black"/>
                </a:solidFill>
                <a:latin typeface="Calibri Light" panose="020F0302020204030204"/>
                <a:ea typeface="+mj-ea"/>
                <a:cs typeface="+mj-cs"/>
              </a:rPr>
              <a:t>Name : Arun Kumar</a:t>
            </a:r>
          </a:p>
          <a:p>
            <a:r>
              <a:rPr lang="en-IN" sz="3600" dirty="0" err="1">
                <a:solidFill>
                  <a:prstClr val="black"/>
                </a:solidFill>
                <a:latin typeface="Calibri Light" panose="020F0302020204030204"/>
                <a:ea typeface="+mj-ea"/>
                <a:cs typeface="+mj-cs"/>
              </a:rPr>
              <a:t>Enroll</a:t>
            </a:r>
            <a:r>
              <a:rPr lang="en-IN" sz="3600" dirty="0">
                <a:solidFill>
                  <a:prstClr val="black"/>
                </a:solidFill>
                <a:latin typeface="Calibri Light" panose="020F0302020204030204"/>
                <a:ea typeface="+mj-ea"/>
                <a:cs typeface="+mj-cs"/>
              </a:rPr>
              <a:t>. No. :  22116016</a:t>
            </a:r>
          </a:p>
          <a:p>
            <a:r>
              <a:rPr lang="en-IN" sz="3600" dirty="0">
                <a:solidFill>
                  <a:prstClr val="black"/>
                </a:solidFill>
                <a:latin typeface="Calibri Light" panose="020F0302020204030204"/>
                <a:ea typeface="+mj-ea"/>
                <a:cs typeface="+mj-cs"/>
              </a:rPr>
              <a:t>Dept. and Year : ECE III</a:t>
            </a:r>
          </a:p>
          <a:p>
            <a:r>
              <a:rPr lang="en-IN" sz="3600" dirty="0">
                <a:solidFill>
                  <a:prstClr val="black"/>
                </a:solidFill>
                <a:latin typeface="Calibri Light" panose="020F0302020204030204"/>
                <a:ea typeface="+mj-ea"/>
                <a:cs typeface="+mj-cs"/>
              </a:rPr>
              <a:t>DATE : 20</a:t>
            </a:r>
            <a:r>
              <a:rPr lang="en-IN" sz="3600" baseline="30000" dirty="0">
                <a:solidFill>
                  <a:prstClr val="black"/>
                </a:solidFill>
                <a:latin typeface="Calibri Light" panose="020F0302020204030204"/>
                <a:ea typeface="+mj-ea"/>
                <a:cs typeface="+mj-cs"/>
              </a:rPr>
              <a:t>th</a:t>
            </a:r>
            <a:r>
              <a:rPr lang="en-IN" sz="3600" dirty="0">
                <a:solidFill>
                  <a:prstClr val="black"/>
                </a:solidFill>
                <a:latin typeface="Calibri Light" panose="020F0302020204030204"/>
                <a:ea typeface="+mj-ea"/>
                <a:cs typeface="+mj-cs"/>
              </a:rPr>
              <a:t> June, 2024</a:t>
            </a:r>
            <a:endParaRPr lang="en-IN" sz="3600" dirty="0"/>
          </a:p>
        </p:txBody>
      </p:sp>
    </p:spTree>
    <p:extLst>
      <p:ext uri="{BB962C8B-B14F-4D97-AF65-F5344CB8AC3E}">
        <p14:creationId xmlns:p14="http://schemas.microsoft.com/office/powerpoint/2010/main" val="115454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96EBDF-6DE0-7E52-0EA2-87C1118E5E91}"/>
              </a:ext>
            </a:extLst>
          </p:cNvPr>
          <p:cNvSpPr txBox="1"/>
          <p:nvPr/>
        </p:nvSpPr>
        <p:spPr>
          <a:xfrm>
            <a:off x="810883" y="530214"/>
            <a:ext cx="11145328" cy="6032421"/>
          </a:xfrm>
          <a:prstGeom prst="rect">
            <a:avLst/>
          </a:prstGeom>
          <a:noFill/>
        </p:spPr>
        <p:txBody>
          <a:bodyPr wrap="square">
            <a:spAutoFit/>
          </a:bodyPr>
          <a:lstStyle/>
          <a:p>
            <a:r>
              <a:rPr lang="en-IN" sz="3200" b="1" u="sng" dirty="0">
                <a:solidFill>
                  <a:prstClr val="black"/>
                </a:solidFill>
                <a:latin typeface="Calibri Light" panose="020F0302020204030204"/>
                <a:ea typeface="+mj-ea"/>
                <a:cs typeface="+mj-cs"/>
              </a:rPr>
              <a:t>INTRODUCTION</a:t>
            </a:r>
          </a:p>
          <a:p>
            <a:r>
              <a:rPr lang="en-IN" sz="1400" b="1" dirty="0">
                <a:solidFill>
                  <a:prstClr val="black"/>
                </a:solidFill>
                <a:latin typeface="Calibri Light" panose="020F0302020204030204"/>
                <a:ea typeface="+mj-ea"/>
                <a:cs typeface="+mj-cs"/>
              </a:rPr>
              <a:t> </a:t>
            </a:r>
            <a:endParaRPr lang="en-IN" sz="3200" b="1" dirty="0">
              <a:solidFill>
                <a:prstClr val="black"/>
              </a:solidFill>
              <a:latin typeface="Calibri Light" panose="020F0302020204030204"/>
              <a:ea typeface="+mj-ea"/>
              <a:cs typeface="+mj-cs"/>
            </a:endParaRPr>
          </a:p>
          <a:p>
            <a:r>
              <a:rPr lang="en-US" sz="2000" dirty="0"/>
              <a:t>The aim of this project, "CPU Scheduler," is to design and implement an efficient CPU scheduling algorithm to optimize the allocation of CPU resources among various processes in a computer system. The project seeks to achieve the following objectives:</a:t>
            </a:r>
          </a:p>
          <a:p>
            <a:endParaRPr lang="en-US" sz="2000" dirty="0"/>
          </a:p>
          <a:p>
            <a:pPr>
              <a:buFont typeface="+mj-lt"/>
              <a:buAutoNum type="arabicPeriod"/>
            </a:pPr>
            <a:r>
              <a:rPr lang="en-US" sz="2000" b="1" dirty="0"/>
              <a:t>Efficiency</a:t>
            </a:r>
            <a:r>
              <a:rPr lang="en-US" sz="2000" dirty="0"/>
              <a:t>: Minimize the overall system processing time and maximize CPU utilization by implementing a scheduling algorithm that efficiently handles process queues.</a:t>
            </a:r>
          </a:p>
          <a:p>
            <a:pPr>
              <a:buFont typeface="+mj-lt"/>
              <a:buAutoNum type="arabicPeriod"/>
            </a:pPr>
            <a:endParaRPr lang="en-US" sz="2000" dirty="0"/>
          </a:p>
          <a:p>
            <a:pPr>
              <a:buFont typeface="+mj-lt"/>
              <a:buAutoNum type="arabicPeriod"/>
            </a:pPr>
            <a:r>
              <a:rPr lang="en-US" sz="2000" b="1" dirty="0"/>
              <a:t>Fairness</a:t>
            </a:r>
            <a:r>
              <a:rPr lang="en-US" sz="2000" dirty="0"/>
              <a:t>: Ensure that all processes are treated fairly by preventing any single process from monopolizing the CPU, thus avoiding starvation and ensuring equitable distribution of CPU time.</a:t>
            </a:r>
          </a:p>
          <a:p>
            <a:pPr>
              <a:buFont typeface="+mj-lt"/>
              <a:buAutoNum type="arabicPeriod"/>
            </a:pPr>
            <a:endParaRPr lang="en-US" sz="2000" dirty="0"/>
          </a:p>
          <a:p>
            <a:pPr>
              <a:buFont typeface="+mj-lt"/>
              <a:buAutoNum type="arabicPeriod"/>
            </a:pPr>
            <a:r>
              <a:rPr lang="en-US" sz="2000" b="1" dirty="0"/>
              <a:t>Responsiveness</a:t>
            </a:r>
            <a:r>
              <a:rPr lang="en-US" sz="2000" dirty="0"/>
              <a:t>: Improve the system’s responsiveness, particularly for interactive and real-time applications, by reducing the waiting time and turnaround time for processes.</a:t>
            </a:r>
          </a:p>
          <a:p>
            <a:pPr>
              <a:buFont typeface="+mj-lt"/>
              <a:buAutoNum type="arabicPeriod"/>
            </a:pPr>
            <a:endParaRPr lang="en-US" sz="2000" dirty="0"/>
          </a:p>
          <a:p>
            <a:r>
              <a:rPr lang="en-US" sz="2000" dirty="0"/>
              <a:t>By achieving these goals, the project aims to contribute to the development of more efficient and robust CPU scheduling mechanisms that enhance the overall performance and user experience of modern computing systems.</a:t>
            </a:r>
          </a:p>
          <a:p>
            <a:endParaRPr lang="en-US" sz="2000" dirty="0"/>
          </a:p>
        </p:txBody>
      </p:sp>
    </p:spTree>
    <p:extLst>
      <p:ext uri="{BB962C8B-B14F-4D97-AF65-F5344CB8AC3E}">
        <p14:creationId xmlns:p14="http://schemas.microsoft.com/office/powerpoint/2010/main" val="196289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A698B-28AB-86DC-72AD-9B3891FAFE3C}"/>
              </a:ext>
            </a:extLst>
          </p:cNvPr>
          <p:cNvSpPr txBox="1"/>
          <p:nvPr/>
        </p:nvSpPr>
        <p:spPr>
          <a:xfrm>
            <a:off x="402566" y="271104"/>
            <a:ext cx="11645660" cy="6955750"/>
          </a:xfrm>
          <a:prstGeom prst="rect">
            <a:avLst/>
          </a:prstGeom>
          <a:noFill/>
        </p:spPr>
        <p:txBody>
          <a:bodyPr wrap="square">
            <a:spAutoFit/>
          </a:bodyPr>
          <a:lstStyle/>
          <a:p>
            <a:r>
              <a:rPr lang="en-US" b="1" dirty="0"/>
              <a:t>About Algorithms and their implementation in C++ code :</a:t>
            </a:r>
          </a:p>
          <a:p>
            <a:endParaRPr lang="en-US" b="1" dirty="0"/>
          </a:p>
          <a:p>
            <a:r>
              <a:rPr lang="en-US" dirty="0"/>
              <a:t>There are total of 6 algorithms implemented in this project:</a:t>
            </a:r>
          </a:p>
          <a:p>
            <a:endParaRPr lang="en-US" sz="1600" dirty="0"/>
          </a:p>
          <a:p>
            <a:pPr marL="342900" indent="-342900">
              <a:buAutoNum type="arabicPeriod"/>
            </a:pPr>
            <a:r>
              <a:rPr lang="en-US" sz="1600" b="1" dirty="0"/>
              <a:t>FCFS </a:t>
            </a:r>
            <a:r>
              <a:rPr lang="en-US" sz="1600" dirty="0"/>
              <a:t>: First-Come, First-Served (FCFS) is a simple CPU scheduling algorithm where processes are executed in the order   they 	arrive. It’s non-preemptive, easy to implement, but can lead to the convoy effect.</a:t>
            </a:r>
          </a:p>
          <a:p>
            <a:pPr marL="342900" indent="-342900">
              <a:buAutoNum type="arabicPeriod"/>
            </a:pPr>
            <a:endParaRPr lang="en-US" sz="1600" dirty="0"/>
          </a:p>
          <a:p>
            <a:r>
              <a:rPr lang="en-US" sz="1600" b="1" dirty="0"/>
              <a:t>       	It’s </a:t>
            </a:r>
            <a:r>
              <a:rPr lang="en-US" sz="1600" b="1" dirty="0" err="1"/>
              <a:t>Implementaion</a:t>
            </a:r>
            <a:r>
              <a:rPr lang="en-US" sz="1600" b="1" dirty="0"/>
              <a:t> </a:t>
            </a:r>
            <a:r>
              <a:rPr lang="en-US" sz="1600" dirty="0"/>
              <a:t>: The First-Come, First-Served (FCFS) algorithm schedules processes in the order they arrive. It’s non-	preemptive, meaning each process runs to completion before the next starts. C++ code sorts processes 	by arrival time 	and calculates waiting and turnaround times based on when each process starts and finishes 	execution.</a:t>
            </a:r>
          </a:p>
          <a:p>
            <a:r>
              <a:rPr lang="en-US" sz="1600" b="1" dirty="0"/>
              <a:t>2. SJF :  	</a:t>
            </a:r>
            <a:r>
              <a:rPr lang="en-US" sz="1600" dirty="0"/>
              <a:t>Shortest Job First (SJF) non-preemptive scheduling selects and executes the shortest job fully before moving to 	the next, 	without interruption once the job starts.</a:t>
            </a:r>
          </a:p>
          <a:p>
            <a:r>
              <a:rPr lang="en-US" sz="1600" b="1" dirty="0"/>
              <a:t>	</a:t>
            </a:r>
          </a:p>
          <a:p>
            <a:r>
              <a:rPr lang="en-US" sz="1600" b="1" dirty="0"/>
              <a:t>	 It’s </a:t>
            </a:r>
            <a:r>
              <a:rPr lang="en-US" sz="1600" b="1" dirty="0" err="1"/>
              <a:t>Implementaion</a:t>
            </a:r>
            <a:r>
              <a:rPr lang="en-US" sz="1600" b="1" dirty="0"/>
              <a:t> : </a:t>
            </a:r>
            <a:r>
              <a:rPr lang="en-US" sz="1600" dirty="0"/>
              <a:t>The Shortest Job First (SJF) algorithm selects processes with the shortest burst time next. 	C++ code sorts 	processes by arrival and burst times, then iteratively picks the shortest available process. It’s non-	preemptive, so once a 	process starts, it runs to completion, with waiting and turnaround times calculated 	accordingly.</a:t>
            </a:r>
          </a:p>
          <a:p>
            <a:endParaRPr lang="en-US" sz="1600" dirty="0"/>
          </a:p>
          <a:p>
            <a:r>
              <a:rPr lang="en-US" sz="1600" b="1" dirty="0"/>
              <a:t>3.SJF (Preemptive) : </a:t>
            </a:r>
            <a:r>
              <a:rPr lang="en-US" sz="1600" dirty="0"/>
              <a:t>Also knows as SRTF (</a:t>
            </a:r>
            <a:r>
              <a:rPr lang="en-US" sz="1600" dirty="0" err="1"/>
              <a:t>Sortest</a:t>
            </a:r>
            <a:r>
              <a:rPr lang="en-US" sz="1600" dirty="0"/>
              <a:t> Remaining Time first) , selects the process with the shortest remaining time to execute,	 preempting the current process if a shorter job arrives.</a:t>
            </a:r>
          </a:p>
          <a:p>
            <a:endParaRPr lang="en-US" sz="1600" b="1" dirty="0"/>
          </a:p>
          <a:p>
            <a:r>
              <a:rPr lang="en-US" sz="1600" b="1" dirty="0"/>
              <a:t>	 It’s </a:t>
            </a:r>
            <a:r>
              <a:rPr lang="en-US" sz="1600" b="1" dirty="0" err="1"/>
              <a:t>Implementaion</a:t>
            </a:r>
            <a:r>
              <a:rPr lang="en-US" sz="1600" b="1" dirty="0"/>
              <a:t> : </a:t>
            </a:r>
            <a:r>
              <a:rPr lang="en-US" sz="1600" dirty="0"/>
              <a:t>The Shortest Job First (Preemptive) algorithm, also known as Shortest Remaining Time First (SRTF), selects 	the process with the shortest remaining burst time at every time unit. C++ code updates current time, remaining burst times, 	and checks for process completion, ensuring accurate waiting and turnaround time calculations.</a:t>
            </a:r>
            <a:endParaRPr lang="en-US" sz="1600" b="1" dirty="0"/>
          </a:p>
          <a:p>
            <a:r>
              <a:rPr lang="en-US" b="1" dirty="0"/>
              <a:t>	</a:t>
            </a:r>
          </a:p>
          <a:p>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45333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D9448-F7C8-FDB9-12D7-B1D98AF60D74}"/>
              </a:ext>
            </a:extLst>
          </p:cNvPr>
          <p:cNvSpPr txBox="1"/>
          <p:nvPr/>
        </p:nvSpPr>
        <p:spPr>
          <a:xfrm>
            <a:off x="189781" y="138832"/>
            <a:ext cx="11645660" cy="6924973"/>
          </a:xfrm>
          <a:prstGeom prst="rect">
            <a:avLst/>
          </a:prstGeom>
          <a:noFill/>
        </p:spPr>
        <p:txBody>
          <a:bodyPr wrap="square">
            <a:spAutoFit/>
          </a:bodyPr>
          <a:lstStyle/>
          <a:p>
            <a:endParaRPr lang="en-US" sz="1600" dirty="0"/>
          </a:p>
          <a:p>
            <a:r>
              <a:rPr lang="en-US" sz="1600" b="1" dirty="0"/>
              <a:t>4.Priority (Non Preemptive) </a:t>
            </a:r>
            <a:r>
              <a:rPr lang="en-US" sz="1600" dirty="0"/>
              <a:t>:Priority non-preemptive scheduling selects and executes the highest priority process fully before starting the 	next one, ensuring tasks with higher priority are completed first without interruption.</a:t>
            </a:r>
          </a:p>
          <a:p>
            <a:pPr marL="342900" indent="-342900">
              <a:buAutoNum type="arabicPeriod"/>
            </a:pPr>
            <a:endParaRPr lang="en-US" sz="1600" dirty="0"/>
          </a:p>
          <a:p>
            <a:r>
              <a:rPr lang="en-US" sz="1600" b="1" dirty="0"/>
              <a:t>       	It’s </a:t>
            </a:r>
            <a:r>
              <a:rPr lang="en-US" sz="1600" b="1" dirty="0" err="1"/>
              <a:t>Implementaion</a:t>
            </a:r>
            <a:r>
              <a:rPr lang="en-US" sz="1600" b="1" dirty="0"/>
              <a:t> </a:t>
            </a:r>
            <a:r>
              <a:rPr lang="en-US" sz="1600" dirty="0"/>
              <a:t>: The Priority (Non-Preemptive) algorithm schedules processes based on priority, with lower numbers 	indicating higher priority. C++ code sorts processes by arrival time and priority, then selects the highest priority process 	available. Once a process starts, it runs to completion, calculating waiting and turnaround times accordingly.</a:t>
            </a:r>
          </a:p>
          <a:p>
            <a:endParaRPr lang="en-US" sz="1600" dirty="0"/>
          </a:p>
          <a:p>
            <a:r>
              <a:rPr lang="en-US" sz="1600" b="1" dirty="0"/>
              <a:t>5.Priority (Preemptive):  </a:t>
            </a:r>
            <a:r>
              <a:rPr lang="en-US" sz="1600" dirty="0"/>
              <a:t>Priority preemptive scheduling selects processes based on priority, preempting the current process if a higher 	priority process arrives, ensuring higher priority tasks execute sooner.</a:t>
            </a:r>
          </a:p>
          <a:p>
            <a:r>
              <a:rPr lang="en-US" sz="1600" b="1" dirty="0"/>
              <a:t>	</a:t>
            </a:r>
          </a:p>
          <a:p>
            <a:r>
              <a:rPr lang="en-US" sz="1600" b="1" dirty="0"/>
              <a:t>	 It’s </a:t>
            </a:r>
            <a:r>
              <a:rPr lang="en-US" sz="1600" b="1" dirty="0" err="1"/>
              <a:t>Implementaion</a:t>
            </a:r>
            <a:r>
              <a:rPr lang="en-US" sz="1600" b="1" dirty="0"/>
              <a:t> : </a:t>
            </a:r>
            <a:r>
              <a:rPr lang="en-US" sz="1600" dirty="0"/>
              <a:t>The Priority (Preemptive) algorithm schedules processes based on priority, preempting the current 	process if a higher priority one arrives. C++ code updates current time, remaining burst times, and checks for process 	completion, recalculating priorities dynamically. Waiting and turnaround times are computed after each process completes 	execution.</a:t>
            </a:r>
          </a:p>
          <a:p>
            <a:endParaRPr lang="en-US" sz="1600" dirty="0"/>
          </a:p>
          <a:p>
            <a:r>
              <a:rPr lang="en-US" sz="1600" b="1" dirty="0"/>
              <a:t>6.Round Robin: </a:t>
            </a:r>
            <a:r>
              <a:rPr lang="en-US" sz="1600" dirty="0"/>
              <a:t>Round Robin CPU scheduling allocates a fixed time slice (quantum) to each process in a cyclic order, ensuring fair sharing of 	CPU time and reducing waiting time for all processes.</a:t>
            </a:r>
          </a:p>
          <a:p>
            <a:endParaRPr lang="en-US" sz="1600" b="1" dirty="0"/>
          </a:p>
          <a:p>
            <a:r>
              <a:rPr lang="en-US" sz="1600" b="1" dirty="0"/>
              <a:t>	 It’s </a:t>
            </a:r>
            <a:r>
              <a:rPr lang="en-US" sz="1600" b="1" dirty="0" err="1"/>
              <a:t>Implementaion</a:t>
            </a:r>
            <a:r>
              <a:rPr lang="en-US" sz="1600" b="1" dirty="0"/>
              <a:t> : </a:t>
            </a:r>
            <a:r>
              <a:rPr lang="en-US" sz="1600" dirty="0"/>
              <a:t>The Round Robin algorithm assigns a fixed time quantum for process execution, cycling through processes 	in a circular queue. C++ code iterates over processes, executing each for the time quantum or until completion. Remaining 	times are updated, and waiting and turnaround times are calculated once all processes finish.</a:t>
            </a:r>
            <a:r>
              <a:rPr lang="en-US" b="1" dirty="0"/>
              <a:t>	</a:t>
            </a:r>
          </a:p>
          <a:p>
            <a:endParaRPr lang="en-US" dirty="0"/>
          </a:p>
          <a:p>
            <a:r>
              <a:rPr lang="en-US" b="1" dirty="0"/>
              <a:t>Note : I was able to implement all algorithm fine but in Round Robin </a:t>
            </a:r>
            <a:r>
              <a:rPr lang="en-US" b="1" dirty="0" err="1"/>
              <a:t>i</a:t>
            </a:r>
            <a:r>
              <a:rPr lang="en-US" b="1" dirty="0"/>
              <a:t> initially tried to maintain a ready queue but I do not know why that not worked then I had done with 2D vector.</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345100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D8D3-BD6C-CEAA-3515-786C6BD1F18B}"/>
              </a:ext>
            </a:extLst>
          </p:cNvPr>
          <p:cNvSpPr txBox="1">
            <a:spLocks/>
          </p:cNvSpPr>
          <p:nvPr/>
        </p:nvSpPr>
        <p:spPr>
          <a:xfrm>
            <a:off x="287548" y="143772"/>
            <a:ext cx="9144000" cy="10485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FRONTEND</a:t>
            </a:r>
          </a:p>
        </p:txBody>
      </p:sp>
      <p:pic>
        <p:nvPicPr>
          <p:cNvPr id="6" name="Picture 5">
            <a:extLst>
              <a:ext uri="{FF2B5EF4-FFF2-40B4-BE49-F238E27FC236}">
                <a16:creationId xmlns:a16="http://schemas.microsoft.com/office/drawing/2014/main" id="{88E4419F-5737-D192-2BC3-0B639B444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5" y="1961072"/>
            <a:ext cx="5626723" cy="3516702"/>
          </a:xfrm>
          <a:prstGeom prst="rect">
            <a:avLst/>
          </a:prstGeom>
        </p:spPr>
      </p:pic>
      <p:pic>
        <p:nvPicPr>
          <p:cNvPr id="8" name="Picture 7">
            <a:extLst>
              <a:ext uri="{FF2B5EF4-FFF2-40B4-BE49-F238E27FC236}">
                <a16:creationId xmlns:a16="http://schemas.microsoft.com/office/drawing/2014/main" id="{1FE3207E-DDB8-074C-8AE6-A0693E826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523" y="1930700"/>
            <a:ext cx="5723914" cy="3577446"/>
          </a:xfrm>
          <a:prstGeom prst="rect">
            <a:avLst/>
          </a:prstGeom>
        </p:spPr>
      </p:pic>
      <p:sp>
        <p:nvSpPr>
          <p:cNvPr id="9" name="Title 1">
            <a:extLst>
              <a:ext uri="{FF2B5EF4-FFF2-40B4-BE49-F238E27FC236}">
                <a16:creationId xmlns:a16="http://schemas.microsoft.com/office/drawing/2014/main" id="{48C37290-94B9-8F25-C8FE-D4C9E1C74224}"/>
              </a:ext>
            </a:extLst>
          </p:cNvPr>
          <p:cNvSpPr txBox="1">
            <a:spLocks/>
          </p:cNvSpPr>
          <p:nvPr/>
        </p:nvSpPr>
        <p:spPr>
          <a:xfrm>
            <a:off x="92015" y="1380226"/>
            <a:ext cx="10849154" cy="8377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INITIALLY :                                                        After Submit:</a:t>
            </a:r>
          </a:p>
        </p:txBody>
      </p:sp>
    </p:spTree>
    <p:extLst>
      <p:ext uri="{BB962C8B-B14F-4D97-AF65-F5344CB8AC3E}">
        <p14:creationId xmlns:p14="http://schemas.microsoft.com/office/powerpoint/2010/main" val="39968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ABFC-3B9F-724A-D635-D354F9366C28}"/>
              </a:ext>
            </a:extLst>
          </p:cNvPr>
          <p:cNvSpPr txBox="1">
            <a:spLocks/>
          </p:cNvSpPr>
          <p:nvPr/>
        </p:nvSpPr>
        <p:spPr>
          <a:xfrm>
            <a:off x="287548" y="143772"/>
            <a:ext cx="9144000" cy="10485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t>BACKEND (means C++ file)</a:t>
            </a:r>
          </a:p>
        </p:txBody>
      </p:sp>
      <p:sp>
        <p:nvSpPr>
          <p:cNvPr id="3" name="Title 1">
            <a:extLst>
              <a:ext uri="{FF2B5EF4-FFF2-40B4-BE49-F238E27FC236}">
                <a16:creationId xmlns:a16="http://schemas.microsoft.com/office/drawing/2014/main" id="{757C5EF9-3AD9-CF51-A422-5CBF2849E6B9}"/>
              </a:ext>
            </a:extLst>
          </p:cNvPr>
          <p:cNvSpPr txBox="1">
            <a:spLocks/>
          </p:cNvSpPr>
          <p:nvPr/>
        </p:nvSpPr>
        <p:spPr>
          <a:xfrm>
            <a:off x="287548" y="1038043"/>
            <a:ext cx="11231592" cy="53570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eriod"/>
            </a:pPr>
            <a:r>
              <a:rPr lang="en-IN" sz="2000" dirty="0"/>
              <a:t>The C++ code starts with a Struct which store all the attributes of any process</a:t>
            </a:r>
          </a:p>
          <a:p>
            <a:pPr marL="457200" indent="-457200">
              <a:buAutoNum type="arabicPeriod"/>
            </a:pPr>
            <a:r>
              <a:rPr lang="en-IN" sz="2000" dirty="0"/>
              <a:t>In main function we are taking input through a input.txt file which takes required input for all algorithms</a:t>
            </a:r>
          </a:p>
          <a:p>
            <a:pPr marL="457200" indent="-457200">
              <a:buAutoNum type="arabicPeriod"/>
            </a:pPr>
            <a:r>
              <a:rPr lang="en-IN" sz="2000" dirty="0"/>
              <a:t>Then all algorithms run and give their respective Performance Matrices which in store in another vector of struct .</a:t>
            </a:r>
          </a:p>
          <a:p>
            <a:pPr marL="457200" indent="-457200">
              <a:buAutoNum type="arabicPeriod" startAt="4"/>
            </a:pPr>
            <a:r>
              <a:rPr lang="en-IN" sz="2000" b="1" dirty="0"/>
              <a:t>Then we for our compare function which compare the performances of the matrices got for every   	algorithm.</a:t>
            </a:r>
          </a:p>
          <a:p>
            <a:pPr marL="457200" indent="-457200">
              <a:buAutoNum type="arabicPeriod" startAt="4"/>
            </a:pPr>
            <a:endParaRPr lang="en-IN" sz="2000" b="1" dirty="0"/>
          </a:p>
          <a:p>
            <a:pPr marL="457200" indent="-457200">
              <a:buAutoNum type="arabicPeriod" startAt="4"/>
            </a:pPr>
            <a:endParaRPr lang="en-IN" sz="2000" b="1" dirty="0"/>
          </a:p>
          <a:p>
            <a:pPr marL="457200" indent="-457200">
              <a:buAutoNum type="arabicPeriod" startAt="4"/>
            </a:pPr>
            <a:endParaRPr lang="en-IN" sz="2000" b="1" dirty="0"/>
          </a:p>
          <a:p>
            <a:pPr marL="457200" indent="-457200">
              <a:buAutoNum type="arabicPeriod" startAt="4"/>
            </a:pPr>
            <a:endParaRPr lang="en-IN" sz="2000" b="1" dirty="0"/>
          </a:p>
          <a:p>
            <a:pPr marL="457200" indent="-457200">
              <a:buAutoNum type="arabicPeriod" startAt="4"/>
            </a:pPr>
            <a:endParaRPr lang="en-IN" sz="2000" b="1" dirty="0"/>
          </a:p>
          <a:p>
            <a:pPr marL="457200" indent="-457200">
              <a:buAutoNum type="arabicPeriod" startAt="4"/>
            </a:pPr>
            <a:endParaRPr lang="en-IN" sz="2000" b="1" dirty="0"/>
          </a:p>
          <a:p>
            <a:pPr marL="457200" indent="-457200">
              <a:buAutoNum type="arabicPeriod" startAt="4"/>
            </a:pPr>
            <a:endParaRPr lang="en-IN" sz="2000" b="1" dirty="0"/>
          </a:p>
          <a:p>
            <a:pPr marL="457200" indent="-457200">
              <a:buAutoNum type="arabicPeriod" startAt="4"/>
            </a:pPr>
            <a:endParaRPr lang="en-IN" sz="2000" b="1" dirty="0"/>
          </a:p>
          <a:p>
            <a:pPr marL="457200" indent="-457200">
              <a:buAutoNum type="arabicPeriod" startAt="4"/>
            </a:pPr>
            <a:endParaRPr lang="en-IN" sz="2000" b="1" dirty="0"/>
          </a:p>
          <a:p>
            <a:endParaRPr lang="en-IN" sz="2000" b="1" dirty="0"/>
          </a:p>
          <a:p>
            <a:r>
              <a:rPr lang="en-IN" sz="2000" b="1" dirty="0"/>
              <a:t>         Using this our code show which algorithm is best for our given constraints and conditions. (like arrival 	times, burst </a:t>
            </a:r>
            <a:r>
              <a:rPr lang="en-IN" sz="2000" b="1" dirty="0" err="1"/>
              <a:t>times,prioroties,time</a:t>
            </a:r>
            <a:r>
              <a:rPr lang="en-IN" sz="2000" b="1" dirty="0"/>
              <a:t> quantum)</a:t>
            </a:r>
          </a:p>
        </p:txBody>
      </p:sp>
      <p:pic>
        <p:nvPicPr>
          <p:cNvPr id="7" name="Picture 6">
            <a:extLst>
              <a:ext uri="{FF2B5EF4-FFF2-40B4-BE49-F238E27FC236}">
                <a16:creationId xmlns:a16="http://schemas.microsoft.com/office/drawing/2014/main" id="{3B5B324C-C764-7407-69E4-C7850CBE6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624" y="2778831"/>
            <a:ext cx="8223849" cy="2482919"/>
          </a:xfrm>
          <a:prstGeom prst="rect">
            <a:avLst/>
          </a:prstGeom>
        </p:spPr>
      </p:pic>
    </p:spTree>
    <p:extLst>
      <p:ext uri="{BB962C8B-B14F-4D97-AF65-F5344CB8AC3E}">
        <p14:creationId xmlns:p14="http://schemas.microsoft.com/office/powerpoint/2010/main" val="185999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6A663C-15D1-3867-7740-4DE366756B01}"/>
              </a:ext>
            </a:extLst>
          </p:cNvPr>
          <p:cNvSpPr txBox="1">
            <a:spLocks/>
          </p:cNvSpPr>
          <p:nvPr/>
        </p:nvSpPr>
        <p:spPr>
          <a:xfrm>
            <a:off x="287548" y="143772"/>
            <a:ext cx="11685916" cy="16907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Limitations :</a:t>
            </a:r>
          </a:p>
          <a:p>
            <a:endParaRPr lang="en-IN" sz="2000" b="1" dirty="0"/>
          </a:p>
          <a:p>
            <a:r>
              <a:rPr lang="en-IN" sz="2000" b="1" dirty="0"/>
              <a:t>	Currently this program runs for not more than 10 operations due to fronted issue as the input section will 	not  be able to fit large data set.</a:t>
            </a:r>
          </a:p>
          <a:p>
            <a:pPr marL="457200" indent="-457200">
              <a:buAutoNum type="arabicPeriod"/>
            </a:pPr>
            <a:endParaRPr lang="en-IN" sz="2000" b="1" dirty="0"/>
          </a:p>
        </p:txBody>
      </p:sp>
      <p:sp>
        <p:nvSpPr>
          <p:cNvPr id="5" name="Title 1">
            <a:extLst>
              <a:ext uri="{FF2B5EF4-FFF2-40B4-BE49-F238E27FC236}">
                <a16:creationId xmlns:a16="http://schemas.microsoft.com/office/drawing/2014/main" id="{71D0939B-4C03-0BA4-FDE4-0E194C314F6D}"/>
              </a:ext>
            </a:extLst>
          </p:cNvPr>
          <p:cNvSpPr txBox="1">
            <a:spLocks/>
          </p:cNvSpPr>
          <p:nvPr/>
        </p:nvSpPr>
        <p:spPr>
          <a:xfrm>
            <a:off x="368060" y="2053085"/>
            <a:ext cx="11300603" cy="43419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Challenges Faced : </a:t>
            </a:r>
          </a:p>
          <a:p>
            <a:endParaRPr lang="en-IN" sz="2400" b="1" dirty="0"/>
          </a:p>
          <a:p>
            <a:r>
              <a:rPr lang="en-IN" sz="2400" b="1" dirty="0"/>
              <a:t>	1. I knew nothing about development.</a:t>
            </a:r>
          </a:p>
          <a:p>
            <a:r>
              <a:rPr lang="en-IN" sz="2400" b="1" dirty="0"/>
              <a:t>	2. Getting confused as </a:t>
            </a:r>
            <a:r>
              <a:rPr lang="en-IN" sz="2400" b="1" dirty="0" err="1"/>
              <a:t>cpu</a:t>
            </a:r>
            <a:r>
              <a:rPr lang="en-IN" sz="2400" b="1" dirty="0"/>
              <a:t> scheduler simulator available on google show different 			results for same input.</a:t>
            </a:r>
          </a:p>
          <a:p>
            <a:r>
              <a:rPr lang="en-IN" sz="2400" b="1" dirty="0"/>
              <a:t>	3. I think it’s very hard to learn html </a:t>
            </a:r>
            <a:r>
              <a:rPr lang="en-IN" sz="2400" b="1" dirty="0" err="1"/>
              <a:t>Css</a:t>
            </a:r>
            <a:r>
              <a:rPr lang="en-IN" sz="2400" b="1" dirty="0"/>
              <a:t> and </a:t>
            </a:r>
            <a:r>
              <a:rPr lang="en-IN" sz="2400" b="1" dirty="0" err="1"/>
              <a:t>javascript</a:t>
            </a:r>
            <a:r>
              <a:rPr lang="en-IN" sz="2400" b="1" dirty="0"/>
              <a:t> in 2 or 3 days and make a 			full stack web app  </a:t>
            </a:r>
          </a:p>
          <a:p>
            <a:r>
              <a:rPr lang="en-IN" sz="2400" b="1" dirty="0"/>
              <a:t>	4. Not much resource on internet available about dev using C++ in backend.</a:t>
            </a:r>
          </a:p>
          <a:p>
            <a:endParaRPr lang="en-IN" sz="2400" b="1" dirty="0"/>
          </a:p>
        </p:txBody>
      </p:sp>
    </p:spTree>
    <p:extLst>
      <p:ext uri="{BB962C8B-B14F-4D97-AF65-F5344CB8AC3E}">
        <p14:creationId xmlns:p14="http://schemas.microsoft.com/office/powerpoint/2010/main" val="413544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020E-C713-204C-8419-7523FC5B587C}"/>
              </a:ext>
            </a:extLst>
          </p:cNvPr>
          <p:cNvSpPr txBox="1">
            <a:spLocks/>
          </p:cNvSpPr>
          <p:nvPr/>
        </p:nvSpPr>
        <p:spPr>
          <a:xfrm>
            <a:off x="287548" y="143772"/>
            <a:ext cx="9144000" cy="10485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RESOURCES :</a:t>
            </a:r>
          </a:p>
          <a:p>
            <a:endParaRPr lang="en-IN" sz="3600" b="1" dirty="0"/>
          </a:p>
          <a:p>
            <a:pPr marL="457200" indent="-457200">
              <a:buAutoNum type="arabicPeriod"/>
            </a:pPr>
            <a:r>
              <a:rPr lang="en-IN" sz="2000" b="1" dirty="0">
                <a:hlinkClick r:id="rId2"/>
              </a:rPr>
              <a:t>https://www.youtube.com/playlist?list=PLBlnK6fEyqRitWSE_AyyySWfhRgyA-rHk</a:t>
            </a:r>
            <a:endParaRPr lang="en-IN" sz="2000" b="1" dirty="0"/>
          </a:p>
          <a:p>
            <a:pPr marL="457200" indent="-457200">
              <a:buAutoNum type="arabicPeriod"/>
            </a:pPr>
            <a:endParaRPr lang="en-IN" sz="2000" b="1" dirty="0"/>
          </a:p>
          <a:p>
            <a:pPr marL="457200" indent="-457200">
              <a:buAutoNum type="arabicPeriod"/>
            </a:pPr>
            <a:r>
              <a:rPr lang="en-IN" sz="2000" b="1" dirty="0">
                <a:hlinkClick r:id="rId3"/>
              </a:rPr>
              <a:t>https://www.geeksforgeeks.org/cpu-scheduling-in-operating-systems/</a:t>
            </a:r>
            <a:endParaRPr lang="en-IN" sz="2000" b="1" dirty="0"/>
          </a:p>
          <a:p>
            <a:pPr marL="457200" indent="-457200">
              <a:buAutoNum type="arabicPeriod"/>
            </a:pPr>
            <a:endParaRPr lang="en-IN" sz="2000" b="1" dirty="0"/>
          </a:p>
          <a:p>
            <a:pPr marL="457200" indent="-457200">
              <a:buFontTx/>
              <a:buAutoNum type="arabicPeriod"/>
            </a:pPr>
            <a:r>
              <a:rPr lang="en-US" sz="1800" b="0" i="0" u="none" strike="noStrike" dirty="0">
                <a:solidFill>
                  <a:srgbClr val="000000"/>
                </a:solidFill>
                <a:effectLst/>
                <a:latin typeface="Arial" panose="020B0604020202020204" pitchFamily="34" charset="0"/>
              </a:rPr>
              <a:t>Chapter-4 of Linux Kernel Development by Robert Love (For implementation Details)</a:t>
            </a:r>
          </a:p>
          <a:p>
            <a:pPr marL="457200" indent="-457200">
              <a:buAutoNum type="arabicPeriod"/>
            </a:pPr>
            <a:endParaRPr lang="en-IN" sz="2000" b="1" dirty="0"/>
          </a:p>
          <a:p>
            <a:pPr marL="457200" indent="-457200">
              <a:buAutoNum type="arabicPeriod"/>
            </a:pPr>
            <a:r>
              <a:rPr lang="en-IN" sz="2000" b="1" dirty="0">
                <a:hlinkClick r:id="rId4"/>
              </a:rPr>
              <a:t>https://www.youtube.com/watch?v=I2UBjN5ER4s</a:t>
            </a:r>
            <a:endParaRPr lang="en-IN" sz="2000" b="1" dirty="0"/>
          </a:p>
          <a:p>
            <a:pPr marL="457200" indent="-457200">
              <a:buAutoNum type="arabicPeriod"/>
            </a:pPr>
            <a:endParaRPr lang="en-IN" sz="2000" b="1" dirty="0"/>
          </a:p>
          <a:p>
            <a:endParaRPr lang="en-IN" b="1" dirty="0"/>
          </a:p>
        </p:txBody>
      </p:sp>
    </p:spTree>
    <p:extLst>
      <p:ext uri="{BB962C8B-B14F-4D97-AF65-F5344CB8AC3E}">
        <p14:creationId xmlns:p14="http://schemas.microsoft.com/office/powerpoint/2010/main" val="658652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1143</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CPU SCHEDULER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 Kumar</dc:creator>
  <cp:lastModifiedBy>Arun Kumar</cp:lastModifiedBy>
  <cp:revision>1</cp:revision>
  <dcterms:created xsi:type="dcterms:W3CDTF">2024-06-20T11:17:41Z</dcterms:created>
  <dcterms:modified xsi:type="dcterms:W3CDTF">2024-06-20T12:16:41Z</dcterms:modified>
</cp:coreProperties>
</file>