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6" r:id="rId15"/>
    <p:sldId id="277" r:id="rId16"/>
    <p:sldId id="278" r:id="rId17"/>
    <p:sldId id="279" r:id="rId18"/>
    <p:sldId id="280" r:id="rId19"/>
    <p:sldId id="269" r:id="rId20"/>
    <p:sldId id="270" r:id="rId21"/>
    <p:sldId id="271" r:id="rId22"/>
    <p:sldId id="272" r:id="rId23"/>
    <p:sldId id="273"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FC6FD12-398D-4E2F-985A-735305344482}" v="9" dt="2025-04-04T03:23:35.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 K" userId="5e4104c2e860a4c5" providerId="LiveId" clId="{CFC6FD12-398D-4E2F-985A-735305344482}"/>
    <pc:docChg chg="custSel addSld modSld">
      <pc:chgData name="A K" userId="5e4104c2e860a4c5" providerId="LiveId" clId="{CFC6FD12-398D-4E2F-985A-735305344482}" dt="2025-04-04T03:23:35.173" v="253" actId="1076"/>
      <pc:docMkLst>
        <pc:docMk/>
      </pc:docMkLst>
      <pc:sldChg chg="addSp delSp modSp new mod">
        <pc:chgData name="A K" userId="5e4104c2e860a4c5" providerId="LiveId" clId="{CFC6FD12-398D-4E2F-985A-735305344482}" dt="2025-04-04T02:31:12.597" v="33" actId="1076"/>
        <pc:sldMkLst>
          <pc:docMk/>
          <pc:sldMk cId="3122735294" sldId="269"/>
        </pc:sldMkLst>
        <pc:spChg chg="mod">
          <ac:chgData name="A K" userId="5e4104c2e860a4c5" providerId="LiveId" clId="{CFC6FD12-398D-4E2F-985A-735305344482}" dt="2025-04-04T02:28:01.288" v="27" actId="122"/>
          <ac:spMkLst>
            <pc:docMk/>
            <pc:sldMk cId="3122735294" sldId="269"/>
            <ac:spMk id="2" creationId="{61751E35-75BD-00BB-F37C-481725D3F44F}"/>
          </ac:spMkLst>
        </pc:spChg>
        <pc:spChg chg="del">
          <ac:chgData name="A K" userId="5e4104c2e860a4c5" providerId="LiveId" clId="{CFC6FD12-398D-4E2F-985A-735305344482}" dt="2025-04-04T02:30:45.175" v="28" actId="22"/>
          <ac:spMkLst>
            <pc:docMk/>
            <pc:sldMk cId="3122735294" sldId="269"/>
            <ac:spMk id="3" creationId="{6E7DC4D6-7270-4BD2-ED82-39CB60B984B3}"/>
          </ac:spMkLst>
        </pc:spChg>
        <pc:picChg chg="add mod ord">
          <ac:chgData name="A K" userId="5e4104c2e860a4c5" providerId="LiveId" clId="{CFC6FD12-398D-4E2F-985A-735305344482}" dt="2025-04-04T02:31:12.597" v="33" actId="1076"/>
          <ac:picMkLst>
            <pc:docMk/>
            <pc:sldMk cId="3122735294" sldId="269"/>
            <ac:picMk id="5" creationId="{F64B7ED4-D011-E8F9-38C1-0EB10C9694CE}"/>
          </ac:picMkLst>
        </pc:picChg>
      </pc:sldChg>
      <pc:sldChg chg="addSp delSp modSp new mod">
        <pc:chgData name="A K" userId="5e4104c2e860a4c5" providerId="LiveId" clId="{CFC6FD12-398D-4E2F-985A-735305344482}" dt="2025-04-04T02:38:18.780" v="113" actId="20577"/>
        <pc:sldMkLst>
          <pc:docMk/>
          <pc:sldMk cId="1712726665" sldId="270"/>
        </pc:sldMkLst>
        <pc:spChg chg="mod">
          <ac:chgData name="A K" userId="5e4104c2e860a4c5" providerId="LiveId" clId="{CFC6FD12-398D-4E2F-985A-735305344482}" dt="2025-04-04T02:38:18.780" v="113" actId="20577"/>
          <ac:spMkLst>
            <pc:docMk/>
            <pc:sldMk cId="1712726665" sldId="270"/>
            <ac:spMk id="2" creationId="{C6CA163A-9834-4A54-50EE-DDB8B5DBAAD1}"/>
          </ac:spMkLst>
        </pc:spChg>
        <pc:spChg chg="del">
          <ac:chgData name="A K" userId="5e4104c2e860a4c5" providerId="LiveId" clId="{CFC6FD12-398D-4E2F-985A-735305344482}" dt="2025-04-04T02:34:15.152" v="54" actId="22"/>
          <ac:spMkLst>
            <pc:docMk/>
            <pc:sldMk cId="1712726665" sldId="270"/>
            <ac:spMk id="3" creationId="{F63E589D-476E-77A1-3EF7-3447482465AD}"/>
          </ac:spMkLst>
        </pc:spChg>
        <pc:picChg chg="add mod ord">
          <ac:chgData name="A K" userId="5e4104c2e860a4c5" providerId="LiveId" clId="{CFC6FD12-398D-4E2F-985A-735305344482}" dt="2025-04-04T02:35:12.181" v="64" actId="1076"/>
          <ac:picMkLst>
            <pc:docMk/>
            <pc:sldMk cId="1712726665" sldId="270"/>
            <ac:picMk id="5" creationId="{992EE761-A29B-3E91-839D-B862AB2D6F80}"/>
          </ac:picMkLst>
        </pc:picChg>
        <pc:picChg chg="add mod">
          <ac:chgData name="A K" userId="5e4104c2e860a4c5" providerId="LiveId" clId="{CFC6FD12-398D-4E2F-985A-735305344482}" dt="2025-04-04T02:35:19.949" v="65" actId="1076"/>
          <ac:picMkLst>
            <pc:docMk/>
            <pc:sldMk cId="1712726665" sldId="270"/>
            <ac:picMk id="7" creationId="{AE55F637-7982-253A-1488-AEA8D2E1BF21}"/>
          </ac:picMkLst>
        </pc:picChg>
        <pc:picChg chg="add mod">
          <ac:chgData name="A K" userId="5e4104c2e860a4c5" providerId="LiveId" clId="{CFC6FD12-398D-4E2F-985A-735305344482}" dt="2025-04-04T02:35:47.028" v="68" actId="1076"/>
          <ac:picMkLst>
            <pc:docMk/>
            <pc:sldMk cId="1712726665" sldId="270"/>
            <ac:picMk id="9" creationId="{E797735D-2102-4AEA-2876-A7E61ED213F4}"/>
          </ac:picMkLst>
        </pc:picChg>
        <pc:picChg chg="add mod">
          <ac:chgData name="A K" userId="5e4104c2e860a4c5" providerId="LiveId" clId="{CFC6FD12-398D-4E2F-985A-735305344482}" dt="2025-04-04T02:36:09.085" v="72" actId="14100"/>
          <ac:picMkLst>
            <pc:docMk/>
            <pc:sldMk cId="1712726665" sldId="270"/>
            <ac:picMk id="11" creationId="{70F8CEA7-C17F-B714-E001-69D41D079AD3}"/>
          </ac:picMkLst>
        </pc:picChg>
        <pc:picChg chg="add mod">
          <ac:chgData name="A K" userId="5e4104c2e860a4c5" providerId="LiveId" clId="{CFC6FD12-398D-4E2F-985A-735305344482}" dt="2025-04-04T02:37:55.957" v="91" actId="1076"/>
          <ac:picMkLst>
            <pc:docMk/>
            <pc:sldMk cId="1712726665" sldId="270"/>
            <ac:picMk id="13" creationId="{DE7618BF-7DE6-5C9C-843B-47D0390F3469}"/>
          </ac:picMkLst>
        </pc:picChg>
      </pc:sldChg>
      <pc:sldChg chg="addSp delSp modSp new mod">
        <pc:chgData name="A K" userId="5e4104c2e860a4c5" providerId="LiveId" clId="{CFC6FD12-398D-4E2F-985A-735305344482}" dt="2025-04-04T02:37:26.052" v="88" actId="1076"/>
        <pc:sldMkLst>
          <pc:docMk/>
          <pc:sldMk cId="2737089535" sldId="271"/>
        </pc:sldMkLst>
        <pc:spChg chg="del">
          <ac:chgData name="A K" userId="5e4104c2e860a4c5" providerId="LiveId" clId="{CFC6FD12-398D-4E2F-985A-735305344482}" dt="2025-04-04T02:37:04.986" v="80" actId="478"/>
          <ac:spMkLst>
            <pc:docMk/>
            <pc:sldMk cId="2737089535" sldId="271"/>
            <ac:spMk id="2" creationId="{21C4DDB2-F725-24EB-4D48-E5B49669FDEA}"/>
          </ac:spMkLst>
        </pc:spChg>
        <pc:spChg chg="del">
          <ac:chgData name="A K" userId="5e4104c2e860a4c5" providerId="LiveId" clId="{CFC6FD12-398D-4E2F-985A-735305344482}" dt="2025-04-04T02:36:32.288" v="73" actId="22"/>
          <ac:spMkLst>
            <pc:docMk/>
            <pc:sldMk cId="2737089535" sldId="271"/>
            <ac:spMk id="3" creationId="{BC462686-60FE-9D82-19FA-07F2C64DA235}"/>
          </ac:spMkLst>
        </pc:spChg>
        <pc:picChg chg="add mod ord modCrop">
          <ac:chgData name="A K" userId="5e4104c2e860a4c5" providerId="LiveId" clId="{CFC6FD12-398D-4E2F-985A-735305344482}" dt="2025-04-04T02:37:24.421" v="87" actId="14100"/>
          <ac:picMkLst>
            <pc:docMk/>
            <pc:sldMk cId="2737089535" sldId="271"/>
            <ac:picMk id="5" creationId="{C04F517D-6B32-D93A-E7D7-7C52A715C167}"/>
          </ac:picMkLst>
        </pc:picChg>
        <pc:picChg chg="add mod">
          <ac:chgData name="A K" userId="5e4104c2e860a4c5" providerId="LiveId" clId="{CFC6FD12-398D-4E2F-985A-735305344482}" dt="2025-04-04T02:37:26.052" v="88" actId="1076"/>
          <ac:picMkLst>
            <pc:docMk/>
            <pc:sldMk cId="2737089535" sldId="271"/>
            <ac:picMk id="7" creationId="{E7CAA64A-15D4-4F7A-7503-3E22351E03CE}"/>
          </ac:picMkLst>
        </pc:picChg>
      </pc:sldChg>
      <pc:sldChg chg="addSp delSp modSp new mod">
        <pc:chgData name="A K" userId="5e4104c2e860a4c5" providerId="LiveId" clId="{CFC6FD12-398D-4E2F-985A-735305344482}" dt="2025-04-04T03:08:13.821" v="159" actId="1076"/>
        <pc:sldMkLst>
          <pc:docMk/>
          <pc:sldMk cId="4235897703" sldId="272"/>
        </pc:sldMkLst>
        <pc:spChg chg="mod">
          <ac:chgData name="A K" userId="5e4104c2e860a4c5" providerId="LiveId" clId="{CFC6FD12-398D-4E2F-985A-735305344482}" dt="2025-04-04T03:08:00.838" v="153" actId="1076"/>
          <ac:spMkLst>
            <pc:docMk/>
            <pc:sldMk cId="4235897703" sldId="272"/>
            <ac:spMk id="2" creationId="{A453B905-9B78-025D-DE77-A1C594DEA975}"/>
          </ac:spMkLst>
        </pc:spChg>
        <pc:spChg chg="del">
          <ac:chgData name="A K" userId="5e4104c2e860a4c5" providerId="LiveId" clId="{CFC6FD12-398D-4E2F-985A-735305344482}" dt="2025-04-04T03:07:04.578" v="134" actId="22"/>
          <ac:spMkLst>
            <pc:docMk/>
            <pc:sldMk cId="4235897703" sldId="272"/>
            <ac:spMk id="3" creationId="{53FF724B-FE7F-E05E-EB69-26B631ECE126}"/>
          </ac:spMkLst>
        </pc:spChg>
        <pc:picChg chg="add mod ord modCrop">
          <ac:chgData name="A K" userId="5e4104c2e860a4c5" providerId="LiveId" clId="{CFC6FD12-398D-4E2F-985A-735305344482}" dt="2025-04-04T03:08:13.821" v="159" actId="1076"/>
          <ac:picMkLst>
            <pc:docMk/>
            <pc:sldMk cId="4235897703" sldId="272"/>
            <ac:picMk id="5" creationId="{08AD8D72-FC42-04FF-77E7-7978D5AF92BC}"/>
          </ac:picMkLst>
        </pc:picChg>
        <pc:picChg chg="add mod">
          <ac:chgData name="A K" userId="5e4104c2e860a4c5" providerId="LiveId" clId="{CFC6FD12-398D-4E2F-985A-735305344482}" dt="2025-04-04T03:08:11.245" v="158" actId="1076"/>
          <ac:picMkLst>
            <pc:docMk/>
            <pc:sldMk cId="4235897703" sldId="272"/>
            <ac:picMk id="7" creationId="{CAB9C886-534B-9652-A8D2-BE5D67718F45}"/>
          </ac:picMkLst>
        </pc:picChg>
      </pc:sldChg>
      <pc:sldChg chg="addSp delSp modSp new mod">
        <pc:chgData name="A K" userId="5e4104c2e860a4c5" providerId="LiveId" clId="{CFC6FD12-398D-4E2F-985A-735305344482}" dt="2025-04-04T03:19:53.037" v="232" actId="14100"/>
        <pc:sldMkLst>
          <pc:docMk/>
          <pc:sldMk cId="283219920" sldId="273"/>
        </pc:sldMkLst>
        <pc:spChg chg="mod">
          <ac:chgData name="A K" userId="5e4104c2e860a4c5" providerId="LiveId" clId="{CFC6FD12-398D-4E2F-985A-735305344482}" dt="2025-04-04T03:10:43.442" v="226" actId="20577"/>
          <ac:spMkLst>
            <pc:docMk/>
            <pc:sldMk cId="283219920" sldId="273"/>
            <ac:spMk id="2" creationId="{518C7583-F75A-4D18-8D37-52C56CBBFE72}"/>
          </ac:spMkLst>
        </pc:spChg>
        <pc:spChg chg="del">
          <ac:chgData name="A K" userId="5e4104c2e860a4c5" providerId="LiveId" clId="{CFC6FD12-398D-4E2F-985A-735305344482}" dt="2025-04-04T03:19:29.602" v="227" actId="22"/>
          <ac:spMkLst>
            <pc:docMk/>
            <pc:sldMk cId="283219920" sldId="273"/>
            <ac:spMk id="3" creationId="{7EB09718-05A3-555A-4DBB-7DEDB33C963B}"/>
          </ac:spMkLst>
        </pc:spChg>
        <pc:picChg chg="add mod ord">
          <ac:chgData name="A K" userId="5e4104c2e860a4c5" providerId="LiveId" clId="{CFC6FD12-398D-4E2F-985A-735305344482}" dt="2025-04-04T03:19:46.020" v="228" actId="1076"/>
          <ac:picMkLst>
            <pc:docMk/>
            <pc:sldMk cId="283219920" sldId="273"/>
            <ac:picMk id="5" creationId="{92F3602D-987C-8151-5D25-2130B6F2BDF4}"/>
          </ac:picMkLst>
        </pc:picChg>
        <pc:picChg chg="add mod">
          <ac:chgData name="A K" userId="5e4104c2e860a4c5" providerId="LiveId" clId="{CFC6FD12-398D-4E2F-985A-735305344482}" dt="2025-04-04T03:19:53.037" v="232" actId="14100"/>
          <ac:picMkLst>
            <pc:docMk/>
            <pc:sldMk cId="283219920" sldId="273"/>
            <ac:picMk id="7" creationId="{A9C687E8-26B0-A9AE-9729-7DEE8A94B85C}"/>
          </ac:picMkLst>
        </pc:picChg>
      </pc:sldChg>
      <pc:sldChg chg="addSp delSp modSp new mod">
        <pc:chgData name="A K" userId="5e4104c2e860a4c5" providerId="LiveId" clId="{CFC6FD12-398D-4E2F-985A-735305344482}" dt="2025-04-04T03:23:35.173" v="253" actId="1076"/>
        <pc:sldMkLst>
          <pc:docMk/>
          <pc:sldMk cId="950298987" sldId="274"/>
        </pc:sldMkLst>
        <pc:spChg chg="del">
          <ac:chgData name="A K" userId="5e4104c2e860a4c5" providerId="LiveId" clId="{CFC6FD12-398D-4E2F-985A-735305344482}" dt="2025-04-04T03:22:25.073" v="234" actId="478"/>
          <ac:spMkLst>
            <pc:docMk/>
            <pc:sldMk cId="950298987" sldId="274"/>
            <ac:spMk id="2" creationId="{C409D2E9-2D0C-D57D-CE40-B63863760775}"/>
          </ac:spMkLst>
        </pc:spChg>
        <pc:spChg chg="del mod">
          <ac:chgData name="A K" userId="5e4104c2e860a4c5" providerId="LiveId" clId="{CFC6FD12-398D-4E2F-985A-735305344482}" dt="2025-04-04T03:22:29.417" v="236"/>
          <ac:spMkLst>
            <pc:docMk/>
            <pc:sldMk cId="950298987" sldId="274"/>
            <ac:spMk id="3" creationId="{D9E6CD98-C37C-F9A9-D169-1B5F18E95A7B}"/>
          </ac:spMkLst>
        </pc:spChg>
        <pc:spChg chg="add mod">
          <ac:chgData name="A K" userId="5e4104c2e860a4c5" providerId="LiveId" clId="{CFC6FD12-398D-4E2F-985A-735305344482}" dt="2025-04-04T03:23:35.173" v="253" actId="1076"/>
          <ac:spMkLst>
            <pc:docMk/>
            <pc:sldMk cId="950298987" sldId="274"/>
            <ac:spMk id="4" creationId="{878C213C-4017-5113-F83D-8A5E623638C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D827A-B5F4-ECAF-5737-9F549CECFF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45BC1D-FE29-C6D1-1FCB-DA7A643D2C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FBD066E-4802-9641-E930-77F1DE495970}"/>
              </a:ext>
            </a:extLst>
          </p:cNvPr>
          <p:cNvSpPr>
            <a:spLocks noGrp="1"/>
          </p:cNvSpPr>
          <p:nvPr>
            <p:ph type="dt" sz="half" idx="10"/>
          </p:nvPr>
        </p:nvSpPr>
        <p:spPr/>
        <p:txBody>
          <a:bodyPr/>
          <a:lstStyle/>
          <a:p>
            <a:fld id="{DF8ADDD9-71F1-44A4-B4BD-C6578CE00091}" type="datetimeFigureOut">
              <a:rPr lang="en-IN" smtClean="0"/>
              <a:t>06-04-2025</a:t>
            </a:fld>
            <a:endParaRPr lang="en-IN"/>
          </a:p>
        </p:txBody>
      </p:sp>
      <p:sp>
        <p:nvSpPr>
          <p:cNvPr id="5" name="Footer Placeholder 4">
            <a:extLst>
              <a:ext uri="{FF2B5EF4-FFF2-40B4-BE49-F238E27FC236}">
                <a16:creationId xmlns:a16="http://schemas.microsoft.com/office/drawing/2014/main" id="{181C72A7-C46D-1A3B-0871-7E876B29C8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C487DD-11F7-E893-1BE1-F03B07422A9E}"/>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305337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B604-3B20-5089-2B39-CDDD9A870CA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7C9093-5F6A-4BF6-A2D5-5E7325B24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65F907-1445-B7E8-7EB9-06C326D86C2F}"/>
              </a:ext>
            </a:extLst>
          </p:cNvPr>
          <p:cNvSpPr>
            <a:spLocks noGrp="1"/>
          </p:cNvSpPr>
          <p:nvPr>
            <p:ph type="dt" sz="half" idx="10"/>
          </p:nvPr>
        </p:nvSpPr>
        <p:spPr/>
        <p:txBody>
          <a:bodyPr/>
          <a:lstStyle/>
          <a:p>
            <a:fld id="{DF8ADDD9-71F1-44A4-B4BD-C6578CE00091}" type="datetimeFigureOut">
              <a:rPr lang="en-IN" smtClean="0"/>
              <a:t>06-04-2025</a:t>
            </a:fld>
            <a:endParaRPr lang="en-IN"/>
          </a:p>
        </p:txBody>
      </p:sp>
      <p:sp>
        <p:nvSpPr>
          <p:cNvPr id="5" name="Footer Placeholder 4">
            <a:extLst>
              <a:ext uri="{FF2B5EF4-FFF2-40B4-BE49-F238E27FC236}">
                <a16:creationId xmlns:a16="http://schemas.microsoft.com/office/drawing/2014/main" id="{BE347F93-BA92-CF88-656A-6842FB6EEA7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24EF6B-1850-CE0B-5E61-AF12CF4D11D7}"/>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1536717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F2CC84-FD6D-8341-C90F-A5EFB2B9CC9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C8BB63-566F-C91B-CBD9-C2165554A9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42FFEA-1C43-CEA0-1A6E-484BDB6A4D09}"/>
              </a:ext>
            </a:extLst>
          </p:cNvPr>
          <p:cNvSpPr>
            <a:spLocks noGrp="1"/>
          </p:cNvSpPr>
          <p:nvPr>
            <p:ph type="dt" sz="half" idx="10"/>
          </p:nvPr>
        </p:nvSpPr>
        <p:spPr/>
        <p:txBody>
          <a:bodyPr/>
          <a:lstStyle/>
          <a:p>
            <a:fld id="{DF8ADDD9-71F1-44A4-B4BD-C6578CE00091}" type="datetimeFigureOut">
              <a:rPr lang="en-IN" smtClean="0"/>
              <a:t>06-04-2025</a:t>
            </a:fld>
            <a:endParaRPr lang="en-IN"/>
          </a:p>
        </p:txBody>
      </p:sp>
      <p:sp>
        <p:nvSpPr>
          <p:cNvPr id="5" name="Footer Placeholder 4">
            <a:extLst>
              <a:ext uri="{FF2B5EF4-FFF2-40B4-BE49-F238E27FC236}">
                <a16:creationId xmlns:a16="http://schemas.microsoft.com/office/drawing/2014/main" id="{F38C315B-3116-64D3-EB51-2DBD3C8EB6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ED098E-13D1-817A-EE99-9F8CD4BD220B}"/>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3207110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BB08F-3222-51C5-2CF0-151A02FD47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B3DD90-D432-AC2A-BB44-82354D18F9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C558FA-9A64-2DB3-909A-937FCFA655D8}"/>
              </a:ext>
            </a:extLst>
          </p:cNvPr>
          <p:cNvSpPr>
            <a:spLocks noGrp="1"/>
          </p:cNvSpPr>
          <p:nvPr>
            <p:ph type="dt" sz="half" idx="10"/>
          </p:nvPr>
        </p:nvSpPr>
        <p:spPr/>
        <p:txBody>
          <a:bodyPr/>
          <a:lstStyle/>
          <a:p>
            <a:fld id="{DF8ADDD9-71F1-44A4-B4BD-C6578CE00091}" type="datetimeFigureOut">
              <a:rPr lang="en-IN" smtClean="0"/>
              <a:t>06-04-2025</a:t>
            </a:fld>
            <a:endParaRPr lang="en-IN"/>
          </a:p>
        </p:txBody>
      </p:sp>
      <p:sp>
        <p:nvSpPr>
          <p:cNvPr id="5" name="Footer Placeholder 4">
            <a:extLst>
              <a:ext uri="{FF2B5EF4-FFF2-40B4-BE49-F238E27FC236}">
                <a16:creationId xmlns:a16="http://schemas.microsoft.com/office/drawing/2014/main" id="{E648CE82-087B-4E78-B431-21CD733371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23B45C-02DF-7614-1064-BB1B12E2CB82}"/>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168933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8F8C3-A05A-67D3-6A67-0C88C028F0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BEFE653-06C7-5263-0047-439CCFF25B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EC80A5-6FA1-AFF4-30FB-C3E85D28851E}"/>
              </a:ext>
            </a:extLst>
          </p:cNvPr>
          <p:cNvSpPr>
            <a:spLocks noGrp="1"/>
          </p:cNvSpPr>
          <p:nvPr>
            <p:ph type="dt" sz="half" idx="10"/>
          </p:nvPr>
        </p:nvSpPr>
        <p:spPr/>
        <p:txBody>
          <a:bodyPr/>
          <a:lstStyle/>
          <a:p>
            <a:fld id="{DF8ADDD9-71F1-44A4-B4BD-C6578CE00091}" type="datetimeFigureOut">
              <a:rPr lang="en-IN" smtClean="0"/>
              <a:t>06-04-2025</a:t>
            </a:fld>
            <a:endParaRPr lang="en-IN"/>
          </a:p>
        </p:txBody>
      </p:sp>
      <p:sp>
        <p:nvSpPr>
          <p:cNvPr id="5" name="Footer Placeholder 4">
            <a:extLst>
              <a:ext uri="{FF2B5EF4-FFF2-40B4-BE49-F238E27FC236}">
                <a16:creationId xmlns:a16="http://schemas.microsoft.com/office/drawing/2014/main" id="{0834903B-1564-AA1B-1BF1-345C1868F1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49A360-E95B-C215-1E05-53BDB23FF899}"/>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401958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AAFE7-98B6-22F2-7D28-5BAEE9B370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92D03D-4AB7-D915-C2C4-1A9AFB6E92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407407-2E3E-44B6-D310-5CC7224C1F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89F45F9-C95C-E054-CC0D-487309DE8872}"/>
              </a:ext>
            </a:extLst>
          </p:cNvPr>
          <p:cNvSpPr>
            <a:spLocks noGrp="1"/>
          </p:cNvSpPr>
          <p:nvPr>
            <p:ph type="dt" sz="half" idx="10"/>
          </p:nvPr>
        </p:nvSpPr>
        <p:spPr/>
        <p:txBody>
          <a:bodyPr/>
          <a:lstStyle/>
          <a:p>
            <a:fld id="{DF8ADDD9-71F1-44A4-B4BD-C6578CE00091}" type="datetimeFigureOut">
              <a:rPr lang="en-IN" smtClean="0"/>
              <a:t>06-04-2025</a:t>
            </a:fld>
            <a:endParaRPr lang="en-IN"/>
          </a:p>
        </p:txBody>
      </p:sp>
      <p:sp>
        <p:nvSpPr>
          <p:cNvPr id="6" name="Footer Placeholder 5">
            <a:extLst>
              <a:ext uri="{FF2B5EF4-FFF2-40B4-BE49-F238E27FC236}">
                <a16:creationId xmlns:a16="http://schemas.microsoft.com/office/drawing/2014/main" id="{A901EAD1-363E-78ED-AB21-D864BABA6C3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31C1B3A-4F37-C290-031C-F3FAE4095EDE}"/>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3716903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B4FE3-D13D-5DF7-9E40-36EFF3C9DA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93DC37-482D-E3C9-23C4-BD9EE01031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D9AA2D-A8D4-D14F-87C2-2A12A0B43D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BE3B12-909C-2D88-B7B1-6A0FE83F02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73DF7F-6E1D-51DA-3000-26B2EDB0FE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009722-04AD-6E62-AB49-2685EA12AD5D}"/>
              </a:ext>
            </a:extLst>
          </p:cNvPr>
          <p:cNvSpPr>
            <a:spLocks noGrp="1"/>
          </p:cNvSpPr>
          <p:nvPr>
            <p:ph type="dt" sz="half" idx="10"/>
          </p:nvPr>
        </p:nvSpPr>
        <p:spPr/>
        <p:txBody>
          <a:bodyPr/>
          <a:lstStyle/>
          <a:p>
            <a:fld id="{DF8ADDD9-71F1-44A4-B4BD-C6578CE00091}" type="datetimeFigureOut">
              <a:rPr lang="en-IN" smtClean="0"/>
              <a:t>06-04-2025</a:t>
            </a:fld>
            <a:endParaRPr lang="en-IN"/>
          </a:p>
        </p:txBody>
      </p:sp>
      <p:sp>
        <p:nvSpPr>
          <p:cNvPr id="8" name="Footer Placeholder 7">
            <a:extLst>
              <a:ext uri="{FF2B5EF4-FFF2-40B4-BE49-F238E27FC236}">
                <a16:creationId xmlns:a16="http://schemas.microsoft.com/office/drawing/2014/main" id="{93553CD1-9677-41A7-E23E-26E3A9DA731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C0588D0-0701-3597-E243-C183C32EC67F}"/>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25079392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D3A7-9C93-AD73-0987-7F6C472CF3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D7A525-A933-5627-ADF8-1D269EBA7BF8}"/>
              </a:ext>
            </a:extLst>
          </p:cNvPr>
          <p:cNvSpPr>
            <a:spLocks noGrp="1"/>
          </p:cNvSpPr>
          <p:nvPr>
            <p:ph type="dt" sz="half" idx="10"/>
          </p:nvPr>
        </p:nvSpPr>
        <p:spPr/>
        <p:txBody>
          <a:bodyPr/>
          <a:lstStyle/>
          <a:p>
            <a:fld id="{DF8ADDD9-71F1-44A4-B4BD-C6578CE00091}" type="datetimeFigureOut">
              <a:rPr lang="en-IN" smtClean="0"/>
              <a:t>06-04-2025</a:t>
            </a:fld>
            <a:endParaRPr lang="en-IN"/>
          </a:p>
        </p:txBody>
      </p:sp>
      <p:sp>
        <p:nvSpPr>
          <p:cNvPr id="4" name="Footer Placeholder 3">
            <a:extLst>
              <a:ext uri="{FF2B5EF4-FFF2-40B4-BE49-F238E27FC236}">
                <a16:creationId xmlns:a16="http://schemas.microsoft.com/office/drawing/2014/main" id="{CC1B2D57-CE80-EEAD-A4C4-118AE413B6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7C92C2-A389-92CA-B0F4-D778C6BFE0F8}"/>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514573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FE33C3-0E6F-185F-6E41-8EB57BB307C3}"/>
              </a:ext>
            </a:extLst>
          </p:cNvPr>
          <p:cNvSpPr>
            <a:spLocks noGrp="1"/>
          </p:cNvSpPr>
          <p:nvPr>
            <p:ph type="dt" sz="half" idx="10"/>
          </p:nvPr>
        </p:nvSpPr>
        <p:spPr/>
        <p:txBody>
          <a:bodyPr/>
          <a:lstStyle/>
          <a:p>
            <a:fld id="{DF8ADDD9-71F1-44A4-B4BD-C6578CE00091}" type="datetimeFigureOut">
              <a:rPr lang="en-IN" smtClean="0"/>
              <a:t>06-04-2025</a:t>
            </a:fld>
            <a:endParaRPr lang="en-IN"/>
          </a:p>
        </p:txBody>
      </p:sp>
      <p:sp>
        <p:nvSpPr>
          <p:cNvPr id="3" name="Footer Placeholder 2">
            <a:extLst>
              <a:ext uri="{FF2B5EF4-FFF2-40B4-BE49-F238E27FC236}">
                <a16:creationId xmlns:a16="http://schemas.microsoft.com/office/drawing/2014/main" id="{D86BE610-8398-2535-1814-5BF8647B9D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2190CD-EF59-D71C-C89B-6D157FE6C04B}"/>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486447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79660-4B76-14AF-FD1B-4C9D817549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BA97371-BDA7-C73F-D9AE-B01B41E64A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C13CDBE-17C2-037E-DFED-91AC74A591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C3B68-4DAE-4A83-78EB-89D5E1B177B5}"/>
              </a:ext>
            </a:extLst>
          </p:cNvPr>
          <p:cNvSpPr>
            <a:spLocks noGrp="1"/>
          </p:cNvSpPr>
          <p:nvPr>
            <p:ph type="dt" sz="half" idx="10"/>
          </p:nvPr>
        </p:nvSpPr>
        <p:spPr/>
        <p:txBody>
          <a:bodyPr/>
          <a:lstStyle/>
          <a:p>
            <a:fld id="{DF8ADDD9-71F1-44A4-B4BD-C6578CE00091}" type="datetimeFigureOut">
              <a:rPr lang="en-IN" smtClean="0"/>
              <a:t>06-04-2025</a:t>
            </a:fld>
            <a:endParaRPr lang="en-IN"/>
          </a:p>
        </p:txBody>
      </p:sp>
      <p:sp>
        <p:nvSpPr>
          <p:cNvPr id="6" name="Footer Placeholder 5">
            <a:extLst>
              <a:ext uri="{FF2B5EF4-FFF2-40B4-BE49-F238E27FC236}">
                <a16:creationId xmlns:a16="http://schemas.microsoft.com/office/drawing/2014/main" id="{98FEE2D4-2737-704B-C1B6-DD5AFFF639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25E2635-CE06-6A6B-682A-2FDED0CCB866}"/>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3923453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E4434-2A2F-BFF4-83DA-2C7105C816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D4D8D0-2B31-0BA5-5FB5-21182CE913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90673EB-E357-3067-9DE1-3F95E0835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187773-FACA-60AF-8791-77F8679602BE}"/>
              </a:ext>
            </a:extLst>
          </p:cNvPr>
          <p:cNvSpPr>
            <a:spLocks noGrp="1"/>
          </p:cNvSpPr>
          <p:nvPr>
            <p:ph type="dt" sz="half" idx="10"/>
          </p:nvPr>
        </p:nvSpPr>
        <p:spPr/>
        <p:txBody>
          <a:bodyPr/>
          <a:lstStyle/>
          <a:p>
            <a:fld id="{DF8ADDD9-71F1-44A4-B4BD-C6578CE00091}" type="datetimeFigureOut">
              <a:rPr lang="en-IN" smtClean="0"/>
              <a:t>06-04-2025</a:t>
            </a:fld>
            <a:endParaRPr lang="en-IN"/>
          </a:p>
        </p:txBody>
      </p:sp>
      <p:sp>
        <p:nvSpPr>
          <p:cNvPr id="6" name="Footer Placeholder 5">
            <a:extLst>
              <a:ext uri="{FF2B5EF4-FFF2-40B4-BE49-F238E27FC236}">
                <a16:creationId xmlns:a16="http://schemas.microsoft.com/office/drawing/2014/main" id="{0A758FFE-95B0-F5C0-BD06-7474E00F9A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C85AE3-CCF9-11F9-BAE1-FEA29FBA643A}"/>
              </a:ext>
            </a:extLst>
          </p:cNvPr>
          <p:cNvSpPr>
            <a:spLocks noGrp="1"/>
          </p:cNvSpPr>
          <p:nvPr>
            <p:ph type="sldNum" sz="quarter" idx="12"/>
          </p:nvPr>
        </p:nvSpPr>
        <p:spPr/>
        <p:txBody>
          <a:bodyPr/>
          <a:lstStyle/>
          <a:p>
            <a:fld id="{D3F18868-CE8B-4C8A-A9AE-D33BDAA37298}" type="slidenum">
              <a:rPr lang="en-IN" smtClean="0"/>
              <a:t>‹#›</a:t>
            </a:fld>
            <a:endParaRPr lang="en-IN"/>
          </a:p>
        </p:txBody>
      </p:sp>
    </p:spTree>
    <p:extLst>
      <p:ext uri="{BB962C8B-B14F-4D97-AF65-F5344CB8AC3E}">
        <p14:creationId xmlns:p14="http://schemas.microsoft.com/office/powerpoint/2010/main" val="30498496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5BB3E5-1EFA-3818-2483-B1C6311D05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01B1D7-D709-C888-74DF-756D65BF98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C56684-F261-50A6-66DB-54C68FFDF1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8ADDD9-71F1-44A4-B4BD-C6578CE00091}" type="datetimeFigureOut">
              <a:rPr lang="en-IN" smtClean="0"/>
              <a:t>06-04-2025</a:t>
            </a:fld>
            <a:endParaRPr lang="en-IN"/>
          </a:p>
        </p:txBody>
      </p:sp>
      <p:sp>
        <p:nvSpPr>
          <p:cNvPr id="5" name="Footer Placeholder 4">
            <a:extLst>
              <a:ext uri="{FF2B5EF4-FFF2-40B4-BE49-F238E27FC236}">
                <a16:creationId xmlns:a16="http://schemas.microsoft.com/office/drawing/2014/main" id="{FD98C9EB-EDB2-B70B-5323-C5F3CC07BA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B090322-14DF-5E2F-A212-6610D484F3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18868-CE8B-4C8A-A9AE-D33BDAA37298}" type="slidenum">
              <a:rPr lang="en-IN" smtClean="0"/>
              <a:t>‹#›</a:t>
            </a:fld>
            <a:endParaRPr lang="en-IN"/>
          </a:p>
        </p:txBody>
      </p:sp>
    </p:spTree>
    <p:extLst>
      <p:ext uri="{BB962C8B-B14F-4D97-AF65-F5344CB8AC3E}">
        <p14:creationId xmlns:p14="http://schemas.microsoft.com/office/powerpoint/2010/main" val="2030682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F098-A3AF-60DA-9C7B-EF32509CCA3C}"/>
              </a:ext>
            </a:extLst>
          </p:cNvPr>
          <p:cNvSpPr>
            <a:spLocks noGrp="1"/>
          </p:cNvSpPr>
          <p:nvPr>
            <p:ph type="ctrTitle"/>
          </p:nvPr>
        </p:nvSpPr>
        <p:spPr/>
        <p:txBody>
          <a:bodyPr>
            <a:normAutofit/>
          </a:bodyPr>
          <a:lstStyle/>
          <a:p>
            <a:r>
              <a:rPr lang="en-US" sz="3200" b="1" i="0" u="none" strike="noStrike" dirty="0">
                <a:solidFill>
                  <a:srgbClr val="000000"/>
                </a:solidFill>
                <a:effectLst/>
                <a:latin typeface="Arial" panose="020B0604020202020204" pitchFamily="34" charset="0"/>
              </a:rPr>
              <a:t>Employee Attrition Analysis and Prediction</a:t>
            </a:r>
            <a:endParaRPr lang="en-IN" sz="3200" dirty="0"/>
          </a:p>
        </p:txBody>
      </p:sp>
      <p:sp>
        <p:nvSpPr>
          <p:cNvPr id="3" name="Subtitle 2">
            <a:extLst>
              <a:ext uri="{FF2B5EF4-FFF2-40B4-BE49-F238E27FC236}">
                <a16:creationId xmlns:a16="http://schemas.microsoft.com/office/drawing/2014/main" id="{32A9569C-88EE-0684-E7E7-607FE877A82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185921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BFC3E-A369-68D4-B2DC-B1C6B655FAB8}"/>
              </a:ext>
            </a:extLst>
          </p:cNvPr>
          <p:cNvSpPr>
            <a:spLocks noGrp="1"/>
          </p:cNvSpPr>
          <p:nvPr>
            <p:ph type="title"/>
          </p:nvPr>
        </p:nvSpPr>
        <p:spPr/>
        <p:txBody>
          <a:bodyPr/>
          <a:lstStyle/>
          <a:p>
            <a:r>
              <a:rPr lang="en-IN" dirty="0"/>
              <a:t>BIVARIATE ANALYSE – AGA VS ATTRITION</a:t>
            </a:r>
          </a:p>
        </p:txBody>
      </p:sp>
      <p:pic>
        <p:nvPicPr>
          <p:cNvPr id="5" name="Content Placeholder 4">
            <a:extLst>
              <a:ext uri="{FF2B5EF4-FFF2-40B4-BE49-F238E27FC236}">
                <a16:creationId xmlns:a16="http://schemas.microsoft.com/office/drawing/2014/main" id="{91243C21-E2D5-4EBC-DCFD-99BF9B275049}"/>
              </a:ext>
            </a:extLst>
          </p:cNvPr>
          <p:cNvPicPr>
            <a:picLocks noGrp="1" noChangeAspect="1"/>
          </p:cNvPicPr>
          <p:nvPr>
            <p:ph idx="1"/>
          </p:nvPr>
        </p:nvPicPr>
        <p:blipFill>
          <a:blip r:embed="rId2"/>
          <a:stretch>
            <a:fillRect/>
          </a:stretch>
        </p:blipFill>
        <p:spPr>
          <a:xfrm>
            <a:off x="0" y="1448468"/>
            <a:ext cx="5621293" cy="3546320"/>
          </a:xfrm>
        </p:spPr>
      </p:pic>
      <p:sp>
        <p:nvSpPr>
          <p:cNvPr id="7" name="TextBox 6">
            <a:extLst>
              <a:ext uri="{FF2B5EF4-FFF2-40B4-BE49-F238E27FC236}">
                <a16:creationId xmlns:a16="http://schemas.microsoft.com/office/drawing/2014/main" id="{342C26BA-5CD4-A1BD-6095-A7C329230745}"/>
              </a:ext>
            </a:extLst>
          </p:cNvPr>
          <p:cNvSpPr txBox="1"/>
          <p:nvPr/>
        </p:nvSpPr>
        <p:spPr>
          <a:xfrm>
            <a:off x="5751871" y="1327356"/>
            <a:ext cx="5869857" cy="5632311"/>
          </a:xfrm>
          <a:prstGeom prst="rect">
            <a:avLst/>
          </a:prstGeom>
          <a:noFill/>
        </p:spPr>
        <p:txBody>
          <a:bodyPr wrap="square">
            <a:spAutoFit/>
          </a:bodyPr>
          <a:lstStyle/>
          <a:p>
            <a:pPr>
              <a:buNone/>
            </a:pPr>
            <a:r>
              <a:rPr lang="en-US" b="1" dirty="0"/>
              <a:t>Analysis of the Chart:</a:t>
            </a:r>
            <a:endParaRPr lang="en-US" dirty="0"/>
          </a:p>
          <a:p>
            <a:pPr>
              <a:buFont typeface="Arial" panose="020B0604020202020204" pitchFamily="34" charset="0"/>
              <a:buChar char="•"/>
            </a:pPr>
            <a:r>
              <a:rPr lang="en-US" b="1" dirty="0"/>
              <a:t>Age Distribution of Stayed Employees (No Attrition):</a:t>
            </a:r>
            <a:endParaRPr lang="en-US" dirty="0"/>
          </a:p>
          <a:p>
            <a:pPr marL="742950" lvl="1" indent="-285750">
              <a:buFont typeface="Arial" panose="020B0604020202020204" pitchFamily="34" charset="0"/>
              <a:buChar char="•"/>
            </a:pPr>
            <a:r>
              <a:rPr lang="en-US" dirty="0"/>
              <a:t>The distribution for employees who stayed is centered around the mid-30s to early 40s.</a:t>
            </a:r>
          </a:p>
          <a:p>
            <a:pPr marL="742950" lvl="1" indent="-285750">
              <a:buFont typeface="Arial" panose="020B0604020202020204" pitchFamily="34" charset="0"/>
              <a:buChar char="•"/>
            </a:pPr>
            <a:r>
              <a:rPr lang="en-US" dirty="0"/>
              <a:t>There's a higher concentration of employees in this age range who have remained with the company.</a:t>
            </a:r>
          </a:p>
          <a:p>
            <a:pPr marL="742950" lvl="1" indent="-285750">
              <a:buFont typeface="Arial" panose="020B0604020202020204" pitchFamily="34" charset="0"/>
              <a:buChar char="•"/>
            </a:pPr>
            <a:r>
              <a:rPr lang="en-US" dirty="0"/>
              <a:t>The distribution appears somewhat bell-shaped but with a broader spread, indicating a wider range of ages among retained employees.</a:t>
            </a:r>
          </a:p>
          <a:p>
            <a:pPr marL="742950" lvl="1" indent="-285750">
              <a:buFont typeface="Arial" panose="020B0604020202020204" pitchFamily="34" charset="0"/>
              <a:buChar char="•"/>
            </a:pPr>
            <a:r>
              <a:rPr lang="en-US" dirty="0"/>
              <a:t>There's a noticeable peak around the late 30s.</a:t>
            </a:r>
          </a:p>
          <a:p>
            <a:pPr>
              <a:buFont typeface="Arial" panose="020B0604020202020204" pitchFamily="34" charset="0"/>
              <a:buChar char="•"/>
            </a:pPr>
            <a:r>
              <a:rPr lang="en-US" b="1" dirty="0"/>
              <a:t>Age Distribution of Left Employees (Yes Attrition):</a:t>
            </a:r>
            <a:endParaRPr lang="en-US" dirty="0"/>
          </a:p>
          <a:p>
            <a:pPr marL="742950" lvl="1" indent="-285750">
              <a:buFont typeface="Arial" panose="020B0604020202020204" pitchFamily="34" charset="0"/>
              <a:buChar char="•"/>
            </a:pPr>
            <a:r>
              <a:rPr lang="en-US" dirty="0"/>
              <a:t>The distribution for employees who left is more concentrated in the younger age groups, particularly from the early to late 20s and early 30s.</a:t>
            </a:r>
          </a:p>
          <a:p>
            <a:pPr marL="742950" lvl="1" indent="-285750">
              <a:buFont typeface="Arial" panose="020B0604020202020204" pitchFamily="34" charset="0"/>
              <a:buChar char="•"/>
            </a:pPr>
            <a:r>
              <a:rPr lang="en-US" dirty="0"/>
              <a:t>There's a distinct peak in attrition among employees in their late 20s and early 30s.</a:t>
            </a:r>
          </a:p>
          <a:p>
            <a:pPr marL="742950" lvl="1" indent="-285750">
              <a:buFont typeface="Arial" panose="020B0604020202020204" pitchFamily="34" charset="0"/>
              <a:buChar char="•"/>
            </a:pPr>
            <a:r>
              <a:rPr lang="en-US" dirty="0"/>
              <a:t>The KDE curve for attrition shows a higher probability of leaving for younger employees compared to older employees.</a:t>
            </a:r>
          </a:p>
          <a:p>
            <a:pPr marL="742950" lvl="1" indent="-285750">
              <a:buFont typeface="Arial" panose="020B0604020202020204" pitchFamily="34" charset="0"/>
              <a:buChar char="•"/>
            </a:pPr>
            <a:r>
              <a:rPr lang="en-US" dirty="0"/>
              <a:t>While attrition occurs across different age groups, it's</a:t>
            </a:r>
          </a:p>
        </p:txBody>
      </p:sp>
    </p:spTree>
    <p:extLst>
      <p:ext uri="{BB962C8B-B14F-4D97-AF65-F5344CB8AC3E}">
        <p14:creationId xmlns:p14="http://schemas.microsoft.com/office/powerpoint/2010/main" val="14868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E1052-C88A-708F-9E28-575AAD3FCADE}"/>
              </a:ext>
            </a:extLst>
          </p:cNvPr>
          <p:cNvSpPr>
            <a:spLocks noGrp="1"/>
          </p:cNvSpPr>
          <p:nvPr>
            <p:ph type="title"/>
          </p:nvPr>
        </p:nvSpPr>
        <p:spPr/>
        <p:txBody>
          <a:bodyPr/>
          <a:lstStyle/>
          <a:p>
            <a:endParaRPr lang="en-IN"/>
          </a:p>
        </p:txBody>
      </p:sp>
      <p:pic>
        <p:nvPicPr>
          <p:cNvPr id="3074" name="Picture 2" descr="0">
            <a:extLst>
              <a:ext uri="{FF2B5EF4-FFF2-40B4-BE49-F238E27FC236}">
                <a16:creationId xmlns:a16="http://schemas.microsoft.com/office/drawing/2014/main" id="{0311E447-2272-C54F-2F26-616CC90C28E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285" y="2153266"/>
            <a:ext cx="6449542" cy="39703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C79A259-250D-1590-5F7B-8D7D177E1A15}"/>
              </a:ext>
            </a:extLst>
          </p:cNvPr>
          <p:cNvSpPr txBox="1"/>
          <p:nvPr/>
        </p:nvSpPr>
        <p:spPr>
          <a:xfrm>
            <a:off x="6243637" y="2153266"/>
            <a:ext cx="5877078" cy="3970318"/>
          </a:xfrm>
          <a:prstGeom prst="rect">
            <a:avLst/>
          </a:prstGeom>
          <a:noFill/>
        </p:spPr>
        <p:txBody>
          <a:bodyPr wrap="square">
            <a:spAutoFit/>
          </a:bodyPr>
          <a:lstStyle/>
          <a:p>
            <a:pPr>
              <a:buNone/>
            </a:pPr>
            <a:r>
              <a:rPr lang="en-US" b="1" dirty="0"/>
              <a:t>Analysis of the Chart:</a:t>
            </a:r>
            <a:endParaRPr lang="en-US" dirty="0"/>
          </a:p>
          <a:p>
            <a:pPr>
              <a:buNone/>
            </a:pPr>
            <a:r>
              <a:rPr lang="en-US" b="1" dirty="0"/>
              <a:t>General Observations (Across Both Genders):</a:t>
            </a:r>
            <a:endParaRPr lang="en-US" dirty="0"/>
          </a:p>
          <a:p>
            <a:pPr>
              <a:buFont typeface="Arial" panose="020B0604020202020204" pitchFamily="34" charset="0"/>
              <a:buChar char="•"/>
            </a:pPr>
            <a:r>
              <a:rPr lang="en-US" b="1" dirty="0"/>
              <a:t>Job Satisfaction Distribution:</a:t>
            </a:r>
            <a:r>
              <a:rPr lang="en-US" dirty="0"/>
              <a:t> Employees with higher job satisfaction scores (3 and 4) appear to be more prevalent than those with lower scores (1 and 2) across all age groups and education fields. This is visually suggested by the larger size and higher density of points at the higher job satisfaction levels.</a:t>
            </a:r>
          </a:p>
          <a:p>
            <a:pPr>
              <a:buFont typeface="Arial" panose="020B0604020202020204" pitchFamily="34" charset="0"/>
              <a:buChar char="•"/>
            </a:pPr>
            <a:r>
              <a:rPr lang="en-US" b="1" dirty="0"/>
              <a:t>Age Range:</a:t>
            </a:r>
            <a:r>
              <a:rPr lang="en-US" dirty="0"/>
              <a:t> The employees in this dataset range from approximately 18 to 60 years old.</a:t>
            </a:r>
          </a:p>
          <a:p>
            <a:pPr>
              <a:buFont typeface="Arial" panose="020B0604020202020204" pitchFamily="34" charset="0"/>
              <a:buChar char="•"/>
            </a:pPr>
            <a:r>
              <a:rPr lang="en-US" b="1" dirty="0"/>
              <a:t>Education Field Representation:</a:t>
            </a:r>
            <a:r>
              <a:rPr lang="en-US" dirty="0"/>
              <a:t> All the listed education fields (Life Sciences, Other, Medical, Marketing, Technical Degree, Human Resources) are represented across different levels of job satisfaction and age.</a:t>
            </a:r>
          </a:p>
        </p:txBody>
      </p:sp>
    </p:spTree>
    <p:extLst>
      <p:ext uri="{BB962C8B-B14F-4D97-AF65-F5344CB8AC3E}">
        <p14:creationId xmlns:p14="http://schemas.microsoft.com/office/powerpoint/2010/main" val="33111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7F713-6A72-C39B-6B0F-D8D6A560DA7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1DC6BF-2140-7AEE-420F-698FA3FE9A2A}"/>
              </a:ext>
            </a:extLst>
          </p:cNvPr>
          <p:cNvSpPr>
            <a:spLocks noGrp="1"/>
          </p:cNvSpPr>
          <p:nvPr>
            <p:ph idx="1"/>
          </p:nvPr>
        </p:nvSpPr>
        <p:spPr/>
        <p:txBody>
          <a:bodyPr>
            <a:normAutofit fontScale="70000" lnSpcReduction="20000"/>
          </a:bodyPr>
          <a:lstStyle/>
          <a:p>
            <a:pPr>
              <a:buNone/>
            </a:pPr>
            <a:r>
              <a:rPr lang="en-US" b="1" dirty="0"/>
              <a:t>observations by Gender:</a:t>
            </a:r>
            <a:endParaRPr lang="en-US" dirty="0"/>
          </a:p>
          <a:p>
            <a:pPr>
              <a:buFont typeface="Arial" panose="020B0604020202020204" pitchFamily="34" charset="0"/>
              <a:buChar char="•"/>
            </a:pPr>
            <a:r>
              <a:rPr lang="en-US" b="1" dirty="0"/>
              <a:t>Female Employees:</a:t>
            </a:r>
            <a:endParaRPr lang="en-US" dirty="0"/>
          </a:p>
          <a:p>
            <a:pPr marL="742950" lvl="1" indent="-285750">
              <a:buFont typeface="Arial" panose="020B0604020202020204" pitchFamily="34" charset="0"/>
              <a:buChar char="•"/>
            </a:pPr>
            <a:r>
              <a:rPr lang="en-US" dirty="0"/>
              <a:t>Female employees are distributed across all job satisfaction levels and the entire age range.</a:t>
            </a:r>
          </a:p>
          <a:p>
            <a:pPr marL="742950" lvl="1" indent="-285750">
              <a:buFont typeface="Arial" panose="020B0604020202020204" pitchFamily="34" charset="0"/>
              <a:buChar char="•"/>
            </a:pPr>
            <a:r>
              <a:rPr lang="en-US" dirty="0"/>
              <a:t>There doesn't appear to be a strong visual correlation between age and job satisfaction for female employees based on this plot alone. Employees of various ages report different levels of job satisfaction.</a:t>
            </a:r>
          </a:p>
          <a:p>
            <a:pPr marL="742950" lvl="1" indent="-285750">
              <a:buFont typeface="Arial" panose="020B0604020202020204" pitchFamily="34" charset="0"/>
              <a:buChar char="•"/>
            </a:pPr>
            <a:r>
              <a:rPr lang="en-US" dirty="0"/>
              <a:t>All education fields are represented across the different job satisfaction levels for female employees.</a:t>
            </a:r>
          </a:p>
          <a:p>
            <a:pPr>
              <a:buFont typeface="Arial" panose="020B0604020202020204" pitchFamily="34" charset="0"/>
              <a:buChar char="•"/>
            </a:pPr>
            <a:r>
              <a:rPr lang="en-US" b="1" dirty="0"/>
              <a:t>Male Employees:</a:t>
            </a:r>
            <a:endParaRPr lang="en-US" dirty="0"/>
          </a:p>
          <a:p>
            <a:pPr marL="742950" lvl="1" indent="-285750">
              <a:buFont typeface="Arial" panose="020B0604020202020204" pitchFamily="34" charset="0"/>
              <a:buChar char="•"/>
            </a:pPr>
            <a:r>
              <a:rPr lang="en-US" dirty="0"/>
              <a:t>Similar to female employees, male employees are spread across all job satisfaction levels and the age spectrum.</a:t>
            </a:r>
          </a:p>
          <a:p>
            <a:pPr marL="742950" lvl="1" indent="-285750">
              <a:buFont typeface="Arial" panose="020B0604020202020204" pitchFamily="34" charset="0"/>
              <a:buChar char="•"/>
            </a:pPr>
            <a:r>
              <a:rPr lang="en-US" dirty="0"/>
              <a:t>Again, there's no clear visual trend indicating a strong linear relationship between age and job satisfaction for male employees in this visualization.</a:t>
            </a:r>
          </a:p>
          <a:p>
            <a:pPr marL="742950" lvl="1" indent="-285750">
              <a:buFont typeface="Arial" panose="020B0604020202020204" pitchFamily="34" charset="0"/>
              <a:buChar char="•"/>
            </a:pPr>
            <a:r>
              <a:rPr lang="en-US" dirty="0"/>
              <a:t>All education fields are also present across the different job satisfaction levels for male employees.</a:t>
            </a:r>
          </a:p>
          <a:p>
            <a:pPr>
              <a:buNone/>
            </a:pPr>
            <a:r>
              <a:rPr lang="en-US" b="1" dirty="0"/>
              <a:t>Impact of Education Field (Color Coding):</a:t>
            </a:r>
            <a:endParaRPr lang="en-US" dirty="0"/>
          </a:p>
          <a:p>
            <a:pPr>
              <a:buFont typeface="Arial" panose="020B0604020202020204" pitchFamily="34" charset="0"/>
              <a:buChar char="•"/>
            </a:pPr>
            <a:r>
              <a:rPr lang="en-US" dirty="0"/>
              <a:t>The different colors representing education fields are scattered across all job satisfaction levels and age groups within both gender categories. This suggests that job satisfaction and age are not solely determined by the field of education. Employees from various educational backgrounds can experience different levels of job satisfaction at different ages.</a:t>
            </a:r>
          </a:p>
          <a:p>
            <a:endParaRPr lang="en-IN" dirty="0"/>
          </a:p>
        </p:txBody>
      </p:sp>
    </p:spTree>
    <p:extLst>
      <p:ext uri="{BB962C8B-B14F-4D97-AF65-F5344CB8AC3E}">
        <p14:creationId xmlns:p14="http://schemas.microsoft.com/office/powerpoint/2010/main" val="25365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F473-CD2A-A917-60A5-F62E34DFDA9F}"/>
              </a:ext>
            </a:extLst>
          </p:cNvPr>
          <p:cNvSpPr>
            <a:spLocks noGrp="1"/>
          </p:cNvSpPr>
          <p:nvPr>
            <p:ph type="title"/>
          </p:nvPr>
        </p:nvSpPr>
        <p:spPr>
          <a:xfrm>
            <a:off x="838200" y="-155985"/>
            <a:ext cx="10515600" cy="1325563"/>
          </a:xfrm>
        </p:spPr>
        <p:txBody>
          <a:bodyPr/>
          <a:lstStyle/>
          <a:p>
            <a:r>
              <a:rPr lang="en-IN"/>
              <a:t>CORRELEATION</a:t>
            </a:r>
            <a:endParaRPr lang="en-IN" dirty="0"/>
          </a:p>
        </p:txBody>
      </p:sp>
      <p:pic>
        <p:nvPicPr>
          <p:cNvPr id="5" name="Content Placeholder 4">
            <a:extLst>
              <a:ext uri="{FF2B5EF4-FFF2-40B4-BE49-F238E27FC236}">
                <a16:creationId xmlns:a16="http://schemas.microsoft.com/office/drawing/2014/main" id="{E00100DA-AA33-2AE9-DD74-B7D6F7295E89}"/>
              </a:ext>
            </a:extLst>
          </p:cNvPr>
          <p:cNvPicPr>
            <a:picLocks noGrp="1" noChangeAspect="1"/>
          </p:cNvPicPr>
          <p:nvPr>
            <p:ph idx="1"/>
          </p:nvPr>
        </p:nvPicPr>
        <p:blipFill>
          <a:blip r:embed="rId2"/>
          <a:stretch>
            <a:fillRect/>
          </a:stretch>
        </p:blipFill>
        <p:spPr>
          <a:xfrm>
            <a:off x="2176129" y="1258248"/>
            <a:ext cx="6928541" cy="5541309"/>
          </a:xfrm>
        </p:spPr>
      </p:pic>
    </p:spTree>
    <p:extLst>
      <p:ext uri="{BB962C8B-B14F-4D97-AF65-F5344CB8AC3E}">
        <p14:creationId xmlns:p14="http://schemas.microsoft.com/office/powerpoint/2010/main" val="3300369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AF35E-602B-A549-9CFF-EB78C8CC4494}"/>
              </a:ext>
            </a:extLst>
          </p:cNvPr>
          <p:cNvSpPr>
            <a:spLocks noGrp="1"/>
          </p:cNvSpPr>
          <p:nvPr>
            <p:ph type="title"/>
          </p:nvPr>
        </p:nvSpPr>
        <p:spPr/>
        <p:txBody>
          <a:bodyPr/>
          <a:lstStyle/>
          <a:p>
            <a:pPr algn="ctr"/>
            <a:r>
              <a:rPr lang="en-IN" dirty="0"/>
              <a:t>INSIGHTS WITH SQL</a:t>
            </a:r>
          </a:p>
        </p:txBody>
      </p:sp>
      <p:pic>
        <p:nvPicPr>
          <p:cNvPr id="5" name="Content Placeholder 4">
            <a:extLst>
              <a:ext uri="{FF2B5EF4-FFF2-40B4-BE49-F238E27FC236}">
                <a16:creationId xmlns:a16="http://schemas.microsoft.com/office/drawing/2014/main" id="{067A4EF6-BA49-1DB3-7B2E-B5ACB63EDBF7}"/>
              </a:ext>
            </a:extLst>
          </p:cNvPr>
          <p:cNvPicPr>
            <a:picLocks noGrp="1" noChangeAspect="1"/>
          </p:cNvPicPr>
          <p:nvPr>
            <p:ph idx="1"/>
          </p:nvPr>
        </p:nvPicPr>
        <p:blipFill>
          <a:blip r:embed="rId2"/>
          <a:stretch>
            <a:fillRect/>
          </a:stretch>
        </p:blipFill>
        <p:spPr>
          <a:xfrm>
            <a:off x="82487" y="2216647"/>
            <a:ext cx="5698880" cy="3489278"/>
          </a:xfrm>
        </p:spPr>
      </p:pic>
      <p:pic>
        <p:nvPicPr>
          <p:cNvPr id="7" name="Picture 6">
            <a:extLst>
              <a:ext uri="{FF2B5EF4-FFF2-40B4-BE49-F238E27FC236}">
                <a16:creationId xmlns:a16="http://schemas.microsoft.com/office/drawing/2014/main" id="{BDCE44D3-D9EF-1A47-15E9-C9816B5F91DF}"/>
              </a:ext>
            </a:extLst>
          </p:cNvPr>
          <p:cNvPicPr>
            <a:picLocks noChangeAspect="1"/>
          </p:cNvPicPr>
          <p:nvPr/>
        </p:nvPicPr>
        <p:blipFill>
          <a:blip r:embed="rId3"/>
          <a:stretch>
            <a:fillRect/>
          </a:stretch>
        </p:blipFill>
        <p:spPr>
          <a:xfrm>
            <a:off x="6096000" y="2802195"/>
            <a:ext cx="6096000" cy="2903730"/>
          </a:xfrm>
          <a:prstGeom prst="rect">
            <a:avLst/>
          </a:prstGeom>
        </p:spPr>
      </p:pic>
    </p:spTree>
    <p:extLst>
      <p:ext uri="{BB962C8B-B14F-4D97-AF65-F5344CB8AC3E}">
        <p14:creationId xmlns:p14="http://schemas.microsoft.com/office/powerpoint/2010/main" val="2660527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E008D0E-F7B2-BFBC-8A64-28680FC49277}"/>
              </a:ext>
            </a:extLst>
          </p:cNvPr>
          <p:cNvPicPr>
            <a:picLocks noGrp="1" noChangeAspect="1"/>
          </p:cNvPicPr>
          <p:nvPr>
            <p:ph idx="1"/>
          </p:nvPr>
        </p:nvPicPr>
        <p:blipFill>
          <a:blip r:embed="rId2"/>
          <a:srcRect t="23861"/>
          <a:stretch/>
        </p:blipFill>
        <p:spPr>
          <a:xfrm>
            <a:off x="1773759" y="1150374"/>
            <a:ext cx="7580671" cy="1444041"/>
          </a:xfrm>
        </p:spPr>
      </p:pic>
      <p:pic>
        <p:nvPicPr>
          <p:cNvPr id="7" name="Picture 6">
            <a:extLst>
              <a:ext uri="{FF2B5EF4-FFF2-40B4-BE49-F238E27FC236}">
                <a16:creationId xmlns:a16="http://schemas.microsoft.com/office/drawing/2014/main" id="{2AE2B9B6-9EE9-386D-4748-B87AF984682F}"/>
              </a:ext>
            </a:extLst>
          </p:cNvPr>
          <p:cNvPicPr>
            <a:picLocks noChangeAspect="1"/>
          </p:cNvPicPr>
          <p:nvPr/>
        </p:nvPicPr>
        <p:blipFill>
          <a:blip r:embed="rId3"/>
          <a:stretch>
            <a:fillRect/>
          </a:stretch>
        </p:blipFill>
        <p:spPr>
          <a:xfrm>
            <a:off x="1849950" y="2594415"/>
            <a:ext cx="7428291" cy="1654535"/>
          </a:xfrm>
          <a:prstGeom prst="rect">
            <a:avLst/>
          </a:prstGeom>
        </p:spPr>
      </p:pic>
      <p:pic>
        <p:nvPicPr>
          <p:cNvPr id="9" name="Picture 8">
            <a:extLst>
              <a:ext uri="{FF2B5EF4-FFF2-40B4-BE49-F238E27FC236}">
                <a16:creationId xmlns:a16="http://schemas.microsoft.com/office/drawing/2014/main" id="{38D96E03-0E90-F71F-7269-92147033B058}"/>
              </a:ext>
            </a:extLst>
          </p:cNvPr>
          <p:cNvPicPr>
            <a:picLocks noChangeAspect="1"/>
          </p:cNvPicPr>
          <p:nvPr/>
        </p:nvPicPr>
        <p:blipFill>
          <a:blip r:embed="rId4"/>
          <a:stretch>
            <a:fillRect/>
          </a:stretch>
        </p:blipFill>
        <p:spPr>
          <a:xfrm>
            <a:off x="2873386" y="4248950"/>
            <a:ext cx="5381420" cy="2609050"/>
          </a:xfrm>
          <a:prstGeom prst="rect">
            <a:avLst/>
          </a:prstGeom>
        </p:spPr>
      </p:pic>
      <p:sp>
        <p:nvSpPr>
          <p:cNvPr id="10" name="TextBox 9">
            <a:extLst>
              <a:ext uri="{FF2B5EF4-FFF2-40B4-BE49-F238E27FC236}">
                <a16:creationId xmlns:a16="http://schemas.microsoft.com/office/drawing/2014/main" id="{1CA7886E-E517-5380-5816-C60AE5A55407}"/>
              </a:ext>
            </a:extLst>
          </p:cNvPr>
          <p:cNvSpPr txBox="1"/>
          <p:nvPr/>
        </p:nvSpPr>
        <p:spPr>
          <a:xfrm>
            <a:off x="1601696" y="45219"/>
            <a:ext cx="7924800" cy="461665"/>
          </a:xfrm>
          <a:prstGeom prst="rect">
            <a:avLst/>
          </a:prstGeom>
          <a:noFill/>
        </p:spPr>
        <p:txBody>
          <a:bodyPr wrap="square" rtlCol="0">
            <a:spAutoFit/>
          </a:bodyPr>
          <a:lstStyle/>
          <a:p>
            <a:pPr algn="ctr"/>
            <a:r>
              <a:rPr lang="en-IN" sz="2400" dirty="0"/>
              <a:t>DEPARTMENT DISTRIBUTION WITH GROUP BY</a:t>
            </a:r>
          </a:p>
        </p:txBody>
      </p:sp>
      <p:sp>
        <p:nvSpPr>
          <p:cNvPr id="11" name="TextBox 10">
            <a:extLst>
              <a:ext uri="{FF2B5EF4-FFF2-40B4-BE49-F238E27FC236}">
                <a16:creationId xmlns:a16="http://schemas.microsoft.com/office/drawing/2014/main" id="{0BE0BCEB-88A0-403A-5D13-21A7DA91552F}"/>
              </a:ext>
            </a:extLst>
          </p:cNvPr>
          <p:cNvSpPr txBox="1"/>
          <p:nvPr/>
        </p:nvSpPr>
        <p:spPr>
          <a:xfrm>
            <a:off x="1691148" y="506884"/>
            <a:ext cx="7737987" cy="369332"/>
          </a:xfrm>
          <a:prstGeom prst="rect">
            <a:avLst/>
          </a:prstGeom>
          <a:noFill/>
        </p:spPr>
        <p:txBody>
          <a:bodyPr wrap="square" rtlCol="0">
            <a:spAutoFit/>
          </a:bodyPr>
          <a:lstStyle/>
          <a:p>
            <a:pPr algn="ctr"/>
            <a:r>
              <a:rPr lang="en-IN" dirty="0"/>
              <a:t>NUMBER OF EMPLOYEE WORKING IN VARIOUS DEPARTMENT</a:t>
            </a:r>
          </a:p>
        </p:txBody>
      </p:sp>
    </p:spTree>
    <p:extLst>
      <p:ext uri="{BB962C8B-B14F-4D97-AF65-F5344CB8AC3E}">
        <p14:creationId xmlns:p14="http://schemas.microsoft.com/office/powerpoint/2010/main" val="691512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6B988-073D-6F61-25CD-D4E41B1D0EBA}"/>
              </a:ext>
            </a:extLst>
          </p:cNvPr>
          <p:cNvSpPr>
            <a:spLocks noGrp="1"/>
          </p:cNvSpPr>
          <p:nvPr>
            <p:ph type="title"/>
          </p:nvPr>
        </p:nvSpPr>
        <p:spPr>
          <a:xfrm>
            <a:off x="838200" y="131535"/>
            <a:ext cx="10515600" cy="727587"/>
          </a:xfrm>
        </p:spPr>
        <p:txBody>
          <a:bodyPr>
            <a:normAutofit/>
          </a:bodyPr>
          <a:lstStyle/>
          <a:p>
            <a:pPr algn="ctr"/>
            <a:r>
              <a:rPr lang="en-IN" sz="1800" dirty="0"/>
              <a:t>NUMBER OF EMPLOYEE FROM VARIOUS EDUCATION FIELD HAVING MORE THAN 100 EMPLOYEE [WITH HAVING]</a:t>
            </a:r>
          </a:p>
        </p:txBody>
      </p:sp>
      <p:pic>
        <p:nvPicPr>
          <p:cNvPr id="5" name="Content Placeholder 4">
            <a:extLst>
              <a:ext uri="{FF2B5EF4-FFF2-40B4-BE49-F238E27FC236}">
                <a16:creationId xmlns:a16="http://schemas.microsoft.com/office/drawing/2014/main" id="{68CD702E-C27A-6444-446B-4F02D8B84601}"/>
              </a:ext>
            </a:extLst>
          </p:cNvPr>
          <p:cNvPicPr>
            <a:picLocks noGrp="1" noChangeAspect="1"/>
          </p:cNvPicPr>
          <p:nvPr>
            <p:ph idx="1"/>
          </p:nvPr>
        </p:nvPicPr>
        <p:blipFill>
          <a:blip r:embed="rId2"/>
          <a:srcRect t="8602"/>
          <a:stretch/>
        </p:blipFill>
        <p:spPr>
          <a:xfrm>
            <a:off x="2035277" y="859122"/>
            <a:ext cx="7551174" cy="3453494"/>
          </a:xfrm>
        </p:spPr>
      </p:pic>
      <p:pic>
        <p:nvPicPr>
          <p:cNvPr id="9" name="Picture 8">
            <a:extLst>
              <a:ext uri="{FF2B5EF4-FFF2-40B4-BE49-F238E27FC236}">
                <a16:creationId xmlns:a16="http://schemas.microsoft.com/office/drawing/2014/main" id="{80178A52-78EB-DD81-25B9-415653119B2D}"/>
              </a:ext>
            </a:extLst>
          </p:cNvPr>
          <p:cNvPicPr>
            <a:picLocks noChangeAspect="1"/>
          </p:cNvPicPr>
          <p:nvPr/>
        </p:nvPicPr>
        <p:blipFill>
          <a:blip r:embed="rId3"/>
          <a:stretch>
            <a:fillRect/>
          </a:stretch>
        </p:blipFill>
        <p:spPr>
          <a:xfrm>
            <a:off x="3750275" y="4332943"/>
            <a:ext cx="4691450" cy="2393522"/>
          </a:xfrm>
          <a:prstGeom prst="rect">
            <a:avLst/>
          </a:prstGeom>
        </p:spPr>
      </p:pic>
    </p:spTree>
    <p:extLst>
      <p:ext uri="{BB962C8B-B14F-4D97-AF65-F5344CB8AC3E}">
        <p14:creationId xmlns:p14="http://schemas.microsoft.com/office/powerpoint/2010/main" val="11009229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C8466-223A-AE53-82A3-B1F5E2B90A47}"/>
              </a:ext>
            </a:extLst>
          </p:cNvPr>
          <p:cNvSpPr>
            <a:spLocks noGrp="1"/>
          </p:cNvSpPr>
          <p:nvPr>
            <p:ph type="title"/>
          </p:nvPr>
        </p:nvSpPr>
        <p:spPr>
          <a:xfrm>
            <a:off x="838200" y="365126"/>
            <a:ext cx="10515600" cy="529610"/>
          </a:xfrm>
        </p:spPr>
        <p:txBody>
          <a:bodyPr>
            <a:normAutofit/>
          </a:bodyPr>
          <a:lstStyle/>
          <a:p>
            <a:pPr algn="ctr"/>
            <a:r>
              <a:rPr lang="en-US" sz="2400" b="1" dirty="0"/>
              <a:t>the count of employees in each combination of Department and </a:t>
            </a:r>
            <a:r>
              <a:rPr lang="en-US" sz="2400" b="1" dirty="0" err="1"/>
              <a:t>EducationField</a:t>
            </a:r>
            <a:r>
              <a:rPr lang="en-US" sz="2400" dirty="0"/>
              <a:t>,</a:t>
            </a:r>
            <a:endParaRPr lang="en-IN" sz="2400" dirty="0"/>
          </a:p>
        </p:txBody>
      </p:sp>
      <p:pic>
        <p:nvPicPr>
          <p:cNvPr id="5" name="Content Placeholder 4">
            <a:extLst>
              <a:ext uri="{FF2B5EF4-FFF2-40B4-BE49-F238E27FC236}">
                <a16:creationId xmlns:a16="http://schemas.microsoft.com/office/drawing/2014/main" id="{CC775535-45DF-0D08-3174-946259C6B853}"/>
              </a:ext>
            </a:extLst>
          </p:cNvPr>
          <p:cNvPicPr>
            <a:picLocks noGrp="1" noChangeAspect="1"/>
          </p:cNvPicPr>
          <p:nvPr>
            <p:ph idx="1"/>
          </p:nvPr>
        </p:nvPicPr>
        <p:blipFill>
          <a:blip r:embed="rId2"/>
          <a:stretch>
            <a:fillRect/>
          </a:stretch>
        </p:blipFill>
        <p:spPr>
          <a:xfrm>
            <a:off x="1732561" y="1026242"/>
            <a:ext cx="9181245" cy="5669525"/>
          </a:xfrm>
        </p:spPr>
      </p:pic>
    </p:spTree>
    <p:extLst>
      <p:ext uri="{BB962C8B-B14F-4D97-AF65-F5344CB8AC3E}">
        <p14:creationId xmlns:p14="http://schemas.microsoft.com/office/powerpoint/2010/main" val="6813407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88ACBF3-9490-10C6-CA27-0D841CF100B8}"/>
              </a:ext>
            </a:extLst>
          </p:cNvPr>
          <p:cNvPicPr>
            <a:picLocks noGrp="1" noChangeAspect="1"/>
          </p:cNvPicPr>
          <p:nvPr>
            <p:ph idx="1"/>
          </p:nvPr>
        </p:nvPicPr>
        <p:blipFill>
          <a:blip r:embed="rId2"/>
          <a:stretch>
            <a:fillRect/>
          </a:stretch>
        </p:blipFill>
        <p:spPr>
          <a:xfrm>
            <a:off x="838200" y="762741"/>
            <a:ext cx="10515600" cy="5332518"/>
          </a:xfrm>
        </p:spPr>
      </p:pic>
    </p:spTree>
    <p:extLst>
      <p:ext uri="{BB962C8B-B14F-4D97-AF65-F5344CB8AC3E}">
        <p14:creationId xmlns:p14="http://schemas.microsoft.com/office/powerpoint/2010/main" val="226017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51E35-75BD-00BB-F37C-481725D3F44F}"/>
              </a:ext>
            </a:extLst>
          </p:cNvPr>
          <p:cNvSpPr>
            <a:spLocks noGrp="1"/>
          </p:cNvSpPr>
          <p:nvPr>
            <p:ph type="title"/>
          </p:nvPr>
        </p:nvSpPr>
        <p:spPr/>
        <p:txBody>
          <a:bodyPr/>
          <a:lstStyle/>
          <a:p>
            <a:pPr algn="ctr"/>
            <a:r>
              <a:rPr lang="en-IN" dirty="0"/>
              <a:t>TARGET - ATTRITION</a:t>
            </a:r>
          </a:p>
        </p:txBody>
      </p:sp>
      <p:pic>
        <p:nvPicPr>
          <p:cNvPr id="5" name="Content Placeholder 4">
            <a:extLst>
              <a:ext uri="{FF2B5EF4-FFF2-40B4-BE49-F238E27FC236}">
                <a16:creationId xmlns:a16="http://schemas.microsoft.com/office/drawing/2014/main" id="{F64B7ED4-D011-E8F9-38C1-0EB10C9694CE}"/>
              </a:ext>
            </a:extLst>
          </p:cNvPr>
          <p:cNvPicPr>
            <a:picLocks noGrp="1" noChangeAspect="1"/>
          </p:cNvPicPr>
          <p:nvPr>
            <p:ph idx="1"/>
          </p:nvPr>
        </p:nvPicPr>
        <p:blipFill>
          <a:blip r:embed="rId2"/>
          <a:stretch>
            <a:fillRect/>
          </a:stretch>
        </p:blipFill>
        <p:spPr>
          <a:xfrm>
            <a:off x="2429135" y="2017632"/>
            <a:ext cx="7333730" cy="2389976"/>
          </a:xfrm>
        </p:spPr>
      </p:pic>
    </p:spTree>
    <p:extLst>
      <p:ext uri="{BB962C8B-B14F-4D97-AF65-F5344CB8AC3E}">
        <p14:creationId xmlns:p14="http://schemas.microsoft.com/office/powerpoint/2010/main" val="31227352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160AE-93EF-DF2A-5356-7906416A9544}"/>
              </a:ext>
            </a:extLst>
          </p:cNvPr>
          <p:cNvSpPr>
            <a:spLocks noGrp="1"/>
          </p:cNvSpPr>
          <p:nvPr>
            <p:ph idx="1"/>
          </p:nvPr>
        </p:nvSpPr>
        <p:spPr>
          <a:xfrm>
            <a:off x="474405" y="232800"/>
            <a:ext cx="11619271" cy="6315484"/>
          </a:xfrm>
        </p:spPr>
        <p:txBody>
          <a:bodyPr>
            <a:normAutofit fontScale="92500" lnSpcReduction="10000"/>
          </a:bodyPr>
          <a:lstStyle/>
          <a:p>
            <a:pPr>
              <a:buNone/>
            </a:pPr>
            <a:r>
              <a:rPr lang="en-US" b="1" dirty="0"/>
              <a:t>Problem Explanation :</a:t>
            </a:r>
          </a:p>
          <a:p>
            <a:pPr>
              <a:buNone/>
            </a:pPr>
            <a:r>
              <a:rPr lang="en-US" dirty="0"/>
              <a:t>Employee turnover is a major challenge for organizations, leading to increased costs, reduced productivity, and disruptions in team operations. Understanding the key reasons behind employee attrition and predicting at-risk employees is crucial for implementing effective retention strategies.</a:t>
            </a:r>
          </a:p>
          <a:p>
            <a:r>
              <a:rPr lang="en-US" dirty="0"/>
              <a:t>The objective of this project is to analyze employee data, identify key drivers of attrition, and develop predictive models to enable proactive decision-making in workforce management.</a:t>
            </a:r>
          </a:p>
          <a:p>
            <a:pPr>
              <a:buNone/>
            </a:pPr>
            <a:r>
              <a:rPr lang="en-US" b="1" dirty="0"/>
              <a:t>Business Use Cases:</a:t>
            </a:r>
          </a:p>
          <a:p>
            <a:pPr>
              <a:buFont typeface="+mj-lt"/>
              <a:buAutoNum type="arabicPeriod"/>
            </a:pPr>
            <a:r>
              <a:rPr lang="en-US" b="1" dirty="0"/>
              <a:t>Employee Retention:</a:t>
            </a:r>
            <a:br>
              <a:rPr lang="en-US" dirty="0"/>
            </a:br>
            <a:r>
              <a:rPr lang="en-US" dirty="0"/>
              <a:t>Identify at-risk employees and implement targeted strategies to reduce turnover.</a:t>
            </a:r>
          </a:p>
          <a:p>
            <a:pPr>
              <a:buFont typeface="+mj-lt"/>
              <a:buAutoNum type="arabicPeriod"/>
            </a:pPr>
            <a:r>
              <a:rPr lang="en-US" b="1" dirty="0"/>
              <a:t>Cost Optimization:</a:t>
            </a:r>
            <a:br>
              <a:rPr lang="en-US" dirty="0"/>
            </a:br>
            <a:r>
              <a:rPr lang="en-US" dirty="0"/>
              <a:t>Reduce recruitment, training, and onboarding costs associated with high employee attrition.</a:t>
            </a:r>
          </a:p>
          <a:p>
            <a:pPr>
              <a:buFont typeface="+mj-lt"/>
              <a:buAutoNum type="arabicPeriod"/>
            </a:pPr>
            <a:r>
              <a:rPr lang="en-US" b="1" dirty="0"/>
              <a:t>Workforce Planning:</a:t>
            </a:r>
            <a:br>
              <a:rPr lang="en-US" dirty="0"/>
            </a:br>
            <a:r>
              <a:rPr lang="en-US" dirty="0"/>
              <a:t>Utilize predictive insights to design employee retention strategies aligned with organizational goals and improve overall job satisfaction.</a:t>
            </a:r>
          </a:p>
          <a:p>
            <a:endParaRPr lang="en-IN" dirty="0"/>
          </a:p>
        </p:txBody>
      </p:sp>
    </p:spTree>
    <p:extLst>
      <p:ext uri="{BB962C8B-B14F-4D97-AF65-F5344CB8AC3E}">
        <p14:creationId xmlns:p14="http://schemas.microsoft.com/office/powerpoint/2010/main" val="2481919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163A-9834-4A54-50EE-DDB8B5DBAAD1}"/>
              </a:ext>
            </a:extLst>
          </p:cNvPr>
          <p:cNvSpPr>
            <a:spLocks noGrp="1"/>
          </p:cNvSpPr>
          <p:nvPr>
            <p:ph type="title"/>
          </p:nvPr>
        </p:nvSpPr>
        <p:spPr/>
        <p:txBody>
          <a:bodyPr/>
          <a:lstStyle/>
          <a:p>
            <a:pPr algn="ctr"/>
            <a:r>
              <a:rPr lang="en-IN" dirty="0"/>
              <a:t>MODEL SELECTION – EMPLOYEE ATTRITION</a:t>
            </a:r>
          </a:p>
        </p:txBody>
      </p:sp>
      <p:pic>
        <p:nvPicPr>
          <p:cNvPr id="5" name="Content Placeholder 4">
            <a:extLst>
              <a:ext uri="{FF2B5EF4-FFF2-40B4-BE49-F238E27FC236}">
                <a16:creationId xmlns:a16="http://schemas.microsoft.com/office/drawing/2014/main" id="{992EE761-A29B-3E91-839D-B862AB2D6F80}"/>
              </a:ext>
            </a:extLst>
          </p:cNvPr>
          <p:cNvPicPr>
            <a:picLocks noGrp="1" noChangeAspect="1"/>
          </p:cNvPicPr>
          <p:nvPr>
            <p:ph idx="1"/>
          </p:nvPr>
        </p:nvPicPr>
        <p:blipFill>
          <a:blip r:embed="rId2"/>
          <a:stretch>
            <a:fillRect/>
          </a:stretch>
        </p:blipFill>
        <p:spPr>
          <a:xfrm>
            <a:off x="0" y="1646153"/>
            <a:ext cx="5771535" cy="3565694"/>
          </a:xfrm>
        </p:spPr>
      </p:pic>
      <p:pic>
        <p:nvPicPr>
          <p:cNvPr id="7" name="Picture 6">
            <a:extLst>
              <a:ext uri="{FF2B5EF4-FFF2-40B4-BE49-F238E27FC236}">
                <a16:creationId xmlns:a16="http://schemas.microsoft.com/office/drawing/2014/main" id="{AE55F637-7982-253A-1488-AEA8D2E1BF21}"/>
              </a:ext>
            </a:extLst>
          </p:cNvPr>
          <p:cNvPicPr>
            <a:picLocks noChangeAspect="1"/>
          </p:cNvPicPr>
          <p:nvPr/>
        </p:nvPicPr>
        <p:blipFill>
          <a:blip r:embed="rId3"/>
          <a:stretch>
            <a:fillRect/>
          </a:stretch>
        </p:blipFill>
        <p:spPr>
          <a:xfrm>
            <a:off x="5771535" y="1646153"/>
            <a:ext cx="6127935" cy="2220862"/>
          </a:xfrm>
          <a:prstGeom prst="rect">
            <a:avLst/>
          </a:prstGeom>
        </p:spPr>
      </p:pic>
      <p:pic>
        <p:nvPicPr>
          <p:cNvPr id="9" name="Picture 8">
            <a:extLst>
              <a:ext uri="{FF2B5EF4-FFF2-40B4-BE49-F238E27FC236}">
                <a16:creationId xmlns:a16="http://schemas.microsoft.com/office/drawing/2014/main" id="{E797735D-2102-4AEA-2876-A7E61ED213F4}"/>
              </a:ext>
            </a:extLst>
          </p:cNvPr>
          <p:cNvPicPr>
            <a:picLocks noChangeAspect="1"/>
          </p:cNvPicPr>
          <p:nvPr/>
        </p:nvPicPr>
        <p:blipFill>
          <a:blip r:embed="rId4"/>
          <a:stretch>
            <a:fillRect/>
          </a:stretch>
        </p:blipFill>
        <p:spPr>
          <a:xfrm>
            <a:off x="5771535" y="3798188"/>
            <a:ext cx="3327009" cy="2990985"/>
          </a:xfrm>
          <a:prstGeom prst="rect">
            <a:avLst/>
          </a:prstGeom>
        </p:spPr>
      </p:pic>
      <p:pic>
        <p:nvPicPr>
          <p:cNvPr id="11" name="Picture 10">
            <a:extLst>
              <a:ext uri="{FF2B5EF4-FFF2-40B4-BE49-F238E27FC236}">
                <a16:creationId xmlns:a16="http://schemas.microsoft.com/office/drawing/2014/main" id="{70F8CEA7-C17F-B714-E001-69D41D079AD3}"/>
              </a:ext>
            </a:extLst>
          </p:cNvPr>
          <p:cNvPicPr>
            <a:picLocks noChangeAspect="1"/>
          </p:cNvPicPr>
          <p:nvPr/>
        </p:nvPicPr>
        <p:blipFill>
          <a:blip r:embed="rId5"/>
          <a:stretch>
            <a:fillRect/>
          </a:stretch>
        </p:blipFill>
        <p:spPr>
          <a:xfrm>
            <a:off x="9098544" y="4221255"/>
            <a:ext cx="2975122" cy="990592"/>
          </a:xfrm>
          <a:prstGeom prst="rect">
            <a:avLst/>
          </a:prstGeom>
        </p:spPr>
      </p:pic>
      <p:pic>
        <p:nvPicPr>
          <p:cNvPr id="13" name="Picture 12">
            <a:extLst>
              <a:ext uri="{FF2B5EF4-FFF2-40B4-BE49-F238E27FC236}">
                <a16:creationId xmlns:a16="http://schemas.microsoft.com/office/drawing/2014/main" id="{DE7618BF-7DE6-5C9C-843B-47D0390F3469}"/>
              </a:ext>
            </a:extLst>
          </p:cNvPr>
          <p:cNvPicPr>
            <a:picLocks noChangeAspect="1"/>
          </p:cNvPicPr>
          <p:nvPr/>
        </p:nvPicPr>
        <p:blipFill>
          <a:blip r:embed="rId6"/>
          <a:stretch>
            <a:fillRect/>
          </a:stretch>
        </p:blipFill>
        <p:spPr>
          <a:xfrm>
            <a:off x="246885" y="5706017"/>
            <a:ext cx="5277765" cy="588985"/>
          </a:xfrm>
          <a:prstGeom prst="rect">
            <a:avLst/>
          </a:prstGeom>
        </p:spPr>
      </p:pic>
    </p:spTree>
    <p:extLst>
      <p:ext uri="{BB962C8B-B14F-4D97-AF65-F5344CB8AC3E}">
        <p14:creationId xmlns:p14="http://schemas.microsoft.com/office/powerpoint/2010/main" val="1712726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04F517D-6B32-D93A-E7D7-7C52A715C167}"/>
              </a:ext>
            </a:extLst>
          </p:cNvPr>
          <p:cNvPicPr>
            <a:picLocks noGrp="1" noChangeAspect="1"/>
          </p:cNvPicPr>
          <p:nvPr>
            <p:ph idx="1"/>
          </p:nvPr>
        </p:nvPicPr>
        <p:blipFill>
          <a:blip r:embed="rId2"/>
          <a:srcRect t="9789"/>
          <a:stretch/>
        </p:blipFill>
        <p:spPr>
          <a:xfrm>
            <a:off x="1671484" y="0"/>
            <a:ext cx="7502013" cy="5692464"/>
          </a:xfrm>
        </p:spPr>
      </p:pic>
      <p:pic>
        <p:nvPicPr>
          <p:cNvPr id="7" name="Picture 6">
            <a:extLst>
              <a:ext uri="{FF2B5EF4-FFF2-40B4-BE49-F238E27FC236}">
                <a16:creationId xmlns:a16="http://schemas.microsoft.com/office/drawing/2014/main" id="{E7CAA64A-15D4-4F7A-7503-3E22351E03CE}"/>
              </a:ext>
            </a:extLst>
          </p:cNvPr>
          <p:cNvPicPr>
            <a:picLocks noChangeAspect="1"/>
          </p:cNvPicPr>
          <p:nvPr/>
        </p:nvPicPr>
        <p:blipFill>
          <a:blip r:embed="rId3"/>
          <a:stretch>
            <a:fillRect/>
          </a:stretch>
        </p:blipFill>
        <p:spPr>
          <a:xfrm>
            <a:off x="1366684" y="5692464"/>
            <a:ext cx="8721212" cy="1003325"/>
          </a:xfrm>
          <a:prstGeom prst="rect">
            <a:avLst/>
          </a:prstGeom>
        </p:spPr>
      </p:pic>
    </p:spTree>
    <p:extLst>
      <p:ext uri="{BB962C8B-B14F-4D97-AF65-F5344CB8AC3E}">
        <p14:creationId xmlns:p14="http://schemas.microsoft.com/office/powerpoint/2010/main" val="2737089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3B905-9B78-025D-DE77-A1C594DEA975}"/>
              </a:ext>
            </a:extLst>
          </p:cNvPr>
          <p:cNvSpPr>
            <a:spLocks noGrp="1"/>
          </p:cNvSpPr>
          <p:nvPr>
            <p:ph type="title"/>
          </p:nvPr>
        </p:nvSpPr>
        <p:spPr>
          <a:xfrm>
            <a:off x="838200" y="120440"/>
            <a:ext cx="10515600" cy="1325563"/>
          </a:xfrm>
        </p:spPr>
        <p:txBody>
          <a:bodyPr/>
          <a:lstStyle/>
          <a:p>
            <a:r>
              <a:rPr lang="en-IN" dirty="0"/>
              <a:t>			  PREDICTION </a:t>
            </a:r>
          </a:p>
        </p:txBody>
      </p:sp>
      <p:pic>
        <p:nvPicPr>
          <p:cNvPr id="5" name="Content Placeholder 4">
            <a:extLst>
              <a:ext uri="{FF2B5EF4-FFF2-40B4-BE49-F238E27FC236}">
                <a16:creationId xmlns:a16="http://schemas.microsoft.com/office/drawing/2014/main" id="{08AD8D72-FC42-04FF-77E7-7978D5AF92BC}"/>
              </a:ext>
            </a:extLst>
          </p:cNvPr>
          <p:cNvPicPr>
            <a:picLocks noGrp="1" noChangeAspect="1"/>
          </p:cNvPicPr>
          <p:nvPr>
            <p:ph idx="1"/>
          </p:nvPr>
        </p:nvPicPr>
        <p:blipFill>
          <a:blip r:embed="rId2"/>
          <a:srcRect b="86795"/>
          <a:stretch/>
        </p:blipFill>
        <p:spPr>
          <a:xfrm>
            <a:off x="3234325" y="6236114"/>
            <a:ext cx="8334982" cy="501446"/>
          </a:xfrm>
        </p:spPr>
      </p:pic>
      <p:pic>
        <p:nvPicPr>
          <p:cNvPr id="7" name="Picture 6">
            <a:extLst>
              <a:ext uri="{FF2B5EF4-FFF2-40B4-BE49-F238E27FC236}">
                <a16:creationId xmlns:a16="http://schemas.microsoft.com/office/drawing/2014/main" id="{CAB9C886-534B-9652-A8D2-BE5D67718F45}"/>
              </a:ext>
            </a:extLst>
          </p:cNvPr>
          <p:cNvPicPr>
            <a:picLocks noChangeAspect="1"/>
          </p:cNvPicPr>
          <p:nvPr/>
        </p:nvPicPr>
        <p:blipFill>
          <a:blip r:embed="rId3"/>
          <a:stretch>
            <a:fillRect/>
          </a:stretch>
        </p:blipFill>
        <p:spPr>
          <a:xfrm>
            <a:off x="1054250" y="975589"/>
            <a:ext cx="9377776" cy="4906822"/>
          </a:xfrm>
          <a:prstGeom prst="rect">
            <a:avLst/>
          </a:prstGeom>
        </p:spPr>
      </p:pic>
    </p:spTree>
    <p:extLst>
      <p:ext uri="{BB962C8B-B14F-4D97-AF65-F5344CB8AC3E}">
        <p14:creationId xmlns:p14="http://schemas.microsoft.com/office/powerpoint/2010/main" val="42358977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7583-F75A-4D18-8D37-52C56CBBFE72}"/>
              </a:ext>
            </a:extLst>
          </p:cNvPr>
          <p:cNvSpPr>
            <a:spLocks noGrp="1"/>
          </p:cNvSpPr>
          <p:nvPr>
            <p:ph type="title"/>
          </p:nvPr>
        </p:nvSpPr>
        <p:spPr/>
        <p:txBody>
          <a:bodyPr/>
          <a:lstStyle/>
          <a:p>
            <a:pPr algn="ctr"/>
            <a:r>
              <a:rPr lang="en-IN" dirty="0"/>
              <a:t>PREDICTION– JOB SATISFACTION</a:t>
            </a:r>
          </a:p>
        </p:txBody>
      </p:sp>
      <p:pic>
        <p:nvPicPr>
          <p:cNvPr id="5" name="Content Placeholder 4">
            <a:extLst>
              <a:ext uri="{FF2B5EF4-FFF2-40B4-BE49-F238E27FC236}">
                <a16:creationId xmlns:a16="http://schemas.microsoft.com/office/drawing/2014/main" id="{92F3602D-987C-8151-5D25-2130B6F2BDF4}"/>
              </a:ext>
            </a:extLst>
          </p:cNvPr>
          <p:cNvPicPr>
            <a:picLocks noGrp="1" noChangeAspect="1"/>
          </p:cNvPicPr>
          <p:nvPr>
            <p:ph idx="1"/>
          </p:nvPr>
        </p:nvPicPr>
        <p:blipFill>
          <a:blip r:embed="rId2"/>
          <a:stretch>
            <a:fillRect/>
          </a:stretch>
        </p:blipFill>
        <p:spPr>
          <a:xfrm>
            <a:off x="89297" y="1690688"/>
            <a:ext cx="5524116" cy="4351338"/>
          </a:xfrm>
        </p:spPr>
      </p:pic>
      <p:pic>
        <p:nvPicPr>
          <p:cNvPr id="7" name="Picture 6">
            <a:extLst>
              <a:ext uri="{FF2B5EF4-FFF2-40B4-BE49-F238E27FC236}">
                <a16:creationId xmlns:a16="http://schemas.microsoft.com/office/drawing/2014/main" id="{A9C687E8-26B0-A9AE-9729-7DEE8A94B85C}"/>
              </a:ext>
            </a:extLst>
          </p:cNvPr>
          <p:cNvPicPr>
            <a:picLocks noChangeAspect="1"/>
          </p:cNvPicPr>
          <p:nvPr/>
        </p:nvPicPr>
        <p:blipFill>
          <a:blip r:embed="rId3"/>
          <a:stretch>
            <a:fillRect/>
          </a:stretch>
        </p:blipFill>
        <p:spPr>
          <a:xfrm>
            <a:off x="5517044" y="2448232"/>
            <a:ext cx="6522071" cy="3593794"/>
          </a:xfrm>
          <a:prstGeom prst="rect">
            <a:avLst/>
          </a:prstGeom>
        </p:spPr>
      </p:pic>
    </p:spTree>
    <p:extLst>
      <p:ext uri="{BB962C8B-B14F-4D97-AF65-F5344CB8AC3E}">
        <p14:creationId xmlns:p14="http://schemas.microsoft.com/office/powerpoint/2010/main" val="283219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78C213C-4017-5113-F83D-8A5E623638CB}"/>
              </a:ext>
            </a:extLst>
          </p:cNvPr>
          <p:cNvSpPr>
            <a:spLocks noGrp="1" noChangeArrowheads="1"/>
          </p:cNvSpPr>
          <p:nvPr>
            <p:ph idx="1"/>
          </p:nvPr>
        </p:nvSpPr>
        <p:spPr bwMode="auto">
          <a:xfrm>
            <a:off x="90283" y="419367"/>
            <a:ext cx="11836246" cy="585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Project Overview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Developed a machine learning model to predict employee attrition using historical HR data.</a:t>
            </a: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Key factors analyzed include salary, job satisfaction, work-life balance, and career growth.</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Key Findings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Employees with low job satisfaction, frequent business travel, and low salary hikes are more likely to leave.</a:t>
            </a: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Work-life balance and relationship with managers significantly impact attrition rates.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Business Impact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Cost Reduction</a:t>
            </a:r>
            <a:r>
              <a:rPr kumimoji="0" lang="en-US" altLang="en-US" sz="1800" b="0" i="0" u="none" strike="noStrike" cap="none" normalizeH="0" baseline="0" dirty="0">
                <a:ln>
                  <a:noFill/>
                </a:ln>
                <a:solidFill>
                  <a:schemeClr val="tx1"/>
                </a:solidFill>
                <a:effectLst/>
                <a:latin typeface="Arial" panose="020B0604020202020204" pitchFamily="34" charset="0"/>
              </a:rPr>
              <a:t>: Early identification of at-risk employees helps reduce hiring and training costs.</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Operational Efficiency</a:t>
            </a:r>
            <a:r>
              <a:rPr kumimoji="0" lang="en-US" altLang="en-US" sz="1800" b="0" i="0" u="none" strike="noStrike" cap="none" normalizeH="0" baseline="0" dirty="0">
                <a:ln>
                  <a:noFill/>
                </a:ln>
                <a:solidFill>
                  <a:schemeClr val="tx1"/>
                </a:solidFill>
                <a:effectLst/>
                <a:latin typeface="Arial" panose="020B0604020202020204" pitchFamily="34" charset="0"/>
              </a:rPr>
              <a:t>: HR teams can focus on retention strategies for high-risk employees.</a:t>
            </a:r>
          </a:p>
          <a:p>
            <a:pPr marL="457200" lvl="1" indent="0" eaLnBrk="0" fontAlgn="base" hangingPunct="0">
              <a:lnSpc>
                <a:spcPct val="150000"/>
              </a:lnSpc>
              <a:spcBef>
                <a:spcPct val="0"/>
              </a:spcBef>
              <a:spcAft>
                <a:spcPct val="0"/>
              </a:spcAft>
              <a:buFontTx/>
              <a:buChar char="•"/>
            </a:pPr>
            <a:r>
              <a:rPr kumimoji="0" lang="en-US" altLang="en-US" sz="1800" b="1" i="0" u="none" strike="noStrike" cap="none" normalizeH="0" baseline="0" dirty="0">
                <a:ln>
                  <a:noFill/>
                </a:ln>
                <a:solidFill>
                  <a:schemeClr val="tx1"/>
                </a:solidFill>
                <a:effectLst/>
                <a:latin typeface="Arial" panose="020B0604020202020204" pitchFamily="34" charset="0"/>
              </a:rPr>
              <a:t>Improved Employee Experience</a:t>
            </a:r>
            <a:r>
              <a:rPr kumimoji="0" lang="en-US" altLang="en-US" sz="1800" b="0" i="0" u="none" strike="noStrike" cap="none" normalizeH="0" baseline="0" dirty="0">
                <a:ln>
                  <a:noFill/>
                </a:ln>
                <a:solidFill>
                  <a:schemeClr val="tx1"/>
                </a:solidFill>
                <a:effectLst/>
                <a:latin typeface="Arial" panose="020B0604020202020204" pitchFamily="34" charset="0"/>
              </a:rPr>
              <a:t>: Personalized engagement plans enhance job satisfaction and loyalty.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Future Scope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Enhance model accuracy with real-time employee feedback.</a:t>
            </a:r>
          </a:p>
          <a:p>
            <a:pPr marL="457200" lvl="1" indent="0" eaLnBrk="0" fontAlgn="base" hangingPunct="0">
              <a:lnSpc>
                <a:spcPct val="15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Integrate AI-driven recommendations for HR interventions.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50298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8CA10-C02B-6B91-5373-B2995955ABEB}"/>
              </a:ext>
            </a:extLst>
          </p:cNvPr>
          <p:cNvSpPr>
            <a:spLocks noGrp="1"/>
          </p:cNvSpPr>
          <p:nvPr>
            <p:ph type="title"/>
          </p:nvPr>
        </p:nvSpPr>
        <p:spPr/>
        <p:txBody>
          <a:bodyPr/>
          <a:lstStyle/>
          <a:p>
            <a:pPr algn="ctr"/>
            <a:r>
              <a:rPr lang="en-IN" dirty="0"/>
              <a:t>EDA</a:t>
            </a:r>
          </a:p>
        </p:txBody>
      </p:sp>
      <p:pic>
        <p:nvPicPr>
          <p:cNvPr id="5" name="Content Placeholder 4">
            <a:extLst>
              <a:ext uri="{FF2B5EF4-FFF2-40B4-BE49-F238E27FC236}">
                <a16:creationId xmlns:a16="http://schemas.microsoft.com/office/drawing/2014/main" id="{432A4407-7221-24D7-C926-CD5563E7827A}"/>
              </a:ext>
            </a:extLst>
          </p:cNvPr>
          <p:cNvPicPr>
            <a:picLocks noGrp="1" noChangeAspect="1"/>
          </p:cNvPicPr>
          <p:nvPr>
            <p:ph idx="1"/>
          </p:nvPr>
        </p:nvPicPr>
        <p:blipFill>
          <a:blip r:embed="rId2"/>
          <a:stretch>
            <a:fillRect/>
          </a:stretch>
        </p:blipFill>
        <p:spPr>
          <a:xfrm>
            <a:off x="269287" y="1884619"/>
            <a:ext cx="5826713" cy="4351338"/>
          </a:xfrm>
        </p:spPr>
      </p:pic>
      <p:pic>
        <p:nvPicPr>
          <p:cNvPr id="7" name="Picture 6">
            <a:extLst>
              <a:ext uri="{FF2B5EF4-FFF2-40B4-BE49-F238E27FC236}">
                <a16:creationId xmlns:a16="http://schemas.microsoft.com/office/drawing/2014/main" id="{BF22AFCA-70B3-B891-69A0-8BBECB003FD5}"/>
              </a:ext>
            </a:extLst>
          </p:cNvPr>
          <p:cNvPicPr>
            <a:picLocks noChangeAspect="1"/>
          </p:cNvPicPr>
          <p:nvPr/>
        </p:nvPicPr>
        <p:blipFill>
          <a:blip r:embed="rId3"/>
          <a:stretch>
            <a:fillRect/>
          </a:stretch>
        </p:blipFill>
        <p:spPr>
          <a:xfrm>
            <a:off x="6684018" y="1822733"/>
            <a:ext cx="5370331" cy="3606468"/>
          </a:xfrm>
          <a:prstGeom prst="rect">
            <a:avLst/>
          </a:prstGeom>
        </p:spPr>
      </p:pic>
      <p:sp>
        <p:nvSpPr>
          <p:cNvPr id="8" name="TextBox 7">
            <a:extLst>
              <a:ext uri="{FF2B5EF4-FFF2-40B4-BE49-F238E27FC236}">
                <a16:creationId xmlns:a16="http://schemas.microsoft.com/office/drawing/2014/main" id="{04AED649-8CA2-144B-B613-01B72B27995C}"/>
              </a:ext>
            </a:extLst>
          </p:cNvPr>
          <p:cNvSpPr txBox="1"/>
          <p:nvPr/>
        </p:nvSpPr>
        <p:spPr>
          <a:xfrm>
            <a:off x="1288026" y="1453401"/>
            <a:ext cx="4807974" cy="369332"/>
          </a:xfrm>
          <a:prstGeom prst="rect">
            <a:avLst/>
          </a:prstGeom>
          <a:noFill/>
        </p:spPr>
        <p:txBody>
          <a:bodyPr wrap="square" rtlCol="0">
            <a:spAutoFit/>
          </a:bodyPr>
          <a:lstStyle/>
          <a:p>
            <a:r>
              <a:rPr lang="en-IN" dirty="0"/>
              <a:t>CHECK DUPLICATE VALUES</a:t>
            </a:r>
          </a:p>
        </p:txBody>
      </p:sp>
    </p:spTree>
    <p:extLst>
      <p:ext uri="{BB962C8B-B14F-4D97-AF65-F5344CB8AC3E}">
        <p14:creationId xmlns:p14="http://schemas.microsoft.com/office/powerpoint/2010/main" val="239405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14EFF-D6E6-EBAA-A88C-75F942BA9497}"/>
              </a:ext>
            </a:extLst>
          </p:cNvPr>
          <p:cNvSpPr>
            <a:spLocks noGrp="1"/>
          </p:cNvSpPr>
          <p:nvPr>
            <p:ph type="title"/>
          </p:nvPr>
        </p:nvSpPr>
        <p:spPr/>
        <p:txBody>
          <a:bodyPr/>
          <a:lstStyle/>
          <a:p>
            <a:pPr algn="ctr"/>
            <a:r>
              <a:rPr lang="en-IN" dirty="0"/>
              <a:t>OULTLIERS</a:t>
            </a:r>
          </a:p>
        </p:txBody>
      </p:sp>
      <p:pic>
        <p:nvPicPr>
          <p:cNvPr id="5" name="Content Placeholder 4">
            <a:extLst>
              <a:ext uri="{FF2B5EF4-FFF2-40B4-BE49-F238E27FC236}">
                <a16:creationId xmlns:a16="http://schemas.microsoft.com/office/drawing/2014/main" id="{210BE6D4-C4C9-A6DE-FA22-651608FD03DB}"/>
              </a:ext>
            </a:extLst>
          </p:cNvPr>
          <p:cNvPicPr>
            <a:picLocks noGrp="1" noChangeAspect="1"/>
          </p:cNvPicPr>
          <p:nvPr>
            <p:ph idx="1"/>
          </p:nvPr>
        </p:nvPicPr>
        <p:blipFill>
          <a:blip r:embed="rId2"/>
          <a:srcRect l="7071" t="11534" r="7365"/>
          <a:stretch/>
        </p:blipFill>
        <p:spPr>
          <a:xfrm>
            <a:off x="157314" y="2084438"/>
            <a:ext cx="6015726" cy="4060723"/>
          </a:xfrm>
        </p:spPr>
      </p:pic>
      <p:pic>
        <p:nvPicPr>
          <p:cNvPr id="7" name="Picture 6">
            <a:extLst>
              <a:ext uri="{FF2B5EF4-FFF2-40B4-BE49-F238E27FC236}">
                <a16:creationId xmlns:a16="http://schemas.microsoft.com/office/drawing/2014/main" id="{D2106A2D-D003-EAED-20FB-9B43B4F593F8}"/>
              </a:ext>
            </a:extLst>
          </p:cNvPr>
          <p:cNvPicPr>
            <a:picLocks noChangeAspect="1"/>
          </p:cNvPicPr>
          <p:nvPr/>
        </p:nvPicPr>
        <p:blipFill>
          <a:blip r:embed="rId3"/>
          <a:stretch>
            <a:fillRect/>
          </a:stretch>
        </p:blipFill>
        <p:spPr>
          <a:xfrm>
            <a:off x="6042305" y="2196623"/>
            <a:ext cx="6149696" cy="3948538"/>
          </a:xfrm>
          <a:prstGeom prst="rect">
            <a:avLst/>
          </a:prstGeom>
        </p:spPr>
      </p:pic>
    </p:spTree>
    <p:extLst>
      <p:ext uri="{BB962C8B-B14F-4D97-AF65-F5344CB8AC3E}">
        <p14:creationId xmlns:p14="http://schemas.microsoft.com/office/powerpoint/2010/main" val="2445067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3380667-0AAA-E803-5253-0FFEE62EB640}"/>
              </a:ext>
            </a:extLst>
          </p:cNvPr>
          <p:cNvPicPr>
            <a:picLocks noGrp="1" noChangeAspect="1"/>
          </p:cNvPicPr>
          <p:nvPr>
            <p:ph idx="1"/>
          </p:nvPr>
        </p:nvPicPr>
        <p:blipFill>
          <a:blip r:embed="rId2"/>
          <a:stretch>
            <a:fillRect/>
          </a:stretch>
        </p:blipFill>
        <p:spPr>
          <a:xfrm>
            <a:off x="206477" y="243957"/>
            <a:ext cx="6086167" cy="4482712"/>
          </a:xfrm>
        </p:spPr>
      </p:pic>
      <p:sp>
        <p:nvSpPr>
          <p:cNvPr id="6" name="TextBox 5">
            <a:extLst>
              <a:ext uri="{FF2B5EF4-FFF2-40B4-BE49-F238E27FC236}">
                <a16:creationId xmlns:a16="http://schemas.microsoft.com/office/drawing/2014/main" id="{6548A850-64A5-8BC7-5BEA-9FFB49B1AC82}"/>
              </a:ext>
            </a:extLst>
          </p:cNvPr>
          <p:cNvSpPr txBox="1"/>
          <p:nvPr/>
        </p:nvSpPr>
        <p:spPr>
          <a:xfrm>
            <a:off x="6292645" y="479932"/>
            <a:ext cx="5260258" cy="4247317"/>
          </a:xfrm>
          <a:prstGeom prst="rect">
            <a:avLst/>
          </a:prstGeom>
          <a:noFill/>
        </p:spPr>
        <p:txBody>
          <a:bodyPr wrap="square" rtlCol="0">
            <a:spAutoFit/>
          </a:bodyPr>
          <a:lstStyle/>
          <a:p>
            <a:r>
              <a:rPr lang="en-IN" b="1" dirty="0"/>
              <a:t>Outliers handling :</a:t>
            </a:r>
          </a:p>
          <a:p>
            <a:r>
              <a:rPr lang="en-IN" dirty="0"/>
              <a:t>In this we have outliers in Columns: Monthly income, total working years, years at company, years in current role, year since last promotion, years with current managers.</a:t>
            </a:r>
          </a:p>
          <a:p>
            <a:endParaRPr lang="en-IN" dirty="0"/>
          </a:p>
          <a:p>
            <a:pPr>
              <a:buNone/>
            </a:pPr>
            <a:r>
              <a:rPr lang="en-US" b="1" dirty="0"/>
              <a:t>Do Not Handle Outliers (Keep As Is):</a:t>
            </a:r>
            <a:endParaRPr lang="en-US" dirty="0"/>
          </a:p>
          <a:p>
            <a:pPr>
              <a:buFont typeface="Arial" panose="020B0604020202020204" pitchFamily="34" charset="0"/>
              <a:buChar char="•"/>
            </a:pPr>
            <a:r>
              <a:rPr lang="en-US" b="1" dirty="0"/>
              <a:t>Years at Company, Years in Current Role, Years Since Last Promotion, Years with Current Manager</a:t>
            </a:r>
            <a:endParaRPr lang="en-US" dirty="0"/>
          </a:p>
          <a:p>
            <a:pPr marL="742950" lvl="1" indent="-285750">
              <a:buFont typeface="Arial" panose="020B0604020202020204" pitchFamily="34" charset="0"/>
              <a:buChar char="•"/>
            </a:pPr>
            <a:r>
              <a:rPr lang="en-US" dirty="0"/>
              <a:t>These values represent career progression and tenure. Some employees may have unusually long tenures, which are realistic outliers. Removing them might lose valuable insights about long-term employees.</a:t>
            </a:r>
          </a:p>
          <a:p>
            <a:endParaRPr lang="en-IN" dirty="0"/>
          </a:p>
        </p:txBody>
      </p:sp>
      <p:sp>
        <p:nvSpPr>
          <p:cNvPr id="7" name="TextBox 6">
            <a:extLst>
              <a:ext uri="{FF2B5EF4-FFF2-40B4-BE49-F238E27FC236}">
                <a16:creationId xmlns:a16="http://schemas.microsoft.com/office/drawing/2014/main" id="{FEDA71F8-0D3B-10F3-6C5B-C0254EE79017}"/>
              </a:ext>
            </a:extLst>
          </p:cNvPr>
          <p:cNvSpPr txBox="1"/>
          <p:nvPr/>
        </p:nvSpPr>
        <p:spPr>
          <a:xfrm>
            <a:off x="314632" y="4857135"/>
            <a:ext cx="11680723" cy="2308324"/>
          </a:xfrm>
          <a:prstGeom prst="rect">
            <a:avLst/>
          </a:prstGeom>
          <a:noFill/>
        </p:spPr>
        <p:txBody>
          <a:bodyPr wrap="square" rtlCol="0">
            <a:spAutoFit/>
          </a:bodyPr>
          <a:lstStyle/>
          <a:p>
            <a:pPr>
              <a:buNone/>
            </a:pPr>
            <a:r>
              <a:rPr lang="en-US" b="1" dirty="0"/>
              <a:t>Consider Handling Outliers (Transform or Cap Values):</a:t>
            </a:r>
            <a:endParaRPr lang="en-US" dirty="0"/>
          </a:p>
          <a:p>
            <a:pPr>
              <a:buFont typeface="Arial" panose="020B0604020202020204" pitchFamily="34" charset="0"/>
              <a:buChar char="•"/>
            </a:pPr>
            <a:r>
              <a:rPr lang="en-US" b="1" dirty="0"/>
              <a:t>Monthly Income</a:t>
            </a:r>
            <a:endParaRPr lang="en-US" dirty="0"/>
          </a:p>
          <a:p>
            <a:pPr marL="742950" lvl="1" indent="-285750">
              <a:buFont typeface="Arial" panose="020B0604020202020204" pitchFamily="34" charset="0"/>
              <a:buChar char="•"/>
            </a:pPr>
            <a:r>
              <a:rPr lang="en-US" dirty="0"/>
              <a:t>Outliers in income could be due to executives or high-performing employees. If modeling for general employees, consider capping extreme values or using transformations (log transformation).</a:t>
            </a:r>
          </a:p>
          <a:p>
            <a:pPr>
              <a:buFont typeface="Arial" panose="020B0604020202020204" pitchFamily="34" charset="0"/>
              <a:buChar char="•"/>
            </a:pPr>
            <a:r>
              <a:rPr lang="en-US" b="1" dirty="0"/>
              <a:t>Total Working Years</a:t>
            </a:r>
            <a:endParaRPr lang="en-US" dirty="0"/>
          </a:p>
          <a:p>
            <a:pPr marL="742950" lvl="1" indent="-285750">
              <a:buFont typeface="Arial" panose="020B0604020202020204" pitchFamily="34" charset="0"/>
              <a:buChar char="•"/>
            </a:pPr>
            <a:r>
              <a:rPr lang="en-US" dirty="0"/>
              <a:t>Very high values may indicate errors or exceptional cases. Consider capping if necessary.</a:t>
            </a:r>
          </a:p>
          <a:p>
            <a:endParaRPr lang="en-IN" dirty="0"/>
          </a:p>
          <a:p>
            <a:endParaRPr lang="en-IN" dirty="0"/>
          </a:p>
        </p:txBody>
      </p:sp>
    </p:spTree>
    <p:extLst>
      <p:ext uri="{BB962C8B-B14F-4D97-AF65-F5344CB8AC3E}">
        <p14:creationId xmlns:p14="http://schemas.microsoft.com/office/powerpoint/2010/main" val="3551068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B8FB4A-04DA-214F-0F42-9F29E46514BA}"/>
              </a:ext>
            </a:extLst>
          </p:cNvPr>
          <p:cNvPicPr>
            <a:picLocks noGrp="1" noChangeAspect="1"/>
          </p:cNvPicPr>
          <p:nvPr>
            <p:ph idx="1"/>
          </p:nvPr>
        </p:nvPicPr>
        <p:blipFill>
          <a:blip r:embed="rId2"/>
          <a:stretch>
            <a:fillRect/>
          </a:stretch>
        </p:blipFill>
        <p:spPr>
          <a:xfrm>
            <a:off x="174799" y="561561"/>
            <a:ext cx="3846595" cy="5957363"/>
          </a:xfrm>
        </p:spPr>
      </p:pic>
      <p:pic>
        <p:nvPicPr>
          <p:cNvPr id="7" name="Picture 6">
            <a:extLst>
              <a:ext uri="{FF2B5EF4-FFF2-40B4-BE49-F238E27FC236}">
                <a16:creationId xmlns:a16="http://schemas.microsoft.com/office/drawing/2014/main" id="{B096DACD-E46B-5295-0E75-76A3FC9755CB}"/>
              </a:ext>
            </a:extLst>
          </p:cNvPr>
          <p:cNvPicPr>
            <a:picLocks noChangeAspect="1"/>
          </p:cNvPicPr>
          <p:nvPr/>
        </p:nvPicPr>
        <p:blipFill>
          <a:blip r:embed="rId3"/>
          <a:stretch>
            <a:fillRect/>
          </a:stretch>
        </p:blipFill>
        <p:spPr>
          <a:xfrm>
            <a:off x="4947459" y="561561"/>
            <a:ext cx="6495125" cy="6060183"/>
          </a:xfrm>
          <a:prstGeom prst="rect">
            <a:avLst/>
          </a:prstGeom>
        </p:spPr>
      </p:pic>
    </p:spTree>
    <p:extLst>
      <p:ext uri="{BB962C8B-B14F-4D97-AF65-F5344CB8AC3E}">
        <p14:creationId xmlns:p14="http://schemas.microsoft.com/office/powerpoint/2010/main" val="43505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14EF-3ABA-EFC1-C52A-D783BBDE33F0}"/>
              </a:ext>
            </a:extLst>
          </p:cNvPr>
          <p:cNvSpPr>
            <a:spLocks noGrp="1"/>
          </p:cNvSpPr>
          <p:nvPr>
            <p:ph type="title"/>
          </p:nvPr>
        </p:nvSpPr>
        <p:spPr>
          <a:xfrm>
            <a:off x="838199" y="158649"/>
            <a:ext cx="10515600" cy="315912"/>
          </a:xfrm>
        </p:spPr>
        <p:txBody>
          <a:bodyPr>
            <a:normAutofit fontScale="90000"/>
          </a:bodyPr>
          <a:lstStyle/>
          <a:p>
            <a:pPr algn="ctr"/>
            <a:r>
              <a:rPr lang="en-IN" dirty="0"/>
              <a:t>	UNIVARIATE ANALYSIS - ATTRITION</a:t>
            </a:r>
          </a:p>
        </p:txBody>
      </p:sp>
      <p:sp>
        <p:nvSpPr>
          <p:cNvPr id="3" name="Content Placeholder 2">
            <a:extLst>
              <a:ext uri="{FF2B5EF4-FFF2-40B4-BE49-F238E27FC236}">
                <a16:creationId xmlns:a16="http://schemas.microsoft.com/office/drawing/2014/main" id="{E9F2ADFF-BC5E-BF74-FDC8-42F7398AFD9E}"/>
              </a:ext>
            </a:extLst>
          </p:cNvPr>
          <p:cNvSpPr>
            <a:spLocks noGrp="1"/>
          </p:cNvSpPr>
          <p:nvPr>
            <p:ph idx="1"/>
          </p:nvPr>
        </p:nvSpPr>
        <p:spPr>
          <a:xfrm>
            <a:off x="6710261" y="1199535"/>
            <a:ext cx="5314591" cy="4532181"/>
          </a:xfrm>
        </p:spPr>
        <p:txBody>
          <a:bodyPr>
            <a:normAutofit fontScale="70000" lnSpcReduction="20000"/>
          </a:bodyPr>
          <a:lstStyle/>
          <a:p>
            <a:pPr>
              <a:buNone/>
            </a:pPr>
            <a:r>
              <a:rPr lang="en-US" b="1" dirty="0"/>
              <a:t>Analysis of the Chart:</a:t>
            </a:r>
            <a:endParaRPr lang="en-US" dirty="0"/>
          </a:p>
          <a:p>
            <a:pPr>
              <a:buFont typeface="Arial" panose="020B0604020202020204" pitchFamily="34" charset="0"/>
              <a:buChar char="•"/>
            </a:pPr>
            <a:r>
              <a:rPr lang="en-US" b="1" dirty="0"/>
              <a:t>Imbalance in Attrition:</a:t>
            </a:r>
            <a:r>
              <a:rPr lang="en-US" dirty="0"/>
              <a:t> The chart clearly shows a significant imbalance between employees who left the company ("Yes" attrition) and those who stayed ("No" attrition).</a:t>
            </a:r>
          </a:p>
          <a:p>
            <a:pPr>
              <a:buFont typeface="Arial" panose="020B0604020202020204" pitchFamily="34" charset="0"/>
              <a:buChar char="•"/>
            </a:pPr>
            <a:r>
              <a:rPr lang="en-US" b="1" dirty="0"/>
              <a:t>Low Attrition Rate:</a:t>
            </a:r>
            <a:r>
              <a:rPr lang="en-US" dirty="0"/>
              <a:t> The number of employees who stayed is substantially higher than the number of employees who left. Approximately 1200 employees stayed, while around 230 employees left.</a:t>
            </a:r>
          </a:p>
          <a:p>
            <a:pPr>
              <a:buFont typeface="Arial" panose="020B0604020202020204" pitchFamily="34" charset="0"/>
              <a:buChar char="•"/>
            </a:pPr>
            <a:r>
              <a:rPr lang="en-US" b="1" dirty="0"/>
              <a:t>Quantifiable Attrition:</a:t>
            </a:r>
            <a:r>
              <a:rPr lang="en-US" dirty="0"/>
              <a:t> We can quantify the attrition rate based on this data. Assuming the total number of employees is the sum of those who left and stayed (1200 + 230 = 1430), the attrition rate is approximately (230 / 1430) * 100% ≈ 16.08%.</a:t>
            </a:r>
          </a:p>
          <a:p>
            <a:pPr marL="0" indent="0">
              <a:buNone/>
            </a:pPr>
            <a:endParaRPr lang="en-IN" dirty="0"/>
          </a:p>
        </p:txBody>
      </p:sp>
      <p:pic>
        <p:nvPicPr>
          <p:cNvPr id="2050" name="Picture 2" descr="0">
            <a:extLst>
              <a:ext uri="{FF2B5EF4-FFF2-40B4-BE49-F238E27FC236}">
                <a16:creationId xmlns:a16="http://schemas.microsoft.com/office/drawing/2014/main" id="{65ACCBFE-3EC6-88CD-E59B-845FC8653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20" y="1126284"/>
            <a:ext cx="6721681" cy="51466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7546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E071D-2168-0B15-BD37-BE6A58AA02CF}"/>
              </a:ext>
            </a:extLst>
          </p:cNvPr>
          <p:cNvSpPr>
            <a:spLocks noGrp="1"/>
          </p:cNvSpPr>
          <p:nvPr>
            <p:ph type="title"/>
          </p:nvPr>
        </p:nvSpPr>
        <p:spPr/>
        <p:txBody>
          <a:bodyPr/>
          <a:lstStyle/>
          <a:p>
            <a:r>
              <a:rPr lang="en-IN" dirty="0"/>
              <a:t>UNIVARIATE ANALYSE-ENVIRONMENTSATISFACTION</a:t>
            </a:r>
          </a:p>
        </p:txBody>
      </p:sp>
      <p:pic>
        <p:nvPicPr>
          <p:cNvPr id="5" name="Content Placeholder 4">
            <a:extLst>
              <a:ext uri="{FF2B5EF4-FFF2-40B4-BE49-F238E27FC236}">
                <a16:creationId xmlns:a16="http://schemas.microsoft.com/office/drawing/2014/main" id="{0F242E1B-C5E2-8BD5-96C2-3D3DCDFD5807}"/>
              </a:ext>
            </a:extLst>
          </p:cNvPr>
          <p:cNvPicPr>
            <a:picLocks noGrp="1" noChangeAspect="1"/>
          </p:cNvPicPr>
          <p:nvPr>
            <p:ph idx="1"/>
          </p:nvPr>
        </p:nvPicPr>
        <p:blipFill>
          <a:blip r:embed="rId2"/>
          <a:srcRect l="8225"/>
          <a:stretch/>
        </p:blipFill>
        <p:spPr>
          <a:xfrm>
            <a:off x="71283" y="1808141"/>
            <a:ext cx="6094089" cy="4726244"/>
          </a:xfrm>
        </p:spPr>
      </p:pic>
      <p:sp>
        <p:nvSpPr>
          <p:cNvPr id="7" name="TextBox 6">
            <a:extLst>
              <a:ext uri="{FF2B5EF4-FFF2-40B4-BE49-F238E27FC236}">
                <a16:creationId xmlns:a16="http://schemas.microsoft.com/office/drawing/2014/main" id="{846D6A5D-7AF7-4532-0963-596686D14417}"/>
              </a:ext>
            </a:extLst>
          </p:cNvPr>
          <p:cNvSpPr txBox="1"/>
          <p:nvPr/>
        </p:nvSpPr>
        <p:spPr>
          <a:xfrm>
            <a:off x="6165372" y="1867595"/>
            <a:ext cx="6096000" cy="4524315"/>
          </a:xfrm>
          <a:prstGeom prst="rect">
            <a:avLst/>
          </a:prstGeom>
          <a:noFill/>
        </p:spPr>
        <p:txBody>
          <a:bodyPr wrap="square">
            <a:spAutoFit/>
          </a:bodyPr>
          <a:lstStyle/>
          <a:p>
            <a:pPr>
              <a:buNone/>
            </a:pPr>
            <a:r>
              <a:rPr lang="en-US" b="1" dirty="0"/>
              <a:t>Analysis of the Chart:</a:t>
            </a:r>
            <a:endParaRPr lang="en-US" dirty="0"/>
          </a:p>
          <a:p>
            <a:pPr>
              <a:buFont typeface="Arial" panose="020B0604020202020204" pitchFamily="34" charset="0"/>
              <a:buChar char="•"/>
            </a:pPr>
            <a:r>
              <a:rPr lang="en-US" b="1" dirty="0"/>
              <a:t>Increasing Satisfaction:</a:t>
            </a:r>
            <a:r>
              <a:rPr lang="en-US" dirty="0"/>
              <a:t> There's a noticeable trend of increasing employee count as the environment satisfaction level goes up.</a:t>
            </a:r>
          </a:p>
          <a:p>
            <a:pPr>
              <a:buFont typeface="Arial" panose="020B0604020202020204" pitchFamily="34" charset="0"/>
              <a:buChar char="•"/>
            </a:pPr>
            <a:r>
              <a:rPr lang="en-US" b="1" dirty="0"/>
              <a:t>Lowest at Level 1:</a:t>
            </a:r>
            <a:r>
              <a:rPr lang="en-US" dirty="0"/>
              <a:t> The lowest number of employees reported the lowest level of environment satisfaction (level 1), with approximately 280 employees.</a:t>
            </a:r>
          </a:p>
          <a:p>
            <a:pPr>
              <a:buFont typeface="Arial" panose="020B0604020202020204" pitchFamily="34" charset="0"/>
              <a:buChar char="•"/>
            </a:pPr>
            <a:r>
              <a:rPr lang="en-US" b="1" dirty="0"/>
              <a:t>Slightly Higher at Level 2:</a:t>
            </a:r>
            <a:r>
              <a:rPr lang="en-US" dirty="0"/>
              <a:t> The number of employees with a satisfaction level of 2 is slightly higher than level 1, at around 290 employees.</a:t>
            </a:r>
          </a:p>
          <a:p>
            <a:pPr>
              <a:buFont typeface="Arial" panose="020B0604020202020204" pitchFamily="34" charset="0"/>
              <a:buChar char="•"/>
            </a:pPr>
            <a:r>
              <a:rPr lang="en-US" b="1" dirty="0"/>
              <a:t>Highest at Level 3:</a:t>
            </a:r>
            <a:r>
              <a:rPr lang="en-US" dirty="0"/>
              <a:t> The highest number of employees reported an environment satisfaction level of 3, with approximately 460 employees.</a:t>
            </a:r>
          </a:p>
          <a:p>
            <a:pPr>
              <a:buFont typeface="Arial" panose="020B0604020202020204" pitchFamily="34" charset="0"/>
              <a:buChar char="•"/>
            </a:pPr>
            <a:r>
              <a:rPr lang="en-US" b="1" dirty="0"/>
              <a:t>High at Level 4:</a:t>
            </a:r>
            <a:r>
              <a:rPr lang="en-US" dirty="0"/>
              <a:t> The number of employees with the highest satisfaction level (level 4) is also high, with approximately 450 employees, slightly less than level 3.</a:t>
            </a:r>
          </a:p>
        </p:txBody>
      </p:sp>
    </p:spTree>
    <p:extLst>
      <p:ext uri="{BB962C8B-B14F-4D97-AF65-F5344CB8AC3E}">
        <p14:creationId xmlns:p14="http://schemas.microsoft.com/office/powerpoint/2010/main" val="331104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46A17-E3D0-8FDA-4D26-D89A1CDD89F6}"/>
              </a:ext>
            </a:extLst>
          </p:cNvPr>
          <p:cNvSpPr>
            <a:spLocks noGrp="1"/>
          </p:cNvSpPr>
          <p:nvPr>
            <p:ph type="title"/>
          </p:nvPr>
        </p:nvSpPr>
        <p:spPr/>
        <p:txBody>
          <a:bodyPr/>
          <a:lstStyle/>
          <a:p>
            <a:pPr algn="ctr"/>
            <a:r>
              <a:rPr lang="en-IN" dirty="0"/>
              <a:t>UNIVARIATE ANALYSE- EDUCATION</a:t>
            </a:r>
          </a:p>
        </p:txBody>
      </p:sp>
      <p:pic>
        <p:nvPicPr>
          <p:cNvPr id="5" name="Content Placeholder 4">
            <a:extLst>
              <a:ext uri="{FF2B5EF4-FFF2-40B4-BE49-F238E27FC236}">
                <a16:creationId xmlns:a16="http://schemas.microsoft.com/office/drawing/2014/main" id="{79B63CE6-DB63-39E0-FD2D-8DCEC0A1B8DB}"/>
              </a:ext>
            </a:extLst>
          </p:cNvPr>
          <p:cNvPicPr>
            <a:picLocks noGrp="1" noChangeAspect="1"/>
          </p:cNvPicPr>
          <p:nvPr>
            <p:ph idx="1"/>
          </p:nvPr>
        </p:nvPicPr>
        <p:blipFill>
          <a:blip r:embed="rId2"/>
          <a:stretch>
            <a:fillRect/>
          </a:stretch>
        </p:blipFill>
        <p:spPr>
          <a:xfrm>
            <a:off x="2261419" y="1170039"/>
            <a:ext cx="7266039" cy="5694723"/>
          </a:xfrm>
        </p:spPr>
      </p:pic>
    </p:spTree>
    <p:extLst>
      <p:ext uri="{BB962C8B-B14F-4D97-AF65-F5344CB8AC3E}">
        <p14:creationId xmlns:p14="http://schemas.microsoft.com/office/powerpoint/2010/main" val="17929068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1226</Words>
  <Application>Microsoft Office PowerPoint</Application>
  <PresentationFormat>Widescreen</PresentationFormat>
  <Paragraphs>86</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Employee Attrition Analysis and Prediction</vt:lpstr>
      <vt:lpstr>PowerPoint Presentation</vt:lpstr>
      <vt:lpstr>EDA</vt:lpstr>
      <vt:lpstr>OULTLIERS</vt:lpstr>
      <vt:lpstr>PowerPoint Presentation</vt:lpstr>
      <vt:lpstr>PowerPoint Presentation</vt:lpstr>
      <vt:lpstr> UNIVARIATE ANALYSIS - ATTRITION</vt:lpstr>
      <vt:lpstr>UNIVARIATE ANALYSE-ENVIRONMENTSATISFACTION</vt:lpstr>
      <vt:lpstr>UNIVARIATE ANALYSE- EDUCATION</vt:lpstr>
      <vt:lpstr>BIVARIATE ANALYSE – AGA VS ATTRITION</vt:lpstr>
      <vt:lpstr>PowerPoint Presentation</vt:lpstr>
      <vt:lpstr>PowerPoint Presentation</vt:lpstr>
      <vt:lpstr>CORRELEATION</vt:lpstr>
      <vt:lpstr>INSIGHTS WITH SQL</vt:lpstr>
      <vt:lpstr>PowerPoint Presentation</vt:lpstr>
      <vt:lpstr>NUMBER OF EMPLOYEE FROM VARIOUS EDUCATION FIELD HAVING MORE THAN 100 EMPLOYEE [WITH HAVING]</vt:lpstr>
      <vt:lpstr>the count of employees in each combination of Department and EducationField,</vt:lpstr>
      <vt:lpstr>PowerPoint Presentation</vt:lpstr>
      <vt:lpstr>TARGET - ATTRITION</vt:lpstr>
      <vt:lpstr>MODEL SELECTION – EMPLOYEE ATTRITION</vt:lpstr>
      <vt:lpstr>PowerPoint Presentation</vt:lpstr>
      <vt:lpstr>     PREDICTION </vt:lpstr>
      <vt:lpstr>PREDICTION– JOB SATISFACTION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 K</dc:creator>
  <cp:lastModifiedBy>A K</cp:lastModifiedBy>
  <cp:revision>6</cp:revision>
  <dcterms:created xsi:type="dcterms:W3CDTF">2025-04-01T17:52:41Z</dcterms:created>
  <dcterms:modified xsi:type="dcterms:W3CDTF">2025-04-06T17:48:29Z</dcterms:modified>
</cp:coreProperties>
</file>