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390A-9A41-9A45-3257-6AFEC3037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4D0EF8-133E-B54A-E6D5-0667C3F92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0BAB4E-9A08-5D14-A13A-E97614BFEA5C}"/>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F1F08733-A192-0821-C788-73DA41813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796FD-A095-FE3A-1773-2590EB2064AF}"/>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11198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1214-B2C8-6CA2-D27A-D0EF9BBDEA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D3F60-EF60-8D48-4564-3B44815F4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F8C32-7A7C-9490-8B9F-FE33C51AF55E}"/>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9EA0ED23-224C-CA19-9D84-5B168A62C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19A73-7C8A-5219-333D-153DFF0C3A1A}"/>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2919095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676E7E-7104-9976-C6F5-958FC0D642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946FA1-E592-1AB7-F16C-E25B0D097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1EB45-F62D-2085-BE0D-BBDC1797D8E3}"/>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5F8A08ED-FCDC-1896-01F1-77A0B07096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6C109-60B4-7952-CFC1-7D169CCAA095}"/>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227605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9CA1-F313-00FB-AF58-9F93707F04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F316E-A4EA-0A3B-FE88-AB3F47AC4B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64B5C-44D2-080C-096F-B957C878FE31}"/>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14202133-3BF2-AF05-501C-54DB591FF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DDDD49-BDD5-3963-65DE-6C7951DBBE2F}"/>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119853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BE09-AF01-1D24-DEFC-D4345D16D4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3A43FD-C131-B93D-77D8-79EB1FFE1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B951B-44D1-3325-C4A9-37BF5DA79E3F}"/>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D093D5B3-B0A8-0B49-9D68-F997873D48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0D805A-14F7-2904-CCC0-215D420ECB1E}"/>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233148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728C-389D-509C-DDEE-DA1B28D91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1C2F2A-AB7C-3146-BEE4-E28975365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FCFF18-5854-B422-18AE-0FAE407BF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AB95FF-70B2-0B4E-14EC-9942CFEE8480}"/>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6" name="Footer Placeholder 5">
            <a:extLst>
              <a:ext uri="{FF2B5EF4-FFF2-40B4-BE49-F238E27FC236}">
                <a16:creationId xmlns:a16="http://schemas.microsoft.com/office/drawing/2014/main" id="{E7C37B90-4AC5-BA7B-9452-56A3BA5AE8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248CF-D2E8-599A-EB53-4E2DF9D3A1D8}"/>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352989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6D86-C7A6-7A6C-71EC-7914FB2D5A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CCF3A6-0B07-9832-104A-B2BA0F6DC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6C1E5-684F-9D76-93C0-F419AF18B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98E4C8-1949-8020-E4BD-8E35F6FB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68FFF8-EF19-FF8B-F402-2DFBC5A56C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048B3E-9E79-BCAB-E953-C0610866146B}"/>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8" name="Footer Placeholder 7">
            <a:extLst>
              <a:ext uri="{FF2B5EF4-FFF2-40B4-BE49-F238E27FC236}">
                <a16:creationId xmlns:a16="http://schemas.microsoft.com/office/drawing/2014/main" id="{B3F1EA2A-F33C-E7E6-8C90-176256DED4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6F334E-9323-5F99-1ADC-D5887B3FDB0D}"/>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276248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C78D-2540-C744-6B68-62BDE76F9D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B704FC-FE74-08C8-81AC-782C3B6291EE}"/>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4" name="Footer Placeholder 3">
            <a:extLst>
              <a:ext uri="{FF2B5EF4-FFF2-40B4-BE49-F238E27FC236}">
                <a16:creationId xmlns:a16="http://schemas.microsoft.com/office/drawing/2014/main" id="{116AB054-B3B3-6D89-D8F4-85DEB32B50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4B8098-56C8-ABB8-0D53-1765F32D96E4}"/>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688070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2FB76-6518-BE61-4957-03558E5F7423}"/>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3" name="Footer Placeholder 2">
            <a:extLst>
              <a:ext uri="{FF2B5EF4-FFF2-40B4-BE49-F238E27FC236}">
                <a16:creationId xmlns:a16="http://schemas.microsoft.com/office/drawing/2014/main" id="{BA6CE046-E73B-6A7B-2C79-2876CE23FD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1A7276-6B1C-8207-F28D-C8FF4A043C20}"/>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3716863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8468-E388-A88A-2BC1-762AD27DE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7C936A-9419-8D9E-9F06-435B7E931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AB55B0-E929-115C-F8C5-DB43B9AF8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AA824-7C50-FA1B-9B56-7005A39E4677}"/>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6" name="Footer Placeholder 5">
            <a:extLst>
              <a:ext uri="{FF2B5EF4-FFF2-40B4-BE49-F238E27FC236}">
                <a16:creationId xmlns:a16="http://schemas.microsoft.com/office/drawing/2014/main" id="{DCFB1293-90DE-DD0F-858F-3486B91B05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E8F21B-6013-2E67-9788-17CAE3200A66}"/>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764255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5F4C-4A4A-E6D2-A1C6-3E01F78BB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5104C6-ADAE-C448-A99C-0A4334205C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684DEA-A9BF-6B6B-9842-DB09A8ABC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635D2D-F47F-76E6-7F8A-354FBDF2125A}"/>
              </a:ext>
            </a:extLst>
          </p:cNvPr>
          <p:cNvSpPr>
            <a:spLocks noGrp="1"/>
          </p:cNvSpPr>
          <p:nvPr>
            <p:ph type="dt" sz="half" idx="10"/>
          </p:nvPr>
        </p:nvSpPr>
        <p:spPr/>
        <p:txBody>
          <a:bodyPr/>
          <a:lstStyle/>
          <a:p>
            <a:fld id="{08071BE1-CD7B-4F97-9CAB-B61BCD16EF2E}" type="datetimeFigureOut">
              <a:rPr lang="en-IN" smtClean="0"/>
              <a:t>30-05-2025</a:t>
            </a:fld>
            <a:endParaRPr lang="en-IN"/>
          </a:p>
        </p:txBody>
      </p:sp>
      <p:sp>
        <p:nvSpPr>
          <p:cNvPr id="6" name="Footer Placeholder 5">
            <a:extLst>
              <a:ext uri="{FF2B5EF4-FFF2-40B4-BE49-F238E27FC236}">
                <a16:creationId xmlns:a16="http://schemas.microsoft.com/office/drawing/2014/main" id="{F09D9390-90DD-D110-3E6E-D54D732B2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FB63B-3AAE-9664-3278-92E23B955609}"/>
              </a:ext>
            </a:extLst>
          </p:cNvPr>
          <p:cNvSpPr>
            <a:spLocks noGrp="1"/>
          </p:cNvSpPr>
          <p:nvPr>
            <p:ph type="sldNum" sz="quarter" idx="12"/>
          </p:nvPr>
        </p:nvSpPr>
        <p:spPr/>
        <p:txBody>
          <a:bodyPr/>
          <a:lstStyle/>
          <a:p>
            <a:fld id="{87FE4AD4-76EF-46E6-A19B-2CBBEADB1929}" type="slidenum">
              <a:rPr lang="en-IN" smtClean="0"/>
              <a:t>‹#›</a:t>
            </a:fld>
            <a:endParaRPr lang="en-IN"/>
          </a:p>
        </p:txBody>
      </p:sp>
    </p:spTree>
    <p:extLst>
      <p:ext uri="{BB962C8B-B14F-4D97-AF65-F5344CB8AC3E}">
        <p14:creationId xmlns:p14="http://schemas.microsoft.com/office/powerpoint/2010/main" val="177009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B63840-9607-613F-1420-2AF1E8C9A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8F20AB-330E-90A6-CB62-083E84454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16317-3065-A861-0286-BB9BAD27A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71BE1-CD7B-4F97-9CAB-B61BCD16EF2E}" type="datetimeFigureOut">
              <a:rPr lang="en-IN" smtClean="0"/>
              <a:t>30-05-2025</a:t>
            </a:fld>
            <a:endParaRPr lang="en-IN"/>
          </a:p>
        </p:txBody>
      </p:sp>
      <p:sp>
        <p:nvSpPr>
          <p:cNvPr id="5" name="Footer Placeholder 4">
            <a:extLst>
              <a:ext uri="{FF2B5EF4-FFF2-40B4-BE49-F238E27FC236}">
                <a16:creationId xmlns:a16="http://schemas.microsoft.com/office/drawing/2014/main" id="{B45C7CA0-C1C8-D5A5-D0A0-B6DFD3201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239C7E-6042-C522-53AA-8D53A34CC4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E4AD4-76EF-46E6-A19B-2CBBEADB1929}" type="slidenum">
              <a:rPr lang="en-IN" smtClean="0"/>
              <a:t>‹#›</a:t>
            </a:fld>
            <a:endParaRPr lang="en-IN"/>
          </a:p>
        </p:txBody>
      </p:sp>
    </p:spTree>
    <p:extLst>
      <p:ext uri="{BB962C8B-B14F-4D97-AF65-F5344CB8AC3E}">
        <p14:creationId xmlns:p14="http://schemas.microsoft.com/office/powerpoint/2010/main" val="3639312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A815-A5F3-805A-5029-B0E7C0C5902D}"/>
              </a:ext>
            </a:extLst>
          </p:cNvPr>
          <p:cNvSpPr>
            <a:spLocks noGrp="1"/>
          </p:cNvSpPr>
          <p:nvPr>
            <p:ph type="ctrTitle"/>
          </p:nvPr>
        </p:nvSpPr>
        <p:spPr/>
        <p:txBody>
          <a:bodyPr/>
          <a:lstStyle/>
          <a:p>
            <a:r>
              <a:rPr lang="en-IN" dirty="0"/>
              <a:t>OCR BASED PRODUCT INFORMATION</a:t>
            </a:r>
          </a:p>
        </p:txBody>
      </p:sp>
      <p:sp>
        <p:nvSpPr>
          <p:cNvPr id="3" name="Subtitle 2">
            <a:extLst>
              <a:ext uri="{FF2B5EF4-FFF2-40B4-BE49-F238E27FC236}">
                <a16:creationId xmlns:a16="http://schemas.microsoft.com/office/drawing/2014/main" id="{B099723C-AE77-0EF5-2FE4-B4AAC2EFCB77}"/>
              </a:ext>
            </a:extLst>
          </p:cNvPr>
          <p:cNvSpPr>
            <a:spLocks noGrp="1"/>
          </p:cNvSpPr>
          <p:nvPr>
            <p:ph type="subTitle" idx="1"/>
          </p:nvPr>
        </p:nvSpPr>
        <p:spPr/>
        <p:txBody>
          <a:bodyPr/>
          <a:lstStyle/>
          <a:p>
            <a:r>
              <a:rPr lang="en-IN" dirty="0"/>
              <a:t>By</a:t>
            </a:r>
          </a:p>
          <a:p>
            <a:r>
              <a:rPr lang="en-IN" dirty="0"/>
              <a:t>Arun Kavi JS</a:t>
            </a:r>
          </a:p>
        </p:txBody>
      </p:sp>
    </p:spTree>
    <p:extLst>
      <p:ext uri="{BB962C8B-B14F-4D97-AF65-F5344CB8AC3E}">
        <p14:creationId xmlns:p14="http://schemas.microsoft.com/office/powerpoint/2010/main" val="366242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0DD34C-2D54-1EB7-2867-ED9C42D1B287}"/>
              </a:ext>
            </a:extLst>
          </p:cNvPr>
          <p:cNvPicPr>
            <a:picLocks noChangeAspect="1"/>
          </p:cNvPicPr>
          <p:nvPr/>
        </p:nvPicPr>
        <p:blipFill>
          <a:blip r:embed="rId2"/>
          <a:srcRect t="-6147" r="32500" b="6147"/>
          <a:stretch/>
        </p:blipFill>
        <p:spPr>
          <a:xfrm>
            <a:off x="0" y="265069"/>
            <a:ext cx="8229600" cy="5757591"/>
          </a:xfrm>
          <a:prstGeom prst="rect">
            <a:avLst/>
          </a:prstGeom>
        </p:spPr>
      </p:pic>
      <p:sp>
        <p:nvSpPr>
          <p:cNvPr id="6" name="TextBox 5">
            <a:extLst>
              <a:ext uri="{FF2B5EF4-FFF2-40B4-BE49-F238E27FC236}">
                <a16:creationId xmlns:a16="http://schemas.microsoft.com/office/drawing/2014/main" id="{37CE3176-9B64-6E36-6D88-A012DE334214}"/>
              </a:ext>
            </a:extLst>
          </p:cNvPr>
          <p:cNvSpPr txBox="1"/>
          <p:nvPr/>
        </p:nvSpPr>
        <p:spPr>
          <a:xfrm>
            <a:off x="5230761" y="599768"/>
            <a:ext cx="6086168" cy="4031873"/>
          </a:xfrm>
          <a:prstGeom prst="rect">
            <a:avLst/>
          </a:prstGeom>
          <a:noFill/>
        </p:spPr>
        <p:txBody>
          <a:bodyPr wrap="square" rtlCol="0">
            <a:spAutoFit/>
          </a:bodyPr>
          <a:lstStyle/>
          <a:p>
            <a:r>
              <a:rPr lang="en-IN" sz="2000" dirty="0"/>
              <a:t>Extended Functionality with Barcode</a:t>
            </a:r>
            <a:endParaRPr lang="en-US" sz="2000" dirty="0"/>
          </a:p>
          <a:p>
            <a:pPr marL="285750" indent="-285750">
              <a:buFont typeface="Arial" panose="020B0604020202020204" pitchFamily="34" charset="0"/>
              <a:buChar char="•"/>
            </a:pPr>
            <a:r>
              <a:rPr lang="en-US" dirty="0"/>
              <a:t>You added </a:t>
            </a:r>
            <a:r>
              <a:rPr lang="en-US" b="1" dirty="0"/>
              <a:t>barcode detection</a:t>
            </a:r>
            <a:r>
              <a:rPr lang="en-US" dirty="0"/>
              <a:t> using </a:t>
            </a:r>
            <a:r>
              <a:rPr lang="en-US" dirty="0" err="1"/>
              <a:t>pyzbar</a:t>
            </a:r>
            <a:r>
              <a:rPr lang="en-US" dirty="0"/>
              <a:t> to extract </a:t>
            </a:r>
            <a:r>
              <a:rPr lang="en-US" b="1" dirty="0"/>
              <a:t>EAN/UPC codes</a:t>
            </a:r>
            <a:r>
              <a:rPr lang="en-US" dirty="0"/>
              <a:t> from product images.</a:t>
            </a:r>
          </a:p>
          <a:p>
            <a:pPr marL="285750" indent="-285750">
              <a:buFont typeface="Arial" panose="020B0604020202020204" pitchFamily="34" charset="0"/>
              <a:buChar char="•"/>
            </a:pPr>
            <a:r>
              <a:rPr lang="en-US" dirty="0"/>
              <a:t>This gave </a:t>
            </a:r>
            <a:r>
              <a:rPr lang="en-US" b="1" dirty="0"/>
              <a:t>accurate and complete product data</a:t>
            </a:r>
            <a:r>
              <a:rPr lang="en-US" dirty="0"/>
              <a:t> (no ambiguity like in OCR name searches).</a:t>
            </a:r>
          </a:p>
          <a:p>
            <a:endParaRPr lang="en-US" dirty="0"/>
          </a:p>
          <a:p>
            <a:r>
              <a:rPr lang="en-IN" sz="2000" b="1" dirty="0"/>
              <a:t>Deployment Issues (</a:t>
            </a:r>
            <a:r>
              <a:rPr lang="en-IN" sz="2000" b="1" dirty="0" err="1"/>
              <a:t>pyzbar</a:t>
            </a:r>
            <a:r>
              <a:rPr lang="en-IN" sz="2000" b="1" dirty="0"/>
              <a:t>)</a:t>
            </a:r>
          </a:p>
          <a:p>
            <a:pPr marL="285750" indent="-285750">
              <a:buFont typeface="Arial" panose="020B0604020202020204" pitchFamily="34" charset="0"/>
              <a:buChar char="•"/>
            </a:pPr>
            <a:r>
              <a:rPr lang="en-IN" dirty="0" err="1"/>
              <a:t>Pyzbar</a:t>
            </a:r>
            <a:r>
              <a:rPr lang="en-IN" b="1" dirty="0"/>
              <a:t> </a:t>
            </a:r>
            <a:r>
              <a:rPr lang="en-US" dirty="0"/>
              <a:t>can be tricky due to </a:t>
            </a:r>
            <a:r>
              <a:rPr lang="en-US" b="1" dirty="0"/>
              <a:t>environment-specific dependencies</a:t>
            </a:r>
            <a:r>
              <a:rPr lang="en-US" dirty="0"/>
              <a:t> like:</a:t>
            </a:r>
          </a:p>
          <a:p>
            <a:pPr marL="742950" lvl="1" indent="-285750">
              <a:buFont typeface="Arial" panose="020B0604020202020204" pitchFamily="34" charset="0"/>
              <a:buChar char="•"/>
            </a:pPr>
            <a:r>
              <a:rPr lang="en-US" b="1" dirty="0"/>
              <a:t> </a:t>
            </a:r>
            <a:r>
              <a:rPr lang="en-US" dirty="0"/>
              <a:t>Compatibility issues on cloud platforms or Windows</a:t>
            </a:r>
          </a:p>
          <a:p>
            <a:pPr marL="742950" lvl="1" indent="-285750">
              <a:buFont typeface="Arial" panose="020B0604020202020204" pitchFamily="34" charset="0"/>
              <a:buChar char="•"/>
            </a:pPr>
            <a:r>
              <a:rPr lang="en-US" b="1" dirty="0"/>
              <a:t> </a:t>
            </a:r>
            <a:r>
              <a:rPr lang="en-US" dirty="0"/>
              <a:t>These issues likely blocked deployment to platforms like </a:t>
            </a:r>
            <a:r>
              <a:rPr lang="en-US" b="1" dirty="0" err="1"/>
              <a:t>Streamlit</a:t>
            </a:r>
            <a:r>
              <a:rPr lang="en-US" b="1" dirty="0"/>
              <a:t> Cloud or Heroku</a:t>
            </a:r>
          </a:p>
          <a:p>
            <a:endParaRPr lang="en-US" dirty="0"/>
          </a:p>
          <a:p>
            <a:endParaRPr lang="en-IN" dirty="0"/>
          </a:p>
        </p:txBody>
      </p:sp>
    </p:spTree>
    <p:extLst>
      <p:ext uri="{BB962C8B-B14F-4D97-AF65-F5344CB8AC3E}">
        <p14:creationId xmlns:p14="http://schemas.microsoft.com/office/powerpoint/2010/main" val="386705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443709-CAE8-0EA2-5634-1960687DB8C9}"/>
              </a:ext>
            </a:extLst>
          </p:cNvPr>
          <p:cNvPicPr>
            <a:picLocks noChangeAspect="1"/>
          </p:cNvPicPr>
          <p:nvPr/>
        </p:nvPicPr>
        <p:blipFill>
          <a:blip r:embed="rId2"/>
          <a:srcRect b="23178"/>
          <a:stretch/>
        </p:blipFill>
        <p:spPr>
          <a:xfrm>
            <a:off x="329507" y="901287"/>
            <a:ext cx="8082732" cy="3867360"/>
          </a:xfrm>
          <a:prstGeom prst="rect">
            <a:avLst/>
          </a:prstGeom>
        </p:spPr>
      </p:pic>
      <p:sp>
        <p:nvSpPr>
          <p:cNvPr id="6" name="TextBox 5">
            <a:extLst>
              <a:ext uri="{FF2B5EF4-FFF2-40B4-BE49-F238E27FC236}">
                <a16:creationId xmlns:a16="http://schemas.microsoft.com/office/drawing/2014/main" id="{68F2B8E8-E8CB-3AAA-8ADB-3751F40C6450}"/>
              </a:ext>
            </a:extLst>
          </p:cNvPr>
          <p:cNvSpPr txBox="1"/>
          <p:nvPr/>
        </p:nvSpPr>
        <p:spPr>
          <a:xfrm>
            <a:off x="8652387" y="943897"/>
            <a:ext cx="3303639" cy="646331"/>
          </a:xfrm>
          <a:prstGeom prst="rect">
            <a:avLst/>
          </a:prstGeom>
          <a:noFill/>
        </p:spPr>
        <p:txBody>
          <a:bodyPr wrap="square" rtlCol="0">
            <a:spAutoFit/>
          </a:bodyPr>
          <a:lstStyle/>
          <a:p>
            <a:r>
              <a:rPr lang="en-IN" dirty="0"/>
              <a:t>Also I have deployed in my AWS EC2 instance.</a:t>
            </a:r>
          </a:p>
        </p:txBody>
      </p:sp>
    </p:spTree>
    <p:extLst>
      <p:ext uri="{BB962C8B-B14F-4D97-AF65-F5344CB8AC3E}">
        <p14:creationId xmlns:p14="http://schemas.microsoft.com/office/powerpoint/2010/main" val="120169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D7B6-A813-8C19-7499-37BE55E46C3D}"/>
              </a:ext>
            </a:extLst>
          </p:cNvPr>
          <p:cNvSpPr>
            <a:spLocks noGrp="1"/>
          </p:cNvSpPr>
          <p:nvPr>
            <p:ph type="title"/>
          </p:nvPr>
        </p:nvSpPr>
        <p:spPr>
          <a:xfrm>
            <a:off x="838200" y="147484"/>
            <a:ext cx="10515600" cy="1325563"/>
          </a:xfrm>
        </p:spPr>
        <p:txBody>
          <a:bodyPr/>
          <a:lstStyle/>
          <a:p>
            <a:pPr algn="ctr"/>
            <a:r>
              <a:rPr lang="en-IN" dirty="0"/>
              <a:t>PUSHING TO MY GIT REPO</a:t>
            </a:r>
          </a:p>
        </p:txBody>
      </p:sp>
      <p:pic>
        <p:nvPicPr>
          <p:cNvPr id="5" name="Picture 4">
            <a:extLst>
              <a:ext uri="{FF2B5EF4-FFF2-40B4-BE49-F238E27FC236}">
                <a16:creationId xmlns:a16="http://schemas.microsoft.com/office/drawing/2014/main" id="{3196E909-9D32-68C2-7826-6B04CA303756}"/>
              </a:ext>
            </a:extLst>
          </p:cNvPr>
          <p:cNvPicPr>
            <a:picLocks noChangeAspect="1"/>
          </p:cNvPicPr>
          <p:nvPr/>
        </p:nvPicPr>
        <p:blipFill>
          <a:blip r:embed="rId2"/>
          <a:stretch>
            <a:fillRect/>
          </a:stretch>
        </p:blipFill>
        <p:spPr>
          <a:xfrm>
            <a:off x="1077591" y="1586310"/>
            <a:ext cx="9610073" cy="5124206"/>
          </a:xfrm>
          <a:prstGeom prst="rect">
            <a:avLst/>
          </a:prstGeom>
        </p:spPr>
      </p:pic>
    </p:spTree>
    <p:extLst>
      <p:ext uri="{BB962C8B-B14F-4D97-AF65-F5344CB8AC3E}">
        <p14:creationId xmlns:p14="http://schemas.microsoft.com/office/powerpoint/2010/main" val="3820748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B494C2-4855-E01C-BDB0-DAD0B086E1CF}"/>
              </a:ext>
            </a:extLst>
          </p:cNvPr>
          <p:cNvPicPr>
            <a:picLocks noGrp="1" noChangeAspect="1"/>
          </p:cNvPicPr>
          <p:nvPr>
            <p:ph idx="1"/>
          </p:nvPr>
        </p:nvPicPr>
        <p:blipFill>
          <a:blip r:embed="rId2"/>
          <a:stretch>
            <a:fillRect/>
          </a:stretch>
        </p:blipFill>
        <p:spPr>
          <a:xfrm>
            <a:off x="127821" y="1628978"/>
            <a:ext cx="7324770" cy="3945912"/>
          </a:xfrm>
        </p:spPr>
      </p:pic>
      <p:sp>
        <p:nvSpPr>
          <p:cNvPr id="6" name="TextBox 5">
            <a:extLst>
              <a:ext uri="{FF2B5EF4-FFF2-40B4-BE49-F238E27FC236}">
                <a16:creationId xmlns:a16="http://schemas.microsoft.com/office/drawing/2014/main" id="{1071E667-C51C-713F-CDA8-10D66A4C9024}"/>
              </a:ext>
            </a:extLst>
          </p:cNvPr>
          <p:cNvSpPr txBox="1"/>
          <p:nvPr/>
        </p:nvSpPr>
        <p:spPr>
          <a:xfrm>
            <a:off x="7737987" y="2782669"/>
            <a:ext cx="4218039" cy="646331"/>
          </a:xfrm>
          <a:prstGeom prst="rect">
            <a:avLst/>
          </a:prstGeom>
          <a:noFill/>
        </p:spPr>
        <p:txBody>
          <a:bodyPr wrap="square" rtlCol="0">
            <a:spAutoFit/>
          </a:bodyPr>
          <a:lstStyle/>
          <a:p>
            <a:r>
              <a:rPr lang="en-IN" dirty="0"/>
              <a:t>Try to deploy in </a:t>
            </a:r>
            <a:r>
              <a:rPr lang="en-IN" dirty="0" err="1"/>
              <a:t>aws</a:t>
            </a:r>
            <a:r>
              <a:rPr lang="en-IN" dirty="0"/>
              <a:t> ec2 but I have only free tier of 1gb ram , its very slow </a:t>
            </a:r>
          </a:p>
        </p:txBody>
      </p:sp>
    </p:spTree>
    <p:extLst>
      <p:ext uri="{BB962C8B-B14F-4D97-AF65-F5344CB8AC3E}">
        <p14:creationId xmlns:p14="http://schemas.microsoft.com/office/powerpoint/2010/main" val="24275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D710-E760-4FB6-3D3B-978105027AAE}"/>
              </a:ext>
            </a:extLst>
          </p:cNvPr>
          <p:cNvSpPr>
            <a:spLocks noGrp="1"/>
          </p:cNvSpPr>
          <p:nvPr>
            <p:ph type="title"/>
          </p:nvPr>
        </p:nvSpPr>
        <p:spPr/>
        <p:txBody>
          <a:bodyPr/>
          <a:lstStyle/>
          <a:p>
            <a:r>
              <a:rPr lang="en-US" b="1" dirty="0"/>
              <a:t>				Conclusion</a:t>
            </a:r>
            <a:br>
              <a:rPr lang="en-US" b="1" dirty="0"/>
            </a:br>
            <a:endParaRPr lang="en-IN" dirty="0"/>
          </a:p>
        </p:txBody>
      </p:sp>
      <p:sp>
        <p:nvSpPr>
          <p:cNvPr id="3" name="Content Placeholder 2">
            <a:extLst>
              <a:ext uri="{FF2B5EF4-FFF2-40B4-BE49-F238E27FC236}">
                <a16:creationId xmlns:a16="http://schemas.microsoft.com/office/drawing/2014/main" id="{BE26BDF9-A399-A637-3371-67F73C83FB07}"/>
              </a:ext>
            </a:extLst>
          </p:cNvPr>
          <p:cNvSpPr>
            <a:spLocks noGrp="1"/>
          </p:cNvSpPr>
          <p:nvPr>
            <p:ph idx="1"/>
          </p:nvPr>
        </p:nvSpPr>
        <p:spPr>
          <a:xfrm>
            <a:off x="838200" y="1569986"/>
            <a:ext cx="10515600" cy="4351338"/>
          </a:xfrm>
        </p:spPr>
        <p:txBody>
          <a:bodyPr>
            <a:normAutofit/>
          </a:bodyPr>
          <a:lstStyle/>
          <a:p>
            <a:pPr>
              <a:buNone/>
            </a:pPr>
            <a:r>
              <a:rPr lang="en-US" dirty="0"/>
              <a:t>This project demonstrates the end-to-end pipeline of an intelligent food product label scanner using computer vision, OCR, and product matching APIs. From image input and text extraction to product data retrieval and visualization, the application showcases how deep learning and practical AI techniques can be integrated into a real-world solution.</a:t>
            </a:r>
          </a:p>
          <a:p>
            <a:r>
              <a:rPr lang="en-US" dirty="0"/>
              <a:t>The use of OpenCV, easy OCR, </a:t>
            </a:r>
            <a:r>
              <a:rPr lang="en-US" dirty="0" err="1"/>
              <a:t>Pyzbar</a:t>
            </a:r>
            <a:r>
              <a:rPr lang="en-US" dirty="0"/>
              <a:t> for barcode scanning, and integration with public food datasets like Open Food Facts highlights the power of open-source technologies in building scalable, intelligent systems.</a:t>
            </a:r>
          </a:p>
          <a:p>
            <a:endParaRPr lang="en-IN" dirty="0"/>
          </a:p>
        </p:txBody>
      </p:sp>
    </p:spTree>
    <p:extLst>
      <p:ext uri="{BB962C8B-B14F-4D97-AF65-F5344CB8AC3E}">
        <p14:creationId xmlns:p14="http://schemas.microsoft.com/office/powerpoint/2010/main" val="168979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D59B-8971-9723-9475-D8D73F0E1916}"/>
              </a:ext>
            </a:extLst>
          </p:cNvPr>
          <p:cNvSpPr>
            <a:spLocks noGrp="1"/>
          </p:cNvSpPr>
          <p:nvPr>
            <p:ph type="title"/>
          </p:nvPr>
        </p:nvSpPr>
        <p:spPr/>
        <p:txBody>
          <a:bodyPr/>
          <a:lstStyle/>
          <a:p>
            <a:pPr algn="ctr"/>
            <a:r>
              <a:rPr lang="en-US" b="1" dirty="0"/>
              <a:t>Acknowledgements</a:t>
            </a:r>
            <a:br>
              <a:rPr lang="en-US" b="1" dirty="0"/>
            </a:br>
            <a:endParaRPr lang="en-IN" dirty="0"/>
          </a:p>
        </p:txBody>
      </p:sp>
      <p:sp>
        <p:nvSpPr>
          <p:cNvPr id="3" name="Content Placeholder 2">
            <a:extLst>
              <a:ext uri="{FF2B5EF4-FFF2-40B4-BE49-F238E27FC236}">
                <a16:creationId xmlns:a16="http://schemas.microsoft.com/office/drawing/2014/main" id="{D347B80B-75AA-6F76-71D9-E58B9B5E73CC}"/>
              </a:ext>
            </a:extLst>
          </p:cNvPr>
          <p:cNvSpPr>
            <a:spLocks noGrp="1"/>
          </p:cNvSpPr>
          <p:nvPr>
            <p:ph idx="1"/>
          </p:nvPr>
        </p:nvSpPr>
        <p:spPr/>
        <p:txBody>
          <a:bodyPr/>
          <a:lstStyle/>
          <a:p>
            <a:pPr>
              <a:buNone/>
            </a:pPr>
            <a:r>
              <a:rPr lang="en-US" dirty="0"/>
              <a:t>Special thanks to:</a:t>
            </a:r>
          </a:p>
          <a:p>
            <a:pPr>
              <a:buFont typeface="Arial" panose="020B0604020202020204" pitchFamily="34" charset="0"/>
              <a:buChar char="•"/>
            </a:pPr>
            <a:r>
              <a:rPr lang="en-US" b="1" dirty="0"/>
              <a:t>OpenCV</a:t>
            </a:r>
            <a:r>
              <a:rPr lang="en-US" dirty="0"/>
              <a:t> and </a:t>
            </a:r>
            <a:r>
              <a:rPr lang="en-US" b="1" dirty="0"/>
              <a:t>easy OCR</a:t>
            </a:r>
            <a:r>
              <a:rPr lang="en-US" dirty="0"/>
              <a:t> for reliable image processing and text recognition.</a:t>
            </a:r>
          </a:p>
          <a:p>
            <a:pPr>
              <a:buFont typeface="Arial" panose="020B0604020202020204" pitchFamily="34" charset="0"/>
              <a:buChar char="•"/>
            </a:pPr>
            <a:r>
              <a:rPr lang="en-US" b="1" dirty="0"/>
              <a:t>Open Food Facts API</a:t>
            </a:r>
            <a:r>
              <a:rPr lang="en-US" dirty="0"/>
              <a:t> for product data access.</a:t>
            </a:r>
          </a:p>
          <a:p>
            <a:pPr>
              <a:buFont typeface="Arial" panose="020B0604020202020204" pitchFamily="34" charset="0"/>
              <a:buChar char="•"/>
            </a:pPr>
            <a:r>
              <a:rPr lang="en-US" b="1" dirty="0" err="1"/>
              <a:t>Streamlit</a:t>
            </a:r>
            <a:r>
              <a:rPr lang="en-US" dirty="0"/>
              <a:t> for simplifying UI deployment and interactivity.</a:t>
            </a:r>
          </a:p>
          <a:p>
            <a:pPr>
              <a:buFont typeface="Arial" panose="020B0604020202020204" pitchFamily="34" charset="0"/>
              <a:buChar char="•"/>
            </a:pPr>
            <a:r>
              <a:rPr lang="en-US" dirty="0"/>
              <a:t>The open-source community for continuous innovation and knowledge sharing.</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33868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CC2D-D819-9B46-F5A2-3CB2438DE087}"/>
              </a:ext>
            </a:extLst>
          </p:cNvPr>
          <p:cNvSpPr>
            <a:spLocks noGrp="1"/>
          </p:cNvSpPr>
          <p:nvPr>
            <p:ph type="title"/>
          </p:nvPr>
        </p:nvSpPr>
        <p:spPr/>
        <p:txBody>
          <a:bodyPr/>
          <a:lstStyle/>
          <a:p>
            <a:r>
              <a:rPr lang="en-US" b="1" dirty="0"/>
              <a:t>			Special Thanks</a:t>
            </a:r>
            <a:br>
              <a:rPr lang="en-US" b="1" dirty="0"/>
            </a:br>
            <a:endParaRPr lang="en-IN" dirty="0"/>
          </a:p>
        </p:txBody>
      </p:sp>
      <p:sp>
        <p:nvSpPr>
          <p:cNvPr id="3" name="Content Placeholder 2">
            <a:extLst>
              <a:ext uri="{FF2B5EF4-FFF2-40B4-BE49-F238E27FC236}">
                <a16:creationId xmlns:a16="http://schemas.microsoft.com/office/drawing/2014/main" id="{5FE857EE-9983-ADA2-D974-A9301DEE9198}"/>
              </a:ext>
            </a:extLst>
          </p:cNvPr>
          <p:cNvSpPr>
            <a:spLocks noGrp="1"/>
          </p:cNvSpPr>
          <p:nvPr>
            <p:ph idx="1"/>
          </p:nvPr>
        </p:nvSpPr>
        <p:spPr/>
        <p:txBody>
          <a:bodyPr/>
          <a:lstStyle/>
          <a:p>
            <a:r>
              <a:rPr lang="en-US" dirty="0"/>
              <a:t>I would like to express my sincere gratitude to </a:t>
            </a:r>
            <a:r>
              <a:rPr lang="en-US" b="1" dirty="0" err="1"/>
              <a:t>Qurinom</a:t>
            </a:r>
            <a:r>
              <a:rPr lang="en-US" b="1" dirty="0"/>
              <a:t> Solutions</a:t>
            </a:r>
            <a:r>
              <a:rPr lang="en-US" dirty="0"/>
              <a:t> for providing this opportunity and platform to explore, innovate, and build this project. Their support and guidance have been instrumental in transforming a concept into a functional solution.</a:t>
            </a:r>
          </a:p>
          <a:p>
            <a:endParaRPr lang="en-IN" dirty="0"/>
          </a:p>
        </p:txBody>
      </p:sp>
    </p:spTree>
    <p:extLst>
      <p:ext uri="{BB962C8B-B14F-4D97-AF65-F5344CB8AC3E}">
        <p14:creationId xmlns:p14="http://schemas.microsoft.com/office/powerpoint/2010/main" val="380708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C1D31-5687-CDA8-D3A0-963A8480284D}"/>
              </a:ext>
            </a:extLst>
          </p:cNvPr>
          <p:cNvSpPr>
            <a:spLocks noGrp="1"/>
          </p:cNvSpPr>
          <p:nvPr>
            <p:ph idx="1"/>
          </p:nvPr>
        </p:nvSpPr>
        <p:spPr>
          <a:xfrm>
            <a:off x="546919" y="782099"/>
            <a:ext cx="11098161" cy="5254907"/>
          </a:xfrm>
        </p:spPr>
        <p:txBody>
          <a:bodyPr>
            <a:normAutofit fontScale="92500" lnSpcReduction="20000"/>
          </a:bodyPr>
          <a:lstStyle/>
          <a:p>
            <a:pPr>
              <a:buNone/>
            </a:pPr>
            <a:r>
              <a:rPr lang="en-US" b="1" dirty="0"/>
              <a:t>Workflow:</a:t>
            </a:r>
            <a:endParaRPr lang="en-US" dirty="0"/>
          </a:p>
          <a:p>
            <a:pPr>
              <a:buFont typeface="+mj-lt"/>
              <a:buAutoNum type="arabicPeriod"/>
            </a:pPr>
            <a:r>
              <a:rPr lang="en-US" b="1" dirty="0"/>
              <a:t>Image Input:</a:t>
            </a:r>
            <a:r>
              <a:rPr lang="en-US" dirty="0"/>
              <a:t> The module will take an image of a product label as input.</a:t>
            </a:r>
          </a:p>
          <a:p>
            <a:pPr>
              <a:buFont typeface="+mj-lt"/>
              <a:buAutoNum type="arabicPeriod"/>
            </a:pPr>
            <a:r>
              <a:rPr lang="en-US" b="1" dirty="0"/>
              <a:t>OCR Processing:</a:t>
            </a:r>
            <a:r>
              <a:rPr lang="en-US" dirty="0"/>
              <a:t> The OCR engine will process the image to extract text from the label.</a:t>
            </a:r>
          </a:p>
          <a:p>
            <a:pPr>
              <a:buFont typeface="+mj-lt"/>
              <a:buAutoNum type="arabicPeriod"/>
            </a:pPr>
            <a:r>
              <a:rPr lang="en-US" b="1" dirty="0"/>
              <a:t>Data Extraction and Cleaning:</a:t>
            </a:r>
            <a:r>
              <a:rPr lang="en-US" dirty="0"/>
              <a:t> The raw OCR output will need to be processed to extract relevant information like product name, brand, ingredients, barcodes, etc. This step will involve cleaning the text (removing noise, special characters, handling potential OCR errors).</a:t>
            </a:r>
          </a:p>
          <a:p>
            <a:pPr>
              <a:buFont typeface="+mj-lt"/>
              <a:buAutoNum type="arabicPeriod"/>
            </a:pPr>
            <a:r>
              <a:rPr lang="en-US" b="1" dirty="0"/>
              <a:t>Database Query:</a:t>
            </a:r>
            <a:r>
              <a:rPr lang="en-US" dirty="0"/>
              <a:t> The extracted information (especially the barcode, if available, or a combination of product name and brand) will be used to query the Open Food Facts database.</a:t>
            </a:r>
          </a:p>
          <a:p>
            <a:pPr>
              <a:buFont typeface="+mj-lt"/>
              <a:buAutoNum type="arabicPeriod"/>
            </a:pPr>
            <a:r>
              <a:rPr lang="en-US" b="1" dirty="0"/>
              <a:t>Result Retrieval:</a:t>
            </a:r>
            <a:r>
              <a:rPr lang="en-US" dirty="0"/>
              <a:t> If a match is found in the database, the corresponding product details will be retrieved.</a:t>
            </a:r>
          </a:p>
          <a:p>
            <a:pPr>
              <a:buFont typeface="+mj-lt"/>
              <a:buAutoNum type="arabicPeriod"/>
            </a:pPr>
            <a:r>
              <a:rPr lang="en-US" b="1" dirty="0"/>
              <a:t>Output:</a:t>
            </a:r>
            <a:r>
              <a:rPr lang="en-US" dirty="0"/>
              <a:t> The module will output the retrieved product details. If no match is found, it should provide a suitable indication.</a:t>
            </a:r>
          </a:p>
          <a:p>
            <a:endParaRPr lang="en-IN" dirty="0"/>
          </a:p>
        </p:txBody>
      </p:sp>
    </p:spTree>
    <p:extLst>
      <p:ext uri="{BB962C8B-B14F-4D97-AF65-F5344CB8AC3E}">
        <p14:creationId xmlns:p14="http://schemas.microsoft.com/office/powerpoint/2010/main" val="425310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F7A5AF1-1BC4-3376-9174-1A17E22E851D}"/>
              </a:ext>
            </a:extLst>
          </p:cNvPr>
          <p:cNvSpPr>
            <a:spLocks noGrp="1"/>
          </p:cNvSpPr>
          <p:nvPr>
            <p:ph idx="1"/>
          </p:nvPr>
        </p:nvSpPr>
        <p:spPr>
          <a:xfrm>
            <a:off x="452283" y="707923"/>
            <a:ext cx="10881852" cy="5803337"/>
          </a:xfrm>
        </p:spPr>
        <p:txBody>
          <a:bodyPr/>
          <a:lstStyle/>
          <a:p>
            <a:pPr>
              <a:buNone/>
            </a:pPr>
            <a:r>
              <a:rPr lang="en-US" b="1" dirty="0" err="1"/>
              <a:t>easyocr</a:t>
            </a:r>
            <a:r>
              <a:rPr lang="en-US" b="1" dirty="0"/>
              <a:t>:</a:t>
            </a:r>
            <a:r>
              <a:rPr lang="en-US" dirty="0"/>
              <a:t> A Python package for Optical Character Recognition (OCR) that supports multiple languages and is relatively easy to use.</a:t>
            </a:r>
          </a:p>
          <a:p>
            <a:pPr>
              <a:buNone/>
            </a:pPr>
            <a:r>
              <a:rPr lang="en-US" b="1" dirty="0" err="1"/>
              <a:t>streamlit</a:t>
            </a:r>
            <a:r>
              <a:rPr lang="en-US" b="1" dirty="0"/>
              <a:t>:</a:t>
            </a:r>
            <a:r>
              <a:rPr lang="en-US" dirty="0"/>
              <a:t> A Python library for creating interactive web applications with minimal coding, which can be useful for building a user interface to upload images and display results.</a:t>
            </a:r>
          </a:p>
          <a:p>
            <a:pPr>
              <a:buNone/>
            </a:pPr>
            <a:r>
              <a:rPr lang="en-US" b="1" dirty="0"/>
              <a:t>requests:</a:t>
            </a:r>
            <a:r>
              <a:rPr lang="en-US" dirty="0"/>
              <a:t> A widely used Python library for making HTTP requests, which will be essential for interacting with the Open Food Facts API.</a:t>
            </a:r>
          </a:p>
          <a:p>
            <a:r>
              <a:rPr lang="en-US" b="1" dirty="0" err="1"/>
              <a:t>opencv</a:t>
            </a:r>
            <a:r>
              <a:rPr lang="en-US" b="1" dirty="0"/>
              <a:t>-python (cv2):</a:t>
            </a:r>
            <a:r>
              <a:rPr lang="en-US" dirty="0"/>
              <a:t> A comprehensive library for computer vision tasks, which you might use for image preprocessing before OCR (e.g., resizing, cropping, color adjustments, noise reduction).</a:t>
            </a:r>
          </a:p>
          <a:p>
            <a:endParaRPr lang="en-IN" dirty="0"/>
          </a:p>
        </p:txBody>
      </p:sp>
    </p:spTree>
    <p:extLst>
      <p:ext uri="{BB962C8B-B14F-4D97-AF65-F5344CB8AC3E}">
        <p14:creationId xmlns:p14="http://schemas.microsoft.com/office/powerpoint/2010/main" val="316731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DED50-1AF0-70F0-BE29-DA94EBD0EC0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A9439048-F66E-5C32-A0AD-576BB64592B8}"/>
              </a:ext>
            </a:extLst>
          </p:cNvPr>
          <p:cNvPicPr>
            <a:picLocks noGrp="1" noChangeAspect="1"/>
          </p:cNvPicPr>
          <p:nvPr>
            <p:ph idx="1"/>
          </p:nvPr>
        </p:nvPicPr>
        <p:blipFill>
          <a:blip r:embed="rId2"/>
          <a:stretch>
            <a:fillRect/>
          </a:stretch>
        </p:blipFill>
        <p:spPr>
          <a:xfrm>
            <a:off x="838200" y="1825625"/>
            <a:ext cx="4058811" cy="4351338"/>
          </a:xfrm>
        </p:spPr>
      </p:pic>
      <p:sp>
        <p:nvSpPr>
          <p:cNvPr id="6" name="TextBox 5">
            <a:extLst>
              <a:ext uri="{FF2B5EF4-FFF2-40B4-BE49-F238E27FC236}">
                <a16:creationId xmlns:a16="http://schemas.microsoft.com/office/drawing/2014/main" id="{6CE1AB74-1444-9CC3-BD4B-A0B14492E63E}"/>
              </a:ext>
            </a:extLst>
          </p:cNvPr>
          <p:cNvSpPr txBox="1"/>
          <p:nvPr/>
        </p:nvSpPr>
        <p:spPr>
          <a:xfrm>
            <a:off x="5250426" y="1956619"/>
            <a:ext cx="65286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To extract visible text from a food product image using </a:t>
            </a:r>
            <a:r>
              <a:rPr lang="en-US" b="1" dirty="0" err="1"/>
              <a:t>EasyOCR</a:t>
            </a:r>
            <a:r>
              <a:rPr lang="en-US" dirty="0"/>
              <a:t>, which will serve as input to query product details from external food databases.</a:t>
            </a:r>
          </a:p>
          <a:p>
            <a:pPr marL="285750" indent="-285750">
              <a:buFont typeface="Arial" panose="020B0604020202020204" pitchFamily="34" charset="0"/>
              <a:buChar char="•"/>
            </a:pPr>
            <a:r>
              <a:rPr lang="en-US" dirty="0"/>
              <a:t>This code initializes an OCR engine with the English language and GPU acceleration (if available), then </a:t>
            </a:r>
            <a:r>
              <a:rPr lang="en-US" dirty="0" err="1"/>
              <a:t>readtext</a:t>
            </a:r>
            <a:r>
              <a:rPr lang="en-US" dirty="0"/>
              <a:t>() to the image.</a:t>
            </a:r>
          </a:p>
          <a:p>
            <a:pPr marL="285750" indent="-285750">
              <a:buFont typeface="Arial" panose="020B0604020202020204" pitchFamily="34" charset="0"/>
              <a:buChar char="•"/>
            </a:pPr>
            <a:r>
              <a:rPr lang="en-US" dirty="0"/>
              <a:t>This facilitates an automated flow from </a:t>
            </a:r>
            <a:r>
              <a:rPr lang="en-US" b="1" dirty="0"/>
              <a:t>image input → text extraction → product info retrieval</a:t>
            </a:r>
            <a:r>
              <a:rPr lang="en-US" dirty="0"/>
              <a:t>, forming the core of the project.</a:t>
            </a:r>
          </a:p>
          <a:p>
            <a:endParaRPr lang="en-IN" dirty="0"/>
          </a:p>
        </p:txBody>
      </p:sp>
    </p:spTree>
    <p:extLst>
      <p:ext uri="{BB962C8B-B14F-4D97-AF65-F5344CB8AC3E}">
        <p14:creationId xmlns:p14="http://schemas.microsoft.com/office/powerpoint/2010/main" val="56985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FDA3-3BEE-CC78-2AB0-0DBCFA6AD5C4}"/>
              </a:ext>
            </a:extLst>
          </p:cNvPr>
          <p:cNvSpPr>
            <a:spLocks noGrp="1"/>
          </p:cNvSpPr>
          <p:nvPr>
            <p:ph type="title"/>
          </p:nvPr>
        </p:nvSpPr>
        <p:spPr/>
        <p:txBody>
          <a:bodyPr/>
          <a:lstStyle/>
          <a:p>
            <a:r>
              <a:rPr lang="en-IN" dirty="0"/>
              <a:t>Text Preprocessing – Insights</a:t>
            </a:r>
          </a:p>
        </p:txBody>
      </p:sp>
      <p:pic>
        <p:nvPicPr>
          <p:cNvPr id="3074" name="Picture 2" descr="Uploaded image">
            <a:extLst>
              <a:ext uri="{FF2B5EF4-FFF2-40B4-BE49-F238E27FC236}">
                <a16:creationId xmlns:a16="http://schemas.microsoft.com/office/drawing/2014/main" id="{AA697A6C-E539-2AF0-2E6A-0273DCEE6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023" y="1926565"/>
            <a:ext cx="6956906" cy="34910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F89BE5-C93C-32FD-45FE-4B7D3EDBBE41}"/>
              </a:ext>
            </a:extLst>
          </p:cNvPr>
          <p:cNvSpPr txBox="1"/>
          <p:nvPr/>
        </p:nvSpPr>
        <p:spPr>
          <a:xfrm>
            <a:off x="7275871" y="1926565"/>
            <a:ext cx="4621161" cy="4247317"/>
          </a:xfrm>
          <a:prstGeom prst="rect">
            <a:avLst/>
          </a:prstGeom>
          <a:noFill/>
        </p:spPr>
        <p:txBody>
          <a:bodyPr wrap="square" rtlCol="0">
            <a:spAutoFit/>
          </a:bodyPr>
          <a:lstStyle/>
          <a:p>
            <a:pPr>
              <a:buNone/>
            </a:pPr>
            <a:r>
              <a:rPr lang="en-US" b="1" dirty="0"/>
              <a:t>Objective</a:t>
            </a:r>
          </a:p>
          <a:p>
            <a:pPr>
              <a:buNone/>
            </a:pPr>
            <a:r>
              <a:rPr lang="en-US" dirty="0"/>
              <a:t>To clean the raw text extracted from the image using OCR by:</a:t>
            </a:r>
          </a:p>
          <a:p>
            <a:pPr>
              <a:buFont typeface="Arial" panose="020B0604020202020204" pitchFamily="34" charset="0"/>
              <a:buChar char="•"/>
            </a:pPr>
            <a:r>
              <a:rPr lang="en-US" dirty="0"/>
              <a:t>Removing unwanted </a:t>
            </a:r>
            <a:r>
              <a:rPr lang="en-US" b="1" dirty="0"/>
              <a:t>special characters</a:t>
            </a:r>
            <a:endParaRPr lang="en-US" dirty="0"/>
          </a:p>
          <a:p>
            <a:pPr>
              <a:buFont typeface="Arial" panose="020B0604020202020204" pitchFamily="34" charset="0"/>
              <a:buChar char="•"/>
            </a:pPr>
            <a:r>
              <a:rPr lang="en-US" dirty="0"/>
              <a:t>Retaining only </a:t>
            </a:r>
            <a:r>
              <a:rPr lang="en-US" b="1" dirty="0"/>
              <a:t>alphabets and numbers</a:t>
            </a:r>
            <a:endParaRPr lang="en-US" dirty="0"/>
          </a:p>
          <a:p>
            <a:pPr>
              <a:buFont typeface="Arial" panose="020B0604020202020204" pitchFamily="34" charset="0"/>
              <a:buChar char="•"/>
            </a:pPr>
            <a:r>
              <a:rPr lang="en-US" dirty="0"/>
              <a:t>Producing a clean, unified string for querying product databases.</a:t>
            </a:r>
          </a:p>
          <a:p>
            <a:pPr>
              <a:buFont typeface="Arial" panose="020B0604020202020204" pitchFamily="34" charset="0"/>
              <a:buChar char="•"/>
            </a:pPr>
            <a:r>
              <a:rPr lang="en-US" dirty="0"/>
              <a:t>OCR outputs often contains noisy data: extra symbols, punctuation and inconsistent casing.</a:t>
            </a:r>
          </a:p>
          <a:p>
            <a:pPr>
              <a:buFont typeface="Arial" panose="020B0604020202020204" pitchFamily="34" charset="0"/>
              <a:buChar char="•"/>
            </a:pPr>
            <a:r>
              <a:rPr lang="en-US" dirty="0"/>
              <a:t>Cleaning ensures high accuracy during search queries to external APIs like </a:t>
            </a:r>
            <a:r>
              <a:rPr lang="en-US" b="1" dirty="0"/>
              <a:t>Open food facts.</a:t>
            </a:r>
          </a:p>
          <a:p>
            <a:pPr>
              <a:buFont typeface="Arial" panose="020B0604020202020204" pitchFamily="34" charset="0"/>
              <a:buChar char="•"/>
            </a:pPr>
            <a:r>
              <a:rPr lang="en-US" dirty="0"/>
              <a:t>Makes the system more robust and ready for real –world images that include marketing text, logos, and clutter.</a:t>
            </a:r>
          </a:p>
          <a:p>
            <a:endParaRPr lang="en-IN" dirty="0"/>
          </a:p>
        </p:txBody>
      </p:sp>
    </p:spTree>
    <p:extLst>
      <p:ext uri="{BB962C8B-B14F-4D97-AF65-F5344CB8AC3E}">
        <p14:creationId xmlns:p14="http://schemas.microsoft.com/office/powerpoint/2010/main" val="235164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DDC7F3-1A43-6F78-8FE2-F66E3807878C}"/>
              </a:ext>
            </a:extLst>
          </p:cNvPr>
          <p:cNvPicPr>
            <a:picLocks noChangeAspect="1"/>
          </p:cNvPicPr>
          <p:nvPr/>
        </p:nvPicPr>
        <p:blipFill>
          <a:blip r:embed="rId2"/>
          <a:stretch>
            <a:fillRect/>
          </a:stretch>
        </p:blipFill>
        <p:spPr>
          <a:xfrm>
            <a:off x="186812" y="405963"/>
            <a:ext cx="6458491" cy="6220979"/>
          </a:xfrm>
          <a:prstGeom prst="rect">
            <a:avLst/>
          </a:prstGeom>
        </p:spPr>
      </p:pic>
      <p:sp>
        <p:nvSpPr>
          <p:cNvPr id="10" name="Rectangle 4">
            <a:extLst>
              <a:ext uri="{FF2B5EF4-FFF2-40B4-BE49-F238E27FC236}">
                <a16:creationId xmlns:a16="http://schemas.microsoft.com/office/drawing/2014/main" id="{1F6E160D-FC97-1271-B05F-4D3166D7E677}"/>
              </a:ext>
            </a:extLst>
          </p:cNvPr>
          <p:cNvSpPr>
            <a:spLocks noChangeArrowheads="1"/>
          </p:cNvSpPr>
          <p:nvPr/>
        </p:nvSpPr>
        <p:spPr bwMode="auto">
          <a:xfrm>
            <a:off x="6823587" y="548343"/>
            <a:ext cx="4876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Draws a </a:t>
            </a:r>
            <a:r>
              <a:rPr kumimoji="0" lang="en-US" altLang="en-US" sz="1800" b="1" i="0" u="none" strike="noStrike" cap="none" normalizeH="0" baseline="0" dirty="0">
                <a:ln>
                  <a:noFill/>
                </a:ln>
                <a:solidFill>
                  <a:schemeClr val="tx1"/>
                </a:solidFill>
                <a:effectLst/>
                <a:latin typeface="Arial" panose="020B0604020202020204" pitchFamily="34" charset="0"/>
              </a:rPr>
              <a:t>green rectangle</a:t>
            </a:r>
            <a:r>
              <a:rPr kumimoji="0" lang="en-US" altLang="en-US" sz="1800" b="0" i="0" u="none" strike="noStrike" cap="none" normalizeH="0" baseline="0" dirty="0">
                <a:ln>
                  <a:noFill/>
                </a:ln>
                <a:solidFill>
                  <a:schemeClr val="tx1"/>
                </a:solidFill>
                <a:effectLst/>
                <a:latin typeface="Arial" panose="020B0604020202020204" pitchFamily="34" charset="0"/>
              </a:rPr>
              <a:t> around the detected text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Annotates the top-left corner with the extracted text in </a:t>
            </a:r>
            <a:r>
              <a:rPr kumimoji="0" lang="en-US" altLang="en-US" sz="1800" b="1" i="0" u="none" strike="noStrike" cap="none" normalizeH="0" baseline="0" dirty="0">
                <a:ln>
                  <a:noFill/>
                </a:ln>
                <a:solidFill>
                  <a:schemeClr val="tx1"/>
                </a:solidFill>
                <a:effectLst/>
                <a:latin typeface="Arial" panose="020B0604020202020204" pitchFamily="34" charset="0"/>
              </a:rPr>
              <a:t>white font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Displays final image using matplotlib.</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Visualization Insight: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product logo "BRITANNIA" is clearly boxed in green.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Readability and precision of OCR output is high confidence.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220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Uploaded image">
            <a:extLst>
              <a:ext uri="{FF2B5EF4-FFF2-40B4-BE49-F238E27FC236}">
                <a16:creationId xmlns:a16="http://schemas.microsoft.com/office/drawing/2014/main" id="{F91AA145-D145-BD6F-AAC5-961B50FB77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07" y="365125"/>
            <a:ext cx="5257800" cy="58904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F0C128-D44D-824C-9514-7871AA62C1ED}"/>
              </a:ext>
            </a:extLst>
          </p:cNvPr>
          <p:cNvSpPr txBox="1"/>
          <p:nvPr/>
        </p:nvSpPr>
        <p:spPr>
          <a:xfrm>
            <a:off x="5850194" y="365125"/>
            <a:ext cx="5447071" cy="1077218"/>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Products are extracted from the </a:t>
            </a:r>
            <a:r>
              <a:rPr kumimoji="0" lang="en-US" altLang="en-US" b="0" i="0" u="none" strike="noStrike" cap="none" normalizeH="0" baseline="0" dirty="0">
                <a:ln>
                  <a:noFill/>
                </a:ln>
                <a:solidFill>
                  <a:schemeClr val="tx1"/>
                </a:solidFill>
                <a:effectLst/>
                <a:latin typeface="Arial Unicode MS"/>
              </a:rPr>
              <a:t>'products</a:t>
            </a:r>
            <a:r>
              <a:rPr kumimoji="0" lang="en-US" altLang="en-US" sz="24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key, and limited to a maximum number (e.g., 5) to ensure performance and relevance</a:t>
            </a:r>
            <a:endParaRPr lang="en-IN" sz="2000" dirty="0"/>
          </a:p>
        </p:txBody>
      </p:sp>
      <p:sp>
        <p:nvSpPr>
          <p:cNvPr id="5" name="Rectangle 3">
            <a:extLst>
              <a:ext uri="{FF2B5EF4-FFF2-40B4-BE49-F238E27FC236}">
                <a16:creationId xmlns:a16="http://schemas.microsoft.com/office/drawing/2014/main" id="{2A304EA9-6E44-E817-E96E-55B3906909C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response is parsed safely to avoid runtime errors due to malformed or 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Products are extracted from the </a:t>
            </a:r>
            <a:r>
              <a:rPr kumimoji="0" lang="en-US" altLang="en-US" sz="1000" b="0" i="0" u="none" strike="noStrike" cap="none" normalizeH="0" baseline="0" dirty="0">
                <a:ln>
                  <a:noFill/>
                </a:ln>
                <a:solidFill>
                  <a:schemeClr val="tx1"/>
                </a:solidFill>
                <a:effectLst/>
                <a:latin typeface="Arial Unicode MS"/>
              </a:rPr>
              <a:t>'products'</a:t>
            </a:r>
            <a:r>
              <a:rPr kumimoji="0" lang="en-US" altLang="en-US" sz="800" b="0" i="0" u="none" strike="noStrike" cap="none" normalizeH="0" baseline="0" dirty="0">
                <a:ln>
                  <a:noFill/>
                </a:ln>
                <a:solidFill>
                  <a:schemeClr val="tx1"/>
                </a:solidFill>
                <a:effectLst/>
              </a:rPr>
              <a:t> key, and limited to a maximum number (e.g., 5) to ensure performance and relevance.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608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ploaded image">
            <a:extLst>
              <a:ext uri="{FF2B5EF4-FFF2-40B4-BE49-F238E27FC236}">
                <a16:creationId xmlns:a16="http://schemas.microsoft.com/office/drawing/2014/main" id="{93C2C753-FF7A-D413-A99E-265ED1494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5" y="0"/>
            <a:ext cx="7048500" cy="6791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7FC9ADE-0151-FDF7-DDB6-61932AA913C6}"/>
              </a:ext>
            </a:extLst>
          </p:cNvPr>
          <p:cNvSpPr txBox="1"/>
          <p:nvPr/>
        </p:nvSpPr>
        <p:spPr>
          <a:xfrm>
            <a:off x="7354529" y="186813"/>
            <a:ext cx="4837471" cy="646331"/>
          </a:xfrm>
          <a:prstGeom prst="rect">
            <a:avLst/>
          </a:prstGeom>
          <a:noFill/>
        </p:spPr>
        <p:txBody>
          <a:bodyPr wrap="square" rtlCol="0">
            <a:spAutoFit/>
          </a:bodyPr>
          <a:lstStyle/>
          <a:p>
            <a:r>
              <a:rPr lang="en-US" b="1" dirty="0"/>
              <a:t>5 products</a:t>
            </a:r>
            <a:r>
              <a:rPr lang="en-US" dirty="0"/>
              <a:t> were successfully fetched using the Open Food Facts API.</a:t>
            </a:r>
            <a:endParaRPr lang="en-IN" dirty="0"/>
          </a:p>
        </p:txBody>
      </p:sp>
    </p:spTree>
    <p:extLst>
      <p:ext uri="{BB962C8B-B14F-4D97-AF65-F5344CB8AC3E}">
        <p14:creationId xmlns:p14="http://schemas.microsoft.com/office/powerpoint/2010/main" val="307445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75CB5ED-43DA-42EE-D6AE-8078BD9C5258}"/>
              </a:ext>
            </a:extLst>
          </p:cNvPr>
          <p:cNvSpPr>
            <a:spLocks noChangeArrowheads="1"/>
          </p:cNvSpPr>
          <p:nvPr/>
        </p:nvSpPr>
        <p:spPr bwMode="auto">
          <a:xfrm>
            <a:off x="8146512" y="2276478"/>
            <a:ext cx="36227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UI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Uploading product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Viewing OCR text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Displaying matched product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Dropdown menus to expand and view product details</a:t>
            </a:r>
          </a:p>
        </p:txBody>
      </p:sp>
      <p:pic>
        <p:nvPicPr>
          <p:cNvPr id="7" name="Picture 6">
            <a:extLst>
              <a:ext uri="{FF2B5EF4-FFF2-40B4-BE49-F238E27FC236}">
                <a16:creationId xmlns:a16="http://schemas.microsoft.com/office/drawing/2014/main" id="{A9928C3F-69BC-9BFC-3B09-9C3389EC39C1}"/>
              </a:ext>
            </a:extLst>
          </p:cNvPr>
          <p:cNvPicPr>
            <a:picLocks noChangeAspect="1"/>
          </p:cNvPicPr>
          <p:nvPr/>
        </p:nvPicPr>
        <p:blipFill>
          <a:blip r:embed="rId2"/>
          <a:stretch>
            <a:fillRect/>
          </a:stretch>
        </p:blipFill>
        <p:spPr>
          <a:xfrm>
            <a:off x="0" y="265471"/>
            <a:ext cx="7669750" cy="3421625"/>
          </a:xfrm>
          <a:prstGeom prst="rect">
            <a:avLst/>
          </a:prstGeom>
        </p:spPr>
      </p:pic>
      <p:pic>
        <p:nvPicPr>
          <p:cNvPr id="9" name="Picture 8">
            <a:extLst>
              <a:ext uri="{FF2B5EF4-FFF2-40B4-BE49-F238E27FC236}">
                <a16:creationId xmlns:a16="http://schemas.microsoft.com/office/drawing/2014/main" id="{1348AB8F-31D0-CDC5-621E-8A5721E3D0A0}"/>
              </a:ext>
            </a:extLst>
          </p:cNvPr>
          <p:cNvPicPr>
            <a:picLocks noChangeAspect="1"/>
          </p:cNvPicPr>
          <p:nvPr/>
        </p:nvPicPr>
        <p:blipFill>
          <a:blip r:embed="rId3"/>
          <a:stretch>
            <a:fillRect/>
          </a:stretch>
        </p:blipFill>
        <p:spPr>
          <a:xfrm>
            <a:off x="0" y="3687096"/>
            <a:ext cx="7600335" cy="3040134"/>
          </a:xfrm>
          <a:prstGeom prst="rect">
            <a:avLst/>
          </a:prstGeom>
        </p:spPr>
      </p:pic>
    </p:spTree>
    <p:extLst>
      <p:ext uri="{BB962C8B-B14F-4D97-AF65-F5344CB8AC3E}">
        <p14:creationId xmlns:p14="http://schemas.microsoft.com/office/powerpoint/2010/main" val="444971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Unicode MS</vt:lpstr>
      <vt:lpstr>Calibri</vt:lpstr>
      <vt:lpstr>Calibri Light</vt:lpstr>
      <vt:lpstr>Office Theme</vt:lpstr>
      <vt:lpstr>OCR BASED PRODUCT INFORMATION</vt:lpstr>
      <vt:lpstr>PowerPoint Presentation</vt:lpstr>
      <vt:lpstr>PowerPoint Presentation</vt:lpstr>
      <vt:lpstr>PowerPoint Presentation</vt:lpstr>
      <vt:lpstr>Text Preprocessing – Insights</vt:lpstr>
      <vt:lpstr>PowerPoint Presentation</vt:lpstr>
      <vt:lpstr>PowerPoint Presentation</vt:lpstr>
      <vt:lpstr>PowerPoint Presentation</vt:lpstr>
      <vt:lpstr>PowerPoint Presentation</vt:lpstr>
      <vt:lpstr>PowerPoint Presentation</vt:lpstr>
      <vt:lpstr>PowerPoint Presentation</vt:lpstr>
      <vt:lpstr>PUSHING TO MY GIT REPO</vt:lpstr>
      <vt:lpstr>PowerPoint Presentation</vt:lpstr>
      <vt:lpstr>    Conclusion </vt:lpstr>
      <vt:lpstr>Acknowledgements </vt:lpstr>
      <vt:lpstr>   Special 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K</dc:creator>
  <cp:lastModifiedBy>A K</cp:lastModifiedBy>
  <cp:revision>1</cp:revision>
  <dcterms:created xsi:type="dcterms:W3CDTF">2025-05-29T22:18:19Z</dcterms:created>
  <dcterms:modified xsi:type="dcterms:W3CDTF">2025-05-29T22:18:20Z</dcterms:modified>
</cp:coreProperties>
</file>