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7" r:id="rId23"/>
    <p:sldId id="280" r:id="rId24"/>
    <p:sldId id="278" r:id="rId25"/>
    <p:sldId id="279" r:id="rId26"/>
    <p:sldId id="281" r:id="rId27"/>
    <p:sldId id="283" r:id="rId28"/>
    <p:sldId id="282" r:id="rId2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B15A5-EF87-4507-B842-0ED0BEAA9445}" type="datetimeFigureOut">
              <a:rPr lang="th-TH" smtClean="0"/>
              <a:pPr/>
              <a:t>13/05/61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99AA6-1BC8-488F-A4CE-A5F51FEA20BD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99AA6-1BC8-488F-A4CE-A5F51FEA20BD}" type="slidenum">
              <a:rPr lang="th-TH" smtClean="0"/>
              <a:pPr/>
              <a:t>6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99AA6-1BC8-488F-A4CE-A5F51FEA20BD}" type="slidenum">
              <a:rPr lang="th-TH" smtClean="0"/>
              <a:pPr/>
              <a:t>10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287-494C-4098-BE85-458A6A4A7338}" type="datetimeFigureOut">
              <a:rPr lang="th-TH" smtClean="0"/>
              <a:pPr/>
              <a:t>13/05/61</a:t>
            </a:fld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985-9870-4DA5-8DB1-580BCE41F89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287-494C-4098-BE85-458A6A4A7338}" type="datetimeFigureOut">
              <a:rPr lang="th-TH" smtClean="0"/>
              <a:pPr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985-9870-4DA5-8DB1-580BCE41F89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287-494C-4098-BE85-458A6A4A7338}" type="datetimeFigureOut">
              <a:rPr lang="th-TH" smtClean="0"/>
              <a:pPr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985-9870-4DA5-8DB1-580BCE41F89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287-494C-4098-BE85-458A6A4A7338}" type="datetimeFigureOut">
              <a:rPr lang="th-TH" smtClean="0"/>
              <a:pPr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985-9870-4DA5-8DB1-580BCE41F89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287-494C-4098-BE85-458A6A4A7338}" type="datetimeFigureOut">
              <a:rPr lang="th-TH" smtClean="0"/>
              <a:pPr/>
              <a:t>13/05/61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985-9870-4DA5-8DB1-580BCE41F89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287-494C-4098-BE85-458A6A4A7338}" type="datetimeFigureOut">
              <a:rPr lang="th-TH" smtClean="0"/>
              <a:pPr/>
              <a:t>13/05/61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985-9870-4DA5-8DB1-580BCE41F89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287-494C-4098-BE85-458A6A4A7338}" type="datetimeFigureOut">
              <a:rPr lang="th-TH" smtClean="0"/>
              <a:pPr/>
              <a:t>13/05/61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985-9870-4DA5-8DB1-580BCE41F89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287-494C-4098-BE85-458A6A4A7338}" type="datetimeFigureOut">
              <a:rPr lang="th-TH" smtClean="0"/>
              <a:pPr/>
              <a:t>13/05/61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985-9870-4DA5-8DB1-580BCE41F89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287-494C-4098-BE85-458A6A4A7338}" type="datetimeFigureOut">
              <a:rPr lang="th-TH" smtClean="0"/>
              <a:pPr/>
              <a:t>13/05/61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985-9870-4DA5-8DB1-580BCE41F89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287-494C-4098-BE85-458A6A4A7338}" type="datetimeFigureOut">
              <a:rPr lang="th-TH" smtClean="0"/>
              <a:pPr/>
              <a:t>13/05/61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985-9870-4DA5-8DB1-580BCE41F89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287-494C-4098-BE85-458A6A4A7338}" type="datetimeFigureOut">
              <a:rPr lang="th-TH" smtClean="0"/>
              <a:pPr/>
              <a:t>13/05/61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351985-9870-4DA5-8DB1-580BCE41F89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B4E287-494C-4098-BE85-458A6A4A7338}" type="datetimeFigureOut">
              <a:rPr lang="th-TH" smtClean="0"/>
              <a:pPr/>
              <a:t>13/05/61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351985-9870-4DA5-8DB1-580BCE41F894}" type="slidenum">
              <a:rPr lang="th-TH" smtClean="0"/>
              <a:pPr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Crime Data Analysis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Prepared by: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Kodnani</a:t>
            </a:r>
            <a:endParaRPr lang="en-US" dirty="0" smtClean="0"/>
          </a:p>
          <a:p>
            <a:r>
              <a:rPr lang="en-US" dirty="0" err="1" smtClean="0"/>
              <a:t>Vaibhav</a:t>
            </a:r>
            <a:r>
              <a:rPr lang="en-US" dirty="0" smtClean="0"/>
              <a:t> Lodha</a:t>
            </a:r>
          </a:p>
          <a:p>
            <a:r>
              <a:rPr lang="en-US" dirty="0" err="1" smtClean="0"/>
              <a:t>Vatsal</a:t>
            </a:r>
            <a:r>
              <a:rPr lang="en-US" dirty="0" smtClean="0"/>
              <a:t>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lh5.googleusercontent.com/VANpu6BBXjMU9Mxl7sK--JTWpWr75yOKMlr17EceyRxbPrlXekEjLs02eWMESjXPQ0kl5vziWoNeMKPDehYgbhGIeSZkdeeQ4oZonDw0ZfNJiXi8zGbU6WlH1q5exOEZttgTscT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5257800" cy="3200400"/>
          </a:xfrm>
          <a:prstGeom prst="rect">
            <a:avLst/>
          </a:prstGeom>
          <a:noFill/>
        </p:spPr>
      </p:pic>
      <p:pic>
        <p:nvPicPr>
          <p:cNvPr id="24580" name="Picture 4" descr="https://lh3.googleusercontent.com/2C5BV6Zh1-Ib9Wz4xSSYteXwmjX3HrmDmiVDwBTlCdjV_R-O_uvBE8YhK7fbxI-T-sQwdFGoFn0btqlBQJl9Bpo5FiW-Ne22Dd-RFO6AaEVzMwgJQSmOx88sKTwuaZirSddK0Nl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429000"/>
            <a:ext cx="57150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lh3.googleusercontent.com/IkdIp8mkO7G5drYPCjFOk-lTxQvVUT9_lX8_tmWiln_7H0n4UPu97S4xG5pO0avxpOHkqZazM4eLH3G-JSrriY5I1rMbJnddECYKxNwzRMM_xqif_45SV8v630QqNFOv0oVHj5-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5029200" cy="3581400"/>
          </a:xfrm>
          <a:prstGeom prst="rect">
            <a:avLst/>
          </a:prstGeom>
          <a:noFill/>
        </p:spPr>
      </p:pic>
      <p:pic>
        <p:nvPicPr>
          <p:cNvPr id="25604" name="Picture 4" descr="https://lh5.googleusercontent.com/VDilacF_pjwH7tI3gYy_ssKTz-tbbRQ6ImBg1thzhAiIDp3ctumA3XoTYQHaKssB-YchtzexkSJqAzB4Vb5w-QnecRzFkK5NINMc0EwaIMLwkSBn6BhcCDyUugde9O7ixHcj2J_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581400"/>
            <a:ext cx="54102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 descr="https://lh4.googleusercontent.com/g6LOfng1kKkioLuu82ujSTvyYb2G1nTwRmij7-VFtUhERI4T28ZuUV4C97J2Y7Ymlc0xnuWvMQjq_38xsmLZSPyf5DpyOvD4MuAqD93Efm1zebGamSK7XQ3JSnuDP97sqNlLcC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116905"/>
            <a:ext cx="8001000" cy="27410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Weather &amp; Crime –General Trend</a:t>
            </a:r>
            <a:endParaRPr lang="th-TH" dirty="0"/>
          </a:p>
        </p:txBody>
      </p:sp>
      <p:pic>
        <p:nvPicPr>
          <p:cNvPr id="35842" name="Picture 2" descr="https://lh5.googleusercontent.com/u08nFijH4qu8T9RgimvUoXuJZuO6BvlMtyomIVuh0Avrrw_VPx2Nay6aQgj0z25jCn8BaDdj0grIVu0b8E3KbnhDUMXhKNlIiViV7ZzqAa-LScYhXA_pData0ifigtusJj3C1_JMRPqig1-Xc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81534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Weather &amp;Crime - Average Temperature</a:t>
            </a:r>
            <a:endParaRPr lang="th-TH" dirty="0"/>
          </a:p>
        </p:txBody>
      </p:sp>
      <p:pic>
        <p:nvPicPr>
          <p:cNvPr id="27650" name="Picture 2" descr="https://lh3.googleusercontent.com/PBesUbqaTDVj-0sGdDyTn75kNTJHPruMv1xD1s_f2Xg2fDMW9GkrCWA2YuOP9qykPp84SXSeaCjZNrUNNd_iUlw0iGxe_eHCw6L4_GkS0ULTRk_1395fXc1zRCP8gjrXC0Y2j6GBlii0RYK_J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4419600" cy="2743200"/>
          </a:xfrm>
          <a:prstGeom prst="rect">
            <a:avLst/>
          </a:prstGeom>
          <a:noFill/>
        </p:spPr>
      </p:pic>
      <p:pic>
        <p:nvPicPr>
          <p:cNvPr id="27652" name="Picture 4" descr="https://lh4.googleusercontent.com/AdyLzGaPGrY46LnPGkyQwSkgSR8OgFcqQgJOgjvsx6pfeDXW_1xYfuKFwrdwuoBU4hNqGf_xDjniC-jGwyWy_zVveuItHQpe86fxaIKeW_wA4X7bCg0dURIdqIcckEZKgI9ZG98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47800"/>
            <a:ext cx="4572000" cy="2743200"/>
          </a:xfrm>
          <a:prstGeom prst="rect">
            <a:avLst/>
          </a:prstGeom>
          <a:noFill/>
        </p:spPr>
      </p:pic>
      <p:pic>
        <p:nvPicPr>
          <p:cNvPr id="27656" name="Picture 8" descr="https://lh6.googleusercontent.com/WHAuXDIF3S1IYUP6yq9k5Cxig7kHM2gOL99L2DH0_iTHqiC45wv9dgmOsDbpFkdkEAy4JDUt8cw5H36cUu0NbT2Tn96-RUiZco98JrR0qTlYB1-AreIB_ayDR2ABJK3wdv1MXxR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495800"/>
            <a:ext cx="59436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 Values – Avg. Temp.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5999"/>
          <a:ext cx="822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3340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York</a:t>
                      </a:r>
                      <a:endParaRPr lang="th-TH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Pearson corr.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0.408</a:t>
                      </a:r>
                      <a:endParaRPr kumimoji="0" lang="th-TH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Spearman corr.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0.418</a:t>
                      </a:r>
                      <a:endParaRPr kumimoji="0" lang="th-TH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Weather And Crime – Wind Speed</a:t>
            </a:r>
            <a:endParaRPr lang="th-TH" dirty="0"/>
          </a:p>
        </p:txBody>
      </p:sp>
      <p:pic>
        <p:nvPicPr>
          <p:cNvPr id="29698" name="Picture 2" descr="D:\Big data project\results\graphs\WindSpeed vs Xount 2015 Daily Analysi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4114800" cy="2590800"/>
          </a:xfrm>
          <a:prstGeom prst="rect">
            <a:avLst/>
          </a:prstGeom>
          <a:noFill/>
        </p:spPr>
      </p:pic>
      <p:pic>
        <p:nvPicPr>
          <p:cNvPr id="29702" name="Picture 6" descr="https://lh4.googleusercontent.com/8koz7TB_7jCSnjmIDZRyAXnGwqOt4Tfp8U_OdAIh2Up4Fr5HnuseUXIwfTvLVH3mXrW5WK8M-D3G9Adf8jNWLPP7IGH42PA7ODN-ic1iy_eqMpQ88YCQ7dhBdiupCsemsEpJ9g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038600"/>
            <a:ext cx="7515225" cy="2514600"/>
          </a:xfrm>
          <a:prstGeom prst="rect">
            <a:avLst/>
          </a:prstGeom>
          <a:noFill/>
        </p:spPr>
      </p:pic>
      <p:pic>
        <p:nvPicPr>
          <p:cNvPr id="29704" name="Picture 8" descr="https://lh5.googleusercontent.com/ufy3BFbS19J76uCbZeZr0eu6Ix0QSGmebJ9VM2S90P0W3TyBHjLpD2xIzaLDuWbejlQBUYk2RUhMYPC5zni0UjCWzzaBOGYt2DU6Iug5MlmtBOXm9tZYdtE4Dy86G0iv8XpjMxkJ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371600"/>
            <a:ext cx="44196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Values – Wind Speed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5999"/>
          <a:ext cx="822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3340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York</a:t>
                      </a:r>
                      <a:endParaRPr lang="th-TH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Pearson corr.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-0.156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-0.208</a:t>
                      </a:r>
                      <a:endParaRPr kumimoji="0" lang="th-TH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Spearman corr.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-0.159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0.1028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-0.172</a:t>
                      </a:r>
                      <a:endParaRPr kumimoji="0" lang="th-TH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Weather &amp;Crime –Precipitation</a:t>
            </a:r>
            <a:endParaRPr lang="th-TH" dirty="0"/>
          </a:p>
        </p:txBody>
      </p:sp>
      <p:pic>
        <p:nvPicPr>
          <p:cNvPr id="31746" name="Picture 2" descr="https://lh5.googleusercontent.com/KLIv1w8Y5aPlx1XPzwIcuRAmGbc_M8Vxbtau1HBvLh4RoeLRnXPYKEeoVs11vTxr9QfXkdUUfrTBJVlqRZDiyL39VjzssxCDZUcAOhDHp-oL9hiUnL1sjdcQ6fcvDGsFs_YPpEqdjwDXOnunS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343400"/>
            <a:ext cx="8001000" cy="2514600"/>
          </a:xfrm>
          <a:prstGeom prst="rect">
            <a:avLst/>
          </a:prstGeom>
          <a:noFill/>
        </p:spPr>
      </p:pic>
      <p:pic>
        <p:nvPicPr>
          <p:cNvPr id="31748" name="Picture 4" descr="https://lh4.googleusercontent.com/VzKOpPmSt4fsA6UVPNWUN_PirP87fnCqRtKdVX-CrAFSbd3TIRvA0GV93dix0vHjEihuNZgMvRcWEoQxV0yAfb6S722K_LjMCI0XvM1QhsG98XqlCjaj7COCWKOIIE5a7spP1xS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219200"/>
            <a:ext cx="4419600" cy="3048000"/>
          </a:xfrm>
          <a:prstGeom prst="rect">
            <a:avLst/>
          </a:prstGeom>
          <a:noFill/>
        </p:spPr>
      </p:pic>
      <p:pic>
        <p:nvPicPr>
          <p:cNvPr id="31750" name="Picture 6" descr="https://lh6.googleusercontent.com/VNwbY0S5tNURtdmoP_Q8jxm7WcIe7jXYYhbwbg8ucSIn5hVrZ8UT1_CFqtL3BYr_hJexwXzOoaqYf9E6M1X-U7YVwVcjei8OqW_eYB1GbnZt6QlWBy1f3SWibawxIHGdk_l-kuw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371600"/>
            <a:ext cx="43434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Values – Precipitation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5999"/>
          <a:ext cx="822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3340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York</a:t>
                      </a:r>
                      <a:endParaRPr lang="th-TH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Pearson corr.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-0.039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-0.147</a:t>
                      </a:r>
                      <a:endParaRPr kumimoji="0" lang="th-TH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Spearman corr.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-0.129</a:t>
                      </a:r>
                      <a:endParaRPr kumimoji="0" lang="th-TH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Weather &amp;Crime –Snow</a:t>
            </a:r>
            <a:endParaRPr lang="th-TH" dirty="0"/>
          </a:p>
        </p:txBody>
      </p:sp>
      <p:pic>
        <p:nvPicPr>
          <p:cNvPr id="33794" name="Picture 2" descr="https://lh3.googleusercontent.com/xGIYdO8ksG7YpvQt_TchiTyIICEQLYogbkQpBym1hIuw1cQnRBbRUXflIOLG4wY2f-gbrs2c3qcEFXoCyxbImRLsEUjvXahQsedmmd4PoxTuOpH_J3AYgmBNba2Bzo38YCy82YFS8gyRWkgWg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4495800" cy="3124200"/>
          </a:xfrm>
          <a:prstGeom prst="rect">
            <a:avLst/>
          </a:prstGeom>
          <a:noFill/>
        </p:spPr>
      </p:pic>
      <p:pic>
        <p:nvPicPr>
          <p:cNvPr id="33796" name="Picture 4" descr="https://lh5.googleusercontent.com/BCYqOFTc29KQtC8Wm04k7Xt55-Zd7t9-cuAI_ryZ_B6ofxXbNVKlCrUWksst-ASIzh2u_qXHAjFRi00oB_1-O1LRN8dEdvcb08RTa2KByPodgXqo4dt1NRus8P4Vlbk6m5vX6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143000"/>
            <a:ext cx="4495800" cy="3286126"/>
          </a:xfrm>
          <a:prstGeom prst="rect">
            <a:avLst/>
          </a:prstGeom>
          <a:noFill/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4876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York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Pearson corr.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-0.155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-0.223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Spearman corr.</a:t>
                      </a:r>
                      <a:endParaRPr lang="th-T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-0.185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-0.218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Goal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understand trends in crime across United States.</a:t>
            </a:r>
          </a:p>
          <a:p>
            <a:pPr>
              <a:buNone/>
            </a:pPr>
            <a:r>
              <a:rPr lang="en-US" dirty="0" smtClean="0"/>
              <a:t>	(cities: New York, Chicago, Los Angeles)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understand various tangible factors that might affect crime.</a:t>
            </a:r>
          </a:p>
          <a:p>
            <a:pPr>
              <a:buNone/>
            </a:pPr>
            <a:r>
              <a:rPr lang="en-US" dirty="0" smtClean="0"/>
              <a:t>	(Weather, Demographics, Budget, Restaurant)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Demographics and Crime (Chicago)</a:t>
            </a:r>
            <a:endParaRPr lang="th-TH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447800"/>
          <a:ext cx="3048000" cy="469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4015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Area(in sq miles)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CrimePerPop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Per Capita Income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Aged 16+ Unemployed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Aged 25+ Without High School Diploma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Aged Under 18 Or Over 64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Households Below Poverty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Of Housing Crowded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38600" y="1447800"/>
          <a:ext cx="3048000" cy="4006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4015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Asian(%)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Black(%)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Hispanic(%)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White(%)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Other(%)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Aged Under 18 Or Over 64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Median Income</a:t>
                      </a:r>
                      <a:endParaRPr lang="th-TH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Area Name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Demographics and Crime (Chicago)</a:t>
            </a:r>
            <a:endParaRPr lang="th-TH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7315200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495800"/>
            <a:ext cx="70104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Values</a:t>
            </a:r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590800"/>
          <a:ext cx="76962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Pearson corr.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Spearman corr.</a:t>
                      </a:r>
                      <a:endParaRPr kumimoji="0" lang="th-TH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 Capita Income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-0.359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-0.530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Median Income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-0.486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r>
                        <a:rPr lang="en-US" smtClean="0"/>
                        <a:t>0.627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Percent Households Below Poverty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0.769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0.775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Percent Aged 16+ Unemployed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0.7359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019800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*Also significant correlation were found with population mix.</a:t>
            </a:r>
            <a:endParaRPr lang="th-TH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 and Crime (NYC)</a:t>
            </a:r>
            <a:endParaRPr lang="th-TH" dirty="0"/>
          </a:p>
        </p:txBody>
      </p:sp>
      <p:pic>
        <p:nvPicPr>
          <p:cNvPr id="37890" name="Picture 2" descr="C:\Users\Administrator\Downloads\Demograhic_corr_NYC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625051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Administrator\Downloads\Screen Shot 2018-05-07 at 2.34.53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610600" cy="2296160"/>
          </a:xfrm>
          <a:prstGeom prst="rect">
            <a:avLst/>
          </a:prstGeom>
          <a:noFill/>
        </p:spPr>
      </p:pic>
      <p:pic>
        <p:nvPicPr>
          <p:cNvPr id="38915" name="Picture 3" descr="C:\Users\Administrator\Downloads\Screen Shot 2018-05-07 at 2.35.07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733800"/>
            <a:ext cx="8610600" cy="2870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Budget and Crime (LA)</a:t>
            </a:r>
            <a:endParaRPr lang="th-TH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and Crime(LA)</a:t>
            </a:r>
            <a:endParaRPr lang="th-TH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971800"/>
          <a:ext cx="76962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76200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Pearson </a:t>
                      </a:r>
                      <a:r>
                        <a:rPr lang="en-US" dirty="0" err="1" smtClean="0"/>
                        <a:t>corr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Spearmanrcorr</a:t>
                      </a:r>
                      <a:endParaRPr lang="th-TH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Econominc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andWorkforce</a:t>
                      </a:r>
                      <a:r>
                        <a:rPr lang="en-US" baseline="0" dirty="0" smtClean="0"/>
                        <a:t> Development Department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-0.685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-0.764</a:t>
                      </a:r>
                      <a:endParaRPr lang="th-TH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Police Department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0.616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dirty="0" smtClean="0"/>
              <a:t>Restaurants and Crime (NYC)</a:t>
            </a:r>
            <a:endParaRPr lang="th-TH" dirty="0"/>
          </a:p>
        </p:txBody>
      </p:sp>
      <p:pic>
        <p:nvPicPr>
          <p:cNvPr id="40964" name="Picture 4" descr="D:\Big data project\results\graphs\res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86800" cy="45352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After the analysis we observed that there is a clear correlation between extreme temperature, wind, snow, precipitation and crime rates. </a:t>
            </a:r>
          </a:p>
          <a:p>
            <a:endParaRPr lang="en-US" dirty="0" smtClean="0"/>
          </a:p>
          <a:p>
            <a:r>
              <a:rPr lang="en-US" dirty="0" smtClean="0"/>
              <a:t>We also observed that socio-economic factors like poverty, unemployment, education, wellness expenditure and gentrification impact crime.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Gather more datasets that might affect crime.</a:t>
            </a:r>
          </a:p>
          <a:p>
            <a:r>
              <a:rPr lang="en-US" dirty="0" smtClean="0"/>
              <a:t>Use machine learning to create models that could predict crime.</a:t>
            </a:r>
          </a:p>
          <a:p>
            <a:r>
              <a:rPr lang="en-US" dirty="0" smtClean="0"/>
              <a:t>Apply the similar analysis to few more cities.</a:t>
            </a:r>
          </a:p>
          <a:p>
            <a:r>
              <a:rPr lang="en-US" dirty="0" smtClean="0"/>
              <a:t>A granular analysis of crime dataset.</a:t>
            </a:r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295400" y="2514600"/>
            <a:ext cx="6553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Tableau , Google sheets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1295400" y="4953000"/>
            <a:ext cx="655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Crime Data (</a:t>
            </a:r>
            <a:r>
              <a:rPr lang="en-US" sz="1600" dirty="0" err="1" smtClean="0"/>
              <a:t>NY,Chicago,LA</a:t>
            </a:r>
            <a:r>
              <a:rPr lang="en-US" sz="1600" dirty="0" smtClean="0"/>
              <a:t>)</a:t>
            </a:r>
          </a:p>
          <a:p>
            <a:pPr algn="ctr"/>
            <a:r>
              <a:rPr lang="en-US" sz="1600" dirty="0" smtClean="0"/>
              <a:t>Weather Data</a:t>
            </a:r>
          </a:p>
          <a:p>
            <a:pPr algn="ctr"/>
            <a:r>
              <a:rPr lang="en-US" sz="1600" dirty="0" smtClean="0"/>
              <a:t>Demographics</a:t>
            </a:r>
          </a:p>
          <a:p>
            <a:pPr algn="ctr"/>
            <a:r>
              <a:rPr lang="en-US" sz="1600" dirty="0" smtClean="0"/>
              <a:t>Budget</a:t>
            </a:r>
            <a:endParaRPr lang="th-TH" sz="1600" dirty="0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655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DUMBO (</a:t>
            </a:r>
            <a:r>
              <a:rPr lang="en-US" dirty="0" err="1" smtClean="0"/>
              <a:t>Pyspark,SparkSql,HDFS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1295400" y="3429000"/>
            <a:ext cx="6553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Zeppelin ,</a:t>
            </a:r>
            <a:r>
              <a:rPr lang="en-US" dirty="0" err="1" smtClean="0"/>
              <a:t>DataBricks,Python</a:t>
            </a:r>
            <a:r>
              <a:rPr lang="en-US" dirty="0" smtClean="0"/>
              <a:t>(Pandas)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Gathering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Crime Data (respective city data portal)</a:t>
            </a:r>
          </a:p>
          <a:p>
            <a:r>
              <a:rPr lang="en-US" dirty="0" smtClean="0"/>
              <a:t>Weather Data (National Oceanic &amp; Atmospheric Administration)</a:t>
            </a:r>
          </a:p>
          <a:p>
            <a:r>
              <a:rPr lang="en-US" dirty="0" smtClean="0"/>
              <a:t>Budget (LA city data portal)</a:t>
            </a:r>
          </a:p>
          <a:p>
            <a:r>
              <a:rPr lang="en-US" dirty="0" smtClean="0"/>
              <a:t> Demographics (city data portal, wiki)</a:t>
            </a:r>
          </a:p>
          <a:p>
            <a:r>
              <a:rPr lang="en-US" dirty="0" smtClean="0"/>
              <a:t> Restaurant (city data portal)</a:t>
            </a:r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Fixing Column Names</a:t>
            </a:r>
          </a:p>
          <a:p>
            <a:r>
              <a:rPr lang="en-US" dirty="0" smtClean="0"/>
              <a:t>Null Values</a:t>
            </a:r>
          </a:p>
          <a:p>
            <a:r>
              <a:rPr lang="en-US" dirty="0" smtClean="0"/>
              <a:t>Unique case number</a:t>
            </a:r>
          </a:p>
          <a:p>
            <a:r>
              <a:rPr lang="en-US" dirty="0" smtClean="0"/>
              <a:t>Date formatting </a:t>
            </a:r>
          </a:p>
          <a:p>
            <a:r>
              <a:rPr lang="en-US" dirty="0" smtClean="0"/>
              <a:t>Date &amp; Time consistency</a:t>
            </a:r>
          </a:p>
          <a:p>
            <a:r>
              <a:rPr lang="en-US" dirty="0" smtClean="0"/>
              <a:t>Crime Description and code</a:t>
            </a: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ig data project\results\graphs\offen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288706"/>
            <a:ext cx="3886200" cy="256929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Trend</a:t>
            </a:r>
            <a:endParaRPr lang="th-TH" dirty="0"/>
          </a:p>
        </p:txBody>
      </p:sp>
      <p:pic>
        <p:nvPicPr>
          <p:cNvPr id="1026" name="Picture 2" descr="https://lh6.googleusercontent.com/s0JRI_TeAuBvHFh31yzmkKmBisBlsR8RdLqhGzPsJT8hpBg5MyyEiu3Rr7exORHUWnsAybpmYHI6P1W9it2eFrl4lCrRjVoAc7d6THwNubzLgknjtnrUX6Y8TGeb8JO4WtTXLpz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981200"/>
            <a:ext cx="3733800" cy="22860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981200"/>
            <a:ext cx="388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781800" y="22860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hicago</a:t>
            </a:r>
          </a:p>
          <a:p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2286000" y="4800600"/>
            <a:ext cx="190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New York</a:t>
            </a:r>
          </a:p>
          <a:p>
            <a:endParaRPr lang="th-TH" dirty="0"/>
          </a:p>
        </p:txBody>
      </p:sp>
      <p:pic>
        <p:nvPicPr>
          <p:cNvPr id="1027" name="Picture 3" descr="D:\Big data project\results\graphs\Screen Shot 2018-05-07 at 1.09.02 P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4343400"/>
            <a:ext cx="4114800" cy="23622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400800" y="4648200"/>
            <a:ext cx="22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Los Angeles</a:t>
            </a: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Challenge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Each state has it’s own definition of crime.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Uniform Crime Reporting – FBI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 smtClean="0"/>
              <a:t>Approach to crime </a:t>
            </a:r>
            <a:r>
              <a:rPr lang="en-US" dirty="0" err="1" smtClean="0"/>
              <a:t>Comparision</a:t>
            </a:r>
            <a:endParaRPr lang="th-TH" dirty="0"/>
          </a:p>
        </p:txBody>
      </p:sp>
      <p:pic>
        <p:nvPicPr>
          <p:cNvPr id="19458" name="Picture 2" descr="https://lh6.googleusercontent.com/dtUdwXrJznvSeCBpY2nLonZnQv6QDbCfwuSPaYEdAB7Z7JeSBwKgsETaKhpv3o42MA9bvlA6R50gkeXY6QMHmm_YE3nuSWq30GS3g-Pn6rnZkC1T7vg8NRX6daIVYTiXzdJZIT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229600" cy="5133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lh5.googleusercontent.com/X_CImhRkhX-N0jWmZzWv8lmrggonQgOIS4V3MkVC1QiLqsrRSwpeOT4GZqdINI4tZiCS1YbFvayMeuZRfovL5mTUI2qIQSgfUyHrL5nOKT2tkrB3ag8HLe6hS0Mou0avDrrvYV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4953000" cy="3298191"/>
          </a:xfrm>
          <a:prstGeom prst="rect">
            <a:avLst/>
          </a:prstGeom>
          <a:noFill/>
        </p:spPr>
      </p:pic>
      <p:pic>
        <p:nvPicPr>
          <p:cNvPr id="23556" name="Picture 4" descr="https://lh4.googleusercontent.com/3m3Hu0fosE7f7uwm8gNInQ6GZmjep05zdNXW8VXe4lqhaL2YGkcCrXdUb3INBOXidnZh8YAbrepBsupfIk6aHQ7dH9hAToulBUC3GgiBfTA9C5Rz7Nje-ztTmy93xjbwqeOR_X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505200"/>
            <a:ext cx="4799572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427</TotalTime>
  <Words>521</Words>
  <Application>Microsoft Office PowerPoint</Application>
  <PresentationFormat>On-screen Show (4:3)</PresentationFormat>
  <Paragraphs>179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Crime Data Analysis</vt:lpstr>
      <vt:lpstr>Project Goal</vt:lpstr>
      <vt:lpstr>Architecture</vt:lpstr>
      <vt:lpstr>Data Gathering</vt:lpstr>
      <vt:lpstr>Data Cleaning</vt:lpstr>
      <vt:lpstr>Overall Trend</vt:lpstr>
      <vt:lpstr>Major Challenge</vt:lpstr>
      <vt:lpstr>Approach to crime Comparision</vt:lpstr>
      <vt:lpstr>Slide 9</vt:lpstr>
      <vt:lpstr>Slide 10</vt:lpstr>
      <vt:lpstr>Slide 11</vt:lpstr>
      <vt:lpstr>Weather &amp; Crime –General Trend</vt:lpstr>
      <vt:lpstr>Weather &amp;Crime - Average Temperature</vt:lpstr>
      <vt:lpstr>Correlation Values – Avg. Temp.</vt:lpstr>
      <vt:lpstr>Weather And Crime – Wind Speed</vt:lpstr>
      <vt:lpstr>Correlation Values – Wind Speed</vt:lpstr>
      <vt:lpstr>Weather &amp;Crime –Precipitation</vt:lpstr>
      <vt:lpstr>Correlation Values – Precipitation</vt:lpstr>
      <vt:lpstr>Weather &amp;Crime –Snow</vt:lpstr>
      <vt:lpstr>Demographics and Crime (Chicago)</vt:lpstr>
      <vt:lpstr>Demographics and Crime (Chicago)</vt:lpstr>
      <vt:lpstr>Correlation Values</vt:lpstr>
      <vt:lpstr>Demographics and Crime (NYC)</vt:lpstr>
      <vt:lpstr>Budget and Crime (LA)</vt:lpstr>
      <vt:lpstr>Budget and Crime(LA)</vt:lpstr>
      <vt:lpstr>Restaurants and Crime (NYC)</vt:lpstr>
      <vt:lpstr>Conclusion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Data Analysis</dc:title>
  <dc:creator>Windows User</dc:creator>
  <cp:lastModifiedBy>Windows User</cp:lastModifiedBy>
  <cp:revision>9</cp:revision>
  <dcterms:created xsi:type="dcterms:W3CDTF">2018-05-07T15:52:12Z</dcterms:created>
  <dcterms:modified xsi:type="dcterms:W3CDTF">2018-05-13T17:31:13Z</dcterms:modified>
</cp:coreProperties>
</file>