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8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Sales comparison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D57-4191-AAF5-BA179257C2BD}"/>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D57-4191-AAF5-BA179257C2B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D57-4191-AAF5-BA179257C2BD}"/>
            </c:ext>
          </c:extLst>
        </c:ser>
        <c:dLbls>
          <c:showLegendKey val="0"/>
          <c:showVal val="0"/>
          <c:showCatName val="0"/>
          <c:showSerName val="0"/>
          <c:showPercent val="0"/>
          <c:showBubbleSize val="0"/>
        </c:dLbls>
        <c:gapWidth val="219"/>
        <c:overlap val="-27"/>
        <c:axId val="524599032"/>
        <c:axId val="524595752"/>
      </c:barChart>
      <c:catAx>
        <c:axId val="524599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4595752"/>
        <c:crosses val="autoZero"/>
        <c:auto val="1"/>
        <c:lblAlgn val="ctr"/>
        <c:lblOffset val="100"/>
        <c:noMultiLvlLbl val="0"/>
      </c:catAx>
      <c:valAx>
        <c:axId val="524595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4599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8092-E867-4E68-9886-B0205E2A27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A09C4B-0CC4-4993-9D0F-D27A49D73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D9D6B2-3203-48A7-85C0-06852B52786A}"/>
              </a:ext>
            </a:extLst>
          </p:cNvPr>
          <p:cNvSpPr>
            <a:spLocks noGrp="1"/>
          </p:cNvSpPr>
          <p:nvPr>
            <p:ph type="dt" sz="half" idx="10"/>
          </p:nvPr>
        </p:nvSpPr>
        <p:spPr/>
        <p:txBody>
          <a:bodyPr/>
          <a:lstStyle/>
          <a:p>
            <a:fld id="{5455A7CF-DB6C-4325-93B5-8C3F06D80356}" type="datetimeFigureOut">
              <a:rPr lang="en-US" smtClean="0"/>
              <a:t>12/6/2023</a:t>
            </a:fld>
            <a:endParaRPr lang="en-US"/>
          </a:p>
        </p:txBody>
      </p:sp>
      <p:sp>
        <p:nvSpPr>
          <p:cNvPr id="5" name="Footer Placeholder 4">
            <a:extLst>
              <a:ext uri="{FF2B5EF4-FFF2-40B4-BE49-F238E27FC236}">
                <a16:creationId xmlns:a16="http://schemas.microsoft.com/office/drawing/2014/main" id="{A8B66A1C-EA7F-4E6F-ABAD-D25AF2A5D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B37CF-1A86-42A3-A07C-D2DA7880CA4C}"/>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8798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4EA1-58E4-42A7-8DCA-725AFB10B7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60006E-D4B9-44A0-A059-EBC6CC39AC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CE83F-AD46-425B-A854-996B54ABE788}"/>
              </a:ext>
            </a:extLst>
          </p:cNvPr>
          <p:cNvSpPr>
            <a:spLocks noGrp="1"/>
          </p:cNvSpPr>
          <p:nvPr>
            <p:ph type="dt" sz="half" idx="10"/>
          </p:nvPr>
        </p:nvSpPr>
        <p:spPr/>
        <p:txBody>
          <a:bodyPr/>
          <a:lstStyle/>
          <a:p>
            <a:fld id="{5455A7CF-DB6C-4325-93B5-8C3F06D80356}" type="datetimeFigureOut">
              <a:rPr lang="en-US" smtClean="0"/>
              <a:t>12/6/2023</a:t>
            </a:fld>
            <a:endParaRPr lang="en-US"/>
          </a:p>
        </p:txBody>
      </p:sp>
      <p:sp>
        <p:nvSpPr>
          <p:cNvPr id="5" name="Footer Placeholder 4">
            <a:extLst>
              <a:ext uri="{FF2B5EF4-FFF2-40B4-BE49-F238E27FC236}">
                <a16:creationId xmlns:a16="http://schemas.microsoft.com/office/drawing/2014/main" id="{A257BED7-15D0-4FA7-999F-F2D1804AD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33827-58FD-4965-A7A7-AB35B277267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62583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7E049-7767-4915-BFAD-AA6268FC13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53A7E7-6996-49F7-8B45-7C9EA3F14B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DE4FD6-252D-4974-83FB-A1C670961515}"/>
              </a:ext>
            </a:extLst>
          </p:cNvPr>
          <p:cNvSpPr>
            <a:spLocks noGrp="1"/>
          </p:cNvSpPr>
          <p:nvPr>
            <p:ph type="dt" sz="half" idx="10"/>
          </p:nvPr>
        </p:nvSpPr>
        <p:spPr/>
        <p:txBody>
          <a:bodyPr/>
          <a:lstStyle/>
          <a:p>
            <a:fld id="{5455A7CF-DB6C-4325-93B5-8C3F06D80356}" type="datetimeFigureOut">
              <a:rPr lang="en-US" smtClean="0"/>
              <a:t>12/6/2023</a:t>
            </a:fld>
            <a:endParaRPr lang="en-US"/>
          </a:p>
        </p:txBody>
      </p:sp>
      <p:sp>
        <p:nvSpPr>
          <p:cNvPr id="5" name="Footer Placeholder 4">
            <a:extLst>
              <a:ext uri="{FF2B5EF4-FFF2-40B4-BE49-F238E27FC236}">
                <a16:creationId xmlns:a16="http://schemas.microsoft.com/office/drawing/2014/main" id="{75E65431-35DC-476B-ABEA-82F227DD0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5E16B-5E75-4104-B122-F4472006EB3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98246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55BD-9E4B-40B7-8EB9-7F10B7270B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1656E-1980-4619-BBC2-1C0AECF5FF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7196B-85A7-4EE9-A037-146860D00D65}"/>
              </a:ext>
            </a:extLst>
          </p:cNvPr>
          <p:cNvSpPr>
            <a:spLocks noGrp="1"/>
          </p:cNvSpPr>
          <p:nvPr>
            <p:ph type="dt" sz="half" idx="10"/>
          </p:nvPr>
        </p:nvSpPr>
        <p:spPr/>
        <p:txBody>
          <a:bodyPr/>
          <a:lstStyle/>
          <a:p>
            <a:fld id="{5455A7CF-DB6C-4325-93B5-8C3F06D80356}" type="datetimeFigureOut">
              <a:rPr lang="en-US" smtClean="0"/>
              <a:t>12/6/2023</a:t>
            </a:fld>
            <a:endParaRPr lang="en-US"/>
          </a:p>
        </p:txBody>
      </p:sp>
      <p:sp>
        <p:nvSpPr>
          <p:cNvPr id="5" name="Footer Placeholder 4">
            <a:extLst>
              <a:ext uri="{FF2B5EF4-FFF2-40B4-BE49-F238E27FC236}">
                <a16:creationId xmlns:a16="http://schemas.microsoft.com/office/drawing/2014/main" id="{9E1B61C3-1137-4444-8857-E46855FEA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A481B-7D56-458D-9F0B-73F00649E611}"/>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30213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5B27-DE83-4844-A575-54EE450B1A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5B7AB5-6E0B-4DBB-86F4-37CEA31A46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6E480A-0C03-4D18-BE4C-6E525B2F6428}"/>
              </a:ext>
            </a:extLst>
          </p:cNvPr>
          <p:cNvSpPr>
            <a:spLocks noGrp="1"/>
          </p:cNvSpPr>
          <p:nvPr>
            <p:ph type="dt" sz="half" idx="10"/>
          </p:nvPr>
        </p:nvSpPr>
        <p:spPr/>
        <p:txBody>
          <a:bodyPr/>
          <a:lstStyle/>
          <a:p>
            <a:fld id="{5455A7CF-DB6C-4325-93B5-8C3F06D80356}" type="datetimeFigureOut">
              <a:rPr lang="en-US" smtClean="0"/>
              <a:t>12/6/2023</a:t>
            </a:fld>
            <a:endParaRPr lang="en-US"/>
          </a:p>
        </p:txBody>
      </p:sp>
      <p:sp>
        <p:nvSpPr>
          <p:cNvPr id="5" name="Footer Placeholder 4">
            <a:extLst>
              <a:ext uri="{FF2B5EF4-FFF2-40B4-BE49-F238E27FC236}">
                <a16:creationId xmlns:a16="http://schemas.microsoft.com/office/drawing/2014/main" id="{992B60B8-19CB-47CB-B72B-0416852AA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9FE0F-A484-4EA7-8FD2-04C4B877694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7907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C114-EFA0-42E6-B430-30AD2967F2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B1390-1CCB-4CF0-913E-185544AF42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93107-53DE-4DCB-BE89-54BC1D44CC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31A65B-5BD3-4B14-A039-5A309529A78B}"/>
              </a:ext>
            </a:extLst>
          </p:cNvPr>
          <p:cNvSpPr>
            <a:spLocks noGrp="1"/>
          </p:cNvSpPr>
          <p:nvPr>
            <p:ph type="dt" sz="half" idx="10"/>
          </p:nvPr>
        </p:nvSpPr>
        <p:spPr/>
        <p:txBody>
          <a:bodyPr/>
          <a:lstStyle/>
          <a:p>
            <a:fld id="{5455A7CF-DB6C-4325-93B5-8C3F06D80356}" type="datetimeFigureOut">
              <a:rPr lang="en-US" smtClean="0"/>
              <a:t>12/6/2023</a:t>
            </a:fld>
            <a:endParaRPr lang="en-US"/>
          </a:p>
        </p:txBody>
      </p:sp>
      <p:sp>
        <p:nvSpPr>
          <p:cNvPr id="6" name="Footer Placeholder 5">
            <a:extLst>
              <a:ext uri="{FF2B5EF4-FFF2-40B4-BE49-F238E27FC236}">
                <a16:creationId xmlns:a16="http://schemas.microsoft.com/office/drawing/2014/main" id="{268F39D9-988D-459E-B1CD-C501E6C88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68384-38C5-424B-B863-1234309677F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95683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DCAC-57AB-4D6E-BC77-E5FBF27FE7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BFAF32-0E0F-4B9B-ABF8-08957C05B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6BFCF4-C2D9-425F-B022-40ACE4EA8C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980780-05D2-4D96-A9D5-53484814E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D4A927-7B61-40C1-92AB-6880517576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AB97D1-5A3B-4059-815A-340FB824448A}"/>
              </a:ext>
            </a:extLst>
          </p:cNvPr>
          <p:cNvSpPr>
            <a:spLocks noGrp="1"/>
          </p:cNvSpPr>
          <p:nvPr>
            <p:ph type="dt" sz="half" idx="10"/>
          </p:nvPr>
        </p:nvSpPr>
        <p:spPr/>
        <p:txBody>
          <a:bodyPr/>
          <a:lstStyle/>
          <a:p>
            <a:fld id="{5455A7CF-DB6C-4325-93B5-8C3F06D80356}" type="datetimeFigureOut">
              <a:rPr lang="en-US" smtClean="0"/>
              <a:t>12/6/2023</a:t>
            </a:fld>
            <a:endParaRPr lang="en-US"/>
          </a:p>
        </p:txBody>
      </p:sp>
      <p:sp>
        <p:nvSpPr>
          <p:cNvPr id="8" name="Footer Placeholder 7">
            <a:extLst>
              <a:ext uri="{FF2B5EF4-FFF2-40B4-BE49-F238E27FC236}">
                <a16:creationId xmlns:a16="http://schemas.microsoft.com/office/drawing/2014/main" id="{B72DE78E-294B-446D-8474-6BA224D5B3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C3293A-4FD6-4428-85E0-574DF5719A8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97822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1404-108D-4FCC-8492-ACE9DCF177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FFD965-28FF-4929-B0DA-92C66945B932}"/>
              </a:ext>
            </a:extLst>
          </p:cNvPr>
          <p:cNvSpPr>
            <a:spLocks noGrp="1"/>
          </p:cNvSpPr>
          <p:nvPr>
            <p:ph type="dt" sz="half" idx="10"/>
          </p:nvPr>
        </p:nvSpPr>
        <p:spPr/>
        <p:txBody>
          <a:bodyPr/>
          <a:lstStyle/>
          <a:p>
            <a:fld id="{5455A7CF-DB6C-4325-93B5-8C3F06D80356}" type="datetimeFigureOut">
              <a:rPr lang="en-US" smtClean="0"/>
              <a:t>12/6/2023</a:t>
            </a:fld>
            <a:endParaRPr lang="en-US"/>
          </a:p>
        </p:txBody>
      </p:sp>
      <p:sp>
        <p:nvSpPr>
          <p:cNvPr id="4" name="Footer Placeholder 3">
            <a:extLst>
              <a:ext uri="{FF2B5EF4-FFF2-40B4-BE49-F238E27FC236}">
                <a16:creationId xmlns:a16="http://schemas.microsoft.com/office/drawing/2014/main" id="{16DAA5E0-83C1-4CF4-880B-2CF539CB7F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AF3922-374B-4171-8BC5-F1E0F8421F58}"/>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60721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AB476E-AC05-47E6-A12F-24C0D753CF12}"/>
              </a:ext>
            </a:extLst>
          </p:cNvPr>
          <p:cNvSpPr>
            <a:spLocks noGrp="1"/>
          </p:cNvSpPr>
          <p:nvPr>
            <p:ph type="dt" sz="half" idx="10"/>
          </p:nvPr>
        </p:nvSpPr>
        <p:spPr/>
        <p:txBody>
          <a:bodyPr/>
          <a:lstStyle/>
          <a:p>
            <a:fld id="{5455A7CF-DB6C-4325-93B5-8C3F06D80356}" type="datetimeFigureOut">
              <a:rPr lang="en-US" smtClean="0"/>
              <a:t>12/6/2023</a:t>
            </a:fld>
            <a:endParaRPr lang="en-US"/>
          </a:p>
        </p:txBody>
      </p:sp>
      <p:sp>
        <p:nvSpPr>
          <p:cNvPr id="3" name="Footer Placeholder 2">
            <a:extLst>
              <a:ext uri="{FF2B5EF4-FFF2-40B4-BE49-F238E27FC236}">
                <a16:creationId xmlns:a16="http://schemas.microsoft.com/office/drawing/2014/main" id="{63C97C91-D4AD-4F7E-B19C-A36AC68BCE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2E8A34-EE4E-4307-B20A-F719CBC3FB1F}"/>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68259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3019-6048-4EF1-8E67-3302EF95B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EAC829-6F62-4C5B-A4FE-88D795CAC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7B1730-5CED-46AB-8AF2-3560B7266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7798A2-8D49-4C9C-8CB7-5367A10AB5B7}"/>
              </a:ext>
            </a:extLst>
          </p:cNvPr>
          <p:cNvSpPr>
            <a:spLocks noGrp="1"/>
          </p:cNvSpPr>
          <p:nvPr>
            <p:ph type="dt" sz="half" idx="10"/>
          </p:nvPr>
        </p:nvSpPr>
        <p:spPr/>
        <p:txBody>
          <a:bodyPr/>
          <a:lstStyle/>
          <a:p>
            <a:fld id="{5455A7CF-DB6C-4325-93B5-8C3F06D80356}" type="datetimeFigureOut">
              <a:rPr lang="en-US" smtClean="0"/>
              <a:t>12/6/2023</a:t>
            </a:fld>
            <a:endParaRPr lang="en-US"/>
          </a:p>
        </p:txBody>
      </p:sp>
      <p:sp>
        <p:nvSpPr>
          <p:cNvPr id="6" name="Footer Placeholder 5">
            <a:extLst>
              <a:ext uri="{FF2B5EF4-FFF2-40B4-BE49-F238E27FC236}">
                <a16:creationId xmlns:a16="http://schemas.microsoft.com/office/drawing/2014/main" id="{7C709CD0-EF6C-41C7-B9BA-9FC337BD76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4E108C-CC43-4553-B063-33D1C360EC5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82206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A4BF-7EBD-4087-A800-77CFD938A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2AE39C-E7E5-4536-968C-65137F387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6C026E-0017-4FFD-BB30-78C5416B2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98FE5-8A1C-4192-984C-C18B093CADF6}"/>
              </a:ext>
            </a:extLst>
          </p:cNvPr>
          <p:cNvSpPr>
            <a:spLocks noGrp="1"/>
          </p:cNvSpPr>
          <p:nvPr>
            <p:ph type="dt" sz="half" idx="10"/>
          </p:nvPr>
        </p:nvSpPr>
        <p:spPr/>
        <p:txBody>
          <a:bodyPr/>
          <a:lstStyle/>
          <a:p>
            <a:fld id="{5455A7CF-DB6C-4325-93B5-8C3F06D80356}" type="datetimeFigureOut">
              <a:rPr lang="en-US" smtClean="0"/>
              <a:t>12/6/2023</a:t>
            </a:fld>
            <a:endParaRPr lang="en-US"/>
          </a:p>
        </p:txBody>
      </p:sp>
      <p:sp>
        <p:nvSpPr>
          <p:cNvPr id="6" name="Footer Placeholder 5">
            <a:extLst>
              <a:ext uri="{FF2B5EF4-FFF2-40B4-BE49-F238E27FC236}">
                <a16:creationId xmlns:a16="http://schemas.microsoft.com/office/drawing/2014/main" id="{6E25DD6C-2A37-4709-B29A-446A57181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6A181-3C79-475A-8A12-7267413561EB}"/>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0957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55371D-5B24-4F8F-B844-6B7F15843C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108F94-535E-4939-99EE-305982298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8EA68-1C72-4720-B1FE-ED04C5E77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5A7CF-DB6C-4325-93B5-8C3F06D80356}" type="datetimeFigureOut">
              <a:rPr lang="en-US" smtClean="0"/>
              <a:t>12/6/2023</a:t>
            </a:fld>
            <a:endParaRPr lang="en-US"/>
          </a:p>
        </p:txBody>
      </p:sp>
      <p:sp>
        <p:nvSpPr>
          <p:cNvPr id="5" name="Footer Placeholder 4">
            <a:extLst>
              <a:ext uri="{FF2B5EF4-FFF2-40B4-BE49-F238E27FC236}">
                <a16:creationId xmlns:a16="http://schemas.microsoft.com/office/drawing/2014/main" id="{E13B2E32-A768-4ED6-970A-84BCB388DE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2913F1-F29E-45B5-BF89-6221E2F9F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76E65-7777-4C32-B153-6028045D6BD3}" type="slidenum">
              <a:rPr lang="en-US" smtClean="0"/>
              <a:t>‹#›</a:t>
            </a:fld>
            <a:endParaRPr lang="en-US"/>
          </a:p>
        </p:txBody>
      </p:sp>
    </p:spTree>
    <p:extLst>
      <p:ext uri="{BB962C8B-B14F-4D97-AF65-F5344CB8AC3E}">
        <p14:creationId xmlns:p14="http://schemas.microsoft.com/office/powerpoint/2010/main" val="2094410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8679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products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AF446A2-4B07-1266-1DE8-BD5AF6C1E126}"/>
              </a:ext>
            </a:extLst>
          </p:cNvPr>
          <p:cNvSpPr txBox="1">
            <a:spLocks/>
          </p:cNvSpPr>
          <p:nvPr/>
        </p:nvSpPr>
        <p:spPr>
          <a:xfrm>
            <a:off x="761839" y="871146"/>
            <a:ext cx="4544762" cy="140118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rPr>
              <a:t>CHEST X-RAY REPORT</a:t>
            </a:r>
          </a:p>
        </p:txBody>
      </p:sp>
      <p:sp>
        <p:nvSpPr>
          <p:cNvPr id="11" name="Rectangle 9">
            <a:extLst>
              <a:ext uri="{FF2B5EF4-FFF2-40B4-BE49-F238E27FC236}">
                <a16:creationId xmlns:a16="http://schemas.microsoft.com/office/drawing/2014/main" id="{5673CC79-1B73-5AA5-74EE-DCBA87C263E6}"/>
              </a:ext>
            </a:extLst>
          </p:cNvPr>
          <p:cNvSpPr>
            <a:spLocks noChangeArrowheads="1"/>
          </p:cNvSpPr>
          <p:nvPr/>
        </p:nvSpPr>
        <p:spPr bwMode="auto">
          <a:xfrm>
            <a:off x="761839" y="1760198"/>
            <a:ext cx="5334161" cy="414799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endParaRPr lang="en-US" altLang="en-US" dirty="0">
              <a:latin typeface="+mn-lt"/>
            </a:endParaRPr>
          </a:p>
          <a:p>
            <a:pPr marR="0" lvl="0" eaLnBrk="1" fontAlgn="base" hangingPunct="1">
              <a:lnSpc>
                <a:spcPct val="90000"/>
              </a:lnSpc>
              <a:spcBef>
                <a:spcPct val="0"/>
              </a:spcBef>
              <a:spcAft>
                <a:spcPts val="600"/>
              </a:spcAft>
              <a:buClrTx/>
              <a:buSzTx/>
              <a:tabLst/>
            </a:pPr>
            <a:r>
              <a:rPr lang="en-US" altLang="en-US" b="1" dirty="0">
                <a:latin typeface="+mn-lt"/>
              </a:rPr>
              <a:t>X-ray Number : </a:t>
            </a:r>
            <a:r>
              <a:rPr lang="en-US" altLang="en-US" dirty="0">
                <a:latin typeface="+mn-lt"/>
              </a:rPr>
              <a:t>52587412</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endParaRPr lang="en-US" altLang="en-US" dirty="0">
              <a:latin typeface="+mn-lt"/>
            </a:endParaRPr>
          </a:p>
          <a:p>
            <a:pPr marR="0" lvl="0" eaLnBrk="1" fontAlgn="base" hangingPunct="1">
              <a:lnSpc>
                <a:spcPct val="90000"/>
              </a:lnSpc>
              <a:spcBef>
                <a:spcPct val="0"/>
              </a:spcBef>
              <a:spcAft>
                <a:spcPts val="600"/>
              </a:spcAft>
              <a:buClrTx/>
              <a:buSzTx/>
              <a:tabLst/>
            </a:pPr>
            <a:r>
              <a:rPr lang="en-US" altLang="en-US" b="1" dirty="0">
                <a:latin typeface="+mn-lt"/>
              </a:rPr>
              <a:t>READINGS :</a:t>
            </a:r>
          </a:p>
          <a:p>
            <a:pPr marL="0" marR="0" lvl="0" indent="-228600" eaLnBrk="1" fontAlgn="base" hangingPunct="1">
              <a:spcBef>
                <a:spcPct val="0"/>
              </a:spcBef>
              <a:spcAft>
                <a:spcPts val="600"/>
              </a:spcAft>
              <a:buClrTx/>
              <a:buSzTx/>
              <a:buFont typeface="Arial" panose="020B0604020202020204" pitchFamily="34" charset="0"/>
              <a:buChar char="•"/>
              <a:tabLst/>
            </a:pPr>
            <a:r>
              <a:rPr lang="en-US" altLang="en-US" b="1" dirty="0">
                <a:latin typeface="+mn-lt"/>
              </a:rPr>
              <a:t>Lungs : </a:t>
            </a:r>
            <a:r>
              <a:rPr lang="en-US" altLang="en-US" dirty="0">
                <a:latin typeface="+mn-lt"/>
              </a:rPr>
              <a:t>Clear and well-inflated; no signs of pneumonia, pneumothorax, or effusion.</a:t>
            </a:r>
          </a:p>
          <a:p>
            <a:pPr marL="0" marR="0" lvl="0" indent="-228600" eaLnBrk="1" fontAlgn="base" hangingPunct="1">
              <a:spcBef>
                <a:spcPct val="0"/>
              </a:spcBef>
              <a:spcAft>
                <a:spcPts val="600"/>
              </a:spcAft>
              <a:buClrTx/>
              <a:buSzTx/>
              <a:buFont typeface="Arial" panose="020B0604020202020204" pitchFamily="34" charset="0"/>
              <a:buChar char="•"/>
              <a:tabLst/>
            </a:pPr>
            <a:r>
              <a:rPr lang="en-US" altLang="en-US" b="1" dirty="0">
                <a:latin typeface="+mn-lt"/>
              </a:rPr>
              <a:t>Heart : </a:t>
            </a:r>
            <a:r>
              <a:rPr lang="en-US" altLang="en-US" dirty="0">
                <a:latin typeface="+mn-lt"/>
              </a:rPr>
              <a:t>Normal size and shape; cardiac silhouette within normal limits; no cardiomegaly or pericardial effusion. </a:t>
            </a:r>
          </a:p>
          <a:p>
            <a:pPr marL="0" marR="0" lvl="0" indent="-228600" eaLnBrk="1" fontAlgn="base" hangingPunct="1">
              <a:spcBef>
                <a:spcPct val="0"/>
              </a:spcBef>
              <a:spcAft>
                <a:spcPts val="600"/>
              </a:spcAft>
              <a:buClrTx/>
              <a:buSzTx/>
              <a:buFont typeface="Arial" panose="020B0604020202020204" pitchFamily="34" charset="0"/>
              <a:buChar char="•"/>
              <a:tabLst/>
            </a:pPr>
            <a:r>
              <a:rPr lang="en-US" altLang="en-US" b="1" dirty="0">
                <a:latin typeface="+mn-lt"/>
              </a:rPr>
              <a:t>Diaphragms : </a:t>
            </a:r>
            <a:r>
              <a:rPr lang="en-US" altLang="en-US" dirty="0">
                <a:latin typeface="+mn-lt"/>
              </a:rPr>
              <a:t>Well-defined and even; no elevation or depression.</a:t>
            </a:r>
          </a:p>
          <a:p>
            <a:pPr marL="0" marR="0" lvl="0" indent="-228600" eaLnBrk="1" fontAlgn="base" hangingPunct="1">
              <a:spcBef>
                <a:spcPct val="0"/>
              </a:spcBef>
              <a:spcAft>
                <a:spcPts val="600"/>
              </a:spcAft>
              <a:buClrTx/>
              <a:buSzTx/>
              <a:buFont typeface="Arial" panose="020B0604020202020204" pitchFamily="34" charset="0"/>
              <a:buChar char="•"/>
              <a:tabLst/>
            </a:pPr>
            <a:r>
              <a:rPr lang="en-US" altLang="en-US" b="1" dirty="0">
                <a:latin typeface="+mn-lt"/>
              </a:rPr>
              <a:t>Bones : </a:t>
            </a:r>
            <a:r>
              <a:rPr lang="en-US" altLang="en-US" dirty="0">
                <a:latin typeface="+mn-lt"/>
              </a:rPr>
              <a:t>Normal appearance; no fractures or dislocations.</a:t>
            </a:r>
          </a:p>
        </p:txBody>
      </p:sp>
      <p:pic>
        <p:nvPicPr>
          <p:cNvPr id="12" name="Picture 1" descr="A chest x-ray of a person&#10;&#10;Description automatically generated">
            <a:extLst>
              <a:ext uri="{FF2B5EF4-FFF2-40B4-BE49-F238E27FC236}">
                <a16:creationId xmlns:a16="http://schemas.microsoft.com/office/drawing/2014/main" id="{E3689B34-F6A6-D4EE-3C2A-7FB96FFCDC5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69394" y="771754"/>
            <a:ext cx="4005494" cy="457914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6">
            <a:extLst>
              <a:ext uri="{FF2B5EF4-FFF2-40B4-BE49-F238E27FC236}">
                <a16:creationId xmlns:a16="http://schemas.microsoft.com/office/drawing/2014/main" id="{D0E5E2ED-8D7A-4B6D-4121-1EDA37E9CBED}"/>
              </a:ext>
            </a:extLst>
          </p:cNvPr>
          <p:cNvSpPr txBox="1"/>
          <p:nvPr/>
        </p:nvSpPr>
        <p:spPr>
          <a:xfrm>
            <a:off x="7695739" y="5452777"/>
            <a:ext cx="3198403" cy="230832"/>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0"/>
              </a:spcAft>
            </a:pPr>
            <a:r>
              <a:rPr lang="en-US" sz="1500" i="1" dirty="0">
                <a:effectLst/>
                <a:ea typeface="Times New Roman" panose="02020603050405020304" pitchFamily="18" charset="0"/>
              </a:rPr>
              <a:t>Figure 1: Chest X-ray- TIFF Version</a:t>
            </a:r>
          </a:p>
        </p:txBody>
      </p:sp>
    </p:spTree>
    <p:extLst>
      <p:ext uri="{BB962C8B-B14F-4D97-AF65-F5344CB8AC3E}">
        <p14:creationId xmlns:p14="http://schemas.microsoft.com/office/powerpoint/2010/main" val="4027211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lang="en-US" dirty="0"/>
              <a:t>Multicolumn</a:t>
            </a:r>
            <a:endParaRPr dirty="0"/>
          </a:p>
        </p:txBody>
      </p:sp>
      <p:sp>
        <p:nvSpPr>
          <p:cNvPr id="4" name="TextBox 3">
            <a:extLst>
              <a:ext uri="{FF2B5EF4-FFF2-40B4-BE49-F238E27FC236}">
                <a16:creationId xmlns:a16="http://schemas.microsoft.com/office/drawing/2014/main" id="{AA53A94A-8663-48B3-B5C6-1932868B76F0}"/>
              </a:ext>
            </a:extLst>
          </p:cNvPr>
          <p:cNvSpPr txBox="1"/>
          <p:nvPr/>
        </p:nvSpPr>
        <p:spPr>
          <a:xfrm>
            <a:off x="1717287" y="1690688"/>
            <a:ext cx="8720253" cy="3419856"/>
          </a:xfrm>
          <a:prstGeom prst="rect">
            <a:avLst/>
          </a:prstGeom>
          <a:noFill/>
        </p:spPr>
        <p:txBody>
          <a:bodyPr wrap="square" numCol="3" spcCol="365760" rtlCol="0">
            <a:spAutoFit/>
          </a:bodyPr>
          <a:lstStyle/>
          <a:p>
            <a:pPr algn="l"/>
            <a:r>
              <a:rPr lang="en-US" sz="1800" dirty="0">
                <a:solidFill>
                  <a:srgbClr val="000000"/>
                </a:solidFill>
                <a:latin typeface="Calibri" panose="020F0502020204030204" pitchFamily="34" charset="0"/>
                <a:cs typeface="Calibri" panose="020F0502020204030204" pitchFamily="34" charset="0"/>
              </a:rPr>
              <a:t>Adventure Works Cycles, the fictitious company on which the Adventure Works sample databases are based, is a large, multinational manufacturing company. The company manufactures and sells metal and composite to North American, European and Asian commercial markets. While its base operation is located in Bothell, Washington with 290 employees, several regional sales teams are located throughout their market base.</a:t>
            </a:r>
          </a:p>
          <a:p>
            <a:pPr algn="l"/>
            <a:r>
              <a:rPr lang="en-US" sz="1800" dirty="0">
                <a:solidFill>
                  <a:srgbClr val="000000"/>
                </a:solidFill>
                <a:latin typeface="Calibri" panose="020F0502020204030204" pitchFamily="34" charset="0"/>
                <a:cs typeface="Calibri" panose="020F0502020204030204" pitchFamily="34" charset="0"/>
              </a:rPr>
              <a:t>In 2000, Adventure Works Cycles bought a small manufacturing plant, </a:t>
            </a:r>
            <a:r>
              <a:rPr lang="en-US" sz="1800" dirty="0" err="1">
                <a:solidFill>
                  <a:srgbClr val="000000"/>
                </a:solidFill>
                <a:latin typeface="Calibri" panose="020F0502020204030204" pitchFamily="34" charset="0"/>
                <a:cs typeface="Calibri" panose="020F0502020204030204" pitchFamily="34" charset="0"/>
              </a:rPr>
              <a:t>Importadores</a:t>
            </a:r>
            <a:r>
              <a:rPr lang="en-US" sz="1800" dirty="0">
                <a:solidFill>
                  <a:srgbClr val="000000"/>
                </a:solidFill>
                <a:latin typeface="Calibri" panose="020F0502020204030204" pitchFamily="34" charset="0"/>
                <a:cs typeface="Calibri" panose="020F0502020204030204" pitchFamily="34" charset="0"/>
              </a:rPr>
              <a:t> Neptuno, located in Mexico. </a:t>
            </a:r>
            <a:r>
              <a:rPr lang="en-US" sz="1800" dirty="0" err="1">
                <a:solidFill>
                  <a:srgbClr val="000000"/>
                </a:solidFill>
                <a:latin typeface="Calibri" panose="020F0502020204030204" pitchFamily="34" charset="0"/>
                <a:cs typeface="Calibri" panose="020F0502020204030204" pitchFamily="34" charset="0"/>
              </a:rPr>
              <a:t>Importadores</a:t>
            </a:r>
            <a:r>
              <a:rPr lang="en-US" sz="1800" dirty="0">
                <a:solidFill>
                  <a:srgbClr val="000000"/>
                </a:solidFill>
                <a:latin typeface="Calibri" panose="020F0502020204030204" pitchFamily="34" charset="0"/>
                <a:cs typeface="Calibri" panose="020F0502020204030204" pitchFamily="34" charset="0"/>
              </a:rPr>
              <a:t> Neptuno manufactures several critical subcomponents for the Adventure Works product line. These subcomponents are shipped to the Bothell location for final product assembly. </a:t>
            </a:r>
          </a:p>
        </p:txBody>
      </p:sp>
    </p:spTree>
    <p:extLst>
      <p:ext uri="{BB962C8B-B14F-4D97-AF65-F5344CB8AC3E}">
        <p14:creationId xmlns:p14="http://schemas.microsoft.com/office/powerpoint/2010/main" val="4200657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3275F726-C0B5-47DE-BC71-6DFED385E2E6}"/>
              </a:ext>
            </a:extLst>
          </p:cNvPr>
          <p:cNvGraphicFramePr/>
          <p:nvPr>
            <p:extLst>
              <p:ext uri="{D42A27DB-BD31-4B8C-83A1-F6EECF244321}">
                <p14:modId xmlns:p14="http://schemas.microsoft.com/office/powerpoint/2010/main" val="351699678"/>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11059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nvGraphicFramePr>
        <p:xfrm>
          <a:off x="786384" y="1216152"/>
          <a:ext cx="10858500" cy="5263388"/>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1034288">
                <a:tc>
                  <a:txBody>
                    <a:bodyPr/>
                    <a:lstStyle/>
                    <a:p>
                      <a:pPr algn="ctr" defTabSz="914400"/>
                      <a:r>
                        <a:rPr sz="1400" b="1" dirty="0">
                          <a:latin typeface="Arial"/>
                        </a:rPr>
                        <a:t>Month</a:t>
                      </a:r>
                    </a:p>
                  </a:txBody>
                  <a:tcPr anchor="ctr" horzOverflow="overflow"/>
                </a:tc>
                <a:tc>
                  <a:txBody>
                    <a:bodyPr/>
                    <a:lstStyle/>
                    <a:p>
                      <a:pPr algn="ctr" defTabSz="914400"/>
                      <a:r>
                        <a:rPr sz="1400" b="1" dirty="0">
                          <a:latin typeface="Arial"/>
                        </a:rPr>
                        <a:t>Product A</a:t>
                      </a:r>
                    </a:p>
                  </a:txBody>
                  <a:tcPr anchor="ctr" horzOverflow="overflow"/>
                </a:tc>
                <a:tc>
                  <a:txBody>
                    <a:bodyPr/>
                    <a:lstStyle/>
                    <a:p>
                      <a:pPr algn="ctr" defTabSz="914400"/>
                      <a:r>
                        <a:rPr sz="1400" b="1" dirty="0">
                          <a:latin typeface="Arial"/>
                        </a:rPr>
                        <a:t>Product B</a:t>
                      </a:r>
                    </a:p>
                  </a:txBody>
                  <a:tcPr anchor="ctr" horzOverflow="overflow"/>
                </a:tc>
                <a:tc>
                  <a:txBody>
                    <a:bodyPr/>
                    <a:lstStyle/>
                    <a:p>
                      <a:pPr algn="ctr" defTabSz="914400"/>
                      <a:r>
                        <a:rPr sz="1400" b="1" dirty="0">
                          <a:latin typeface="Arial"/>
                        </a:rPr>
                        <a:t>Product C</a:t>
                      </a:r>
                    </a:p>
                  </a:txBody>
                  <a:tcPr anchor="ctr" horzOverflow="overflow"/>
                </a:tc>
                <a:tc>
                  <a:txBody>
                    <a:bodyPr/>
                    <a:lstStyle/>
                    <a:p>
                      <a:pPr algn="ctr" defTabSz="914400"/>
                      <a:r>
                        <a:rPr sz="1400" b="1" dirty="0">
                          <a:latin typeface="Arial"/>
                        </a:rPr>
                        <a:t>Product D</a:t>
                      </a:r>
                    </a:p>
                  </a:txBody>
                  <a:tcPr anchor="ctr" horzOverflow="overflow"/>
                </a:tc>
                <a:tc>
                  <a:txBody>
                    <a:bodyPr/>
                    <a:lstStyle/>
                    <a:p>
                      <a:pPr algn="ctr" defTabSz="914400"/>
                      <a:r>
                        <a:rPr sz="1400" b="1" dirty="0">
                          <a:latin typeface="Arial"/>
                        </a:rPr>
                        <a:t>Product E</a:t>
                      </a:r>
                    </a:p>
                  </a:txBody>
                  <a:tcPr anchor="ctr" horzOverflow="overflow"/>
                </a:tc>
                <a:tc>
                  <a:txBody>
                    <a:bodyPr/>
                    <a:lstStyle/>
                    <a:p>
                      <a:pPr algn="ctr" defTabSz="914400"/>
                      <a:r>
                        <a:rPr sz="1400" b="1" dirty="0">
                          <a:latin typeface="Arial"/>
                        </a:rPr>
                        <a:t>Product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69900">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69900">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69900">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69900">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69900">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69900">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69900">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69900">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69900">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366</Words>
  <Application>Microsoft Office PowerPoint</Application>
  <PresentationFormat>Widescreen</PresentationFormat>
  <Paragraphs>110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Company History</vt:lpstr>
      <vt:lpstr>PowerPoint Presentation</vt:lpstr>
      <vt:lpstr>Multicolumn</vt:lpstr>
      <vt:lpstr>PowerPoint Presentation</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Dharanitharan Ayyasamy</cp:lastModifiedBy>
  <cp:revision>19</cp:revision>
  <dcterms:created xsi:type="dcterms:W3CDTF">2019-02-27T08:36:52Z</dcterms:created>
  <dcterms:modified xsi:type="dcterms:W3CDTF">2023-12-06T14:16:15Z</dcterms:modified>
</cp:coreProperties>
</file>