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86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88092-E867-4E68-9886-B0205E2A27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A09C4B-0CC4-4993-9D0F-D27A49D730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D9D6B2-3203-48A7-85C0-06852B52786A}"/>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5" name="Footer Placeholder 4">
            <a:extLst>
              <a:ext uri="{FF2B5EF4-FFF2-40B4-BE49-F238E27FC236}">
                <a16:creationId xmlns:a16="http://schemas.microsoft.com/office/drawing/2014/main" id="{A8B66A1C-EA7F-4E6F-ABAD-D25AF2A5D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CB37CF-1A86-42A3-A07C-D2DA7880CA4C}"/>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987980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14EA1-58E4-42A7-8DCA-725AFB10B7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60006E-D4B9-44A0-A059-EBC6CC39AC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3CE83F-AD46-425B-A854-996B54ABE788}"/>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5" name="Footer Placeholder 4">
            <a:extLst>
              <a:ext uri="{FF2B5EF4-FFF2-40B4-BE49-F238E27FC236}">
                <a16:creationId xmlns:a16="http://schemas.microsoft.com/office/drawing/2014/main" id="{A257BED7-15D0-4FA7-999F-F2D1804AD7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33827-58FD-4965-A7A7-AB35B2772676}"/>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625837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7E049-7767-4915-BFAD-AA6268FC13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53A7E7-6996-49F7-8B45-7C9EA3F14BC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DE4FD6-252D-4974-83FB-A1C670961515}"/>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5" name="Footer Placeholder 4">
            <a:extLst>
              <a:ext uri="{FF2B5EF4-FFF2-40B4-BE49-F238E27FC236}">
                <a16:creationId xmlns:a16="http://schemas.microsoft.com/office/drawing/2014/main" id="{75E65431-35DC-476B-ABEA-82F227DD08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35E16B-5E75-4104-B122-F4472006EB30}"/>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2982463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A55BD-9E4B-40B7-8EB9-7F10B7270B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51656E-1980-4619-BBC2-1C0AECF5FFE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37196B-85A7-4EE9-A037-146860D00D65}"/>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5" name="Footer Placeholder 4">
            <a:extLst>
              <a:ext uri="{FF2B5EF4-FFF2-40B4-BE49-F238E27FC236}">
                <a16:creationId xmlns:a16="http://schemas.microsoft.com/office/drawing/2014/main" id="{9E1B61C3-1137-4444-8857-E46855FEA9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8A481B-7D56-458D-9F0B-73F00649E611}"/>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30213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B5B27-DE83-4844-A575-54EE450B1A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5B7AB5-6E0B-4DBB-86F4-37CEA31A46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6E480A-0C03-4D18-BE4C-6E525B2F6428}"/>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5" name="Footer Placeholder 4">
            <a:extLst>
              <a:ext uri="{FF2B5EF4-FFF2-40B4-BE49-F238E27FC236}">
                <a16:creationId xmlns:a16="http://schemas.microsoft.com/office/drawing/2014/main" id="{992B60B8-19CB-47CB-B72B-0416852AA9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B9FE0F-A484-4EA7-8FD2-04C4B8776940}"/>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979072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4C114-EFA0-42E6-B430-30AD2967F2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FB1390-1CCB-4CF0-913E-185544AF421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93107-53DE-4DCB-BE89-54BC1D44CC2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31A65B-5BD3-4B14-A039-5A309529A78B}"/>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6" name="Footer Placeholder 5">
            <a:extLst>
              <a:ext uri="{FF2B5EF4-FFF2-40B4-BE49-F238E27FC236}">
                <a16:creationId xmlns:a16="http://schemas.microsoft.com/office/drawing/2014/main" id="{268F39D9-988D-459E-B1CD-C501E6C887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968384-38C5-424B-B863-1234309677FA}"/>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3956836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FDCAC-57AB-4D6E-BC77-E5FBF27FE7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BFAF32-0E0F-4B9B-ABF8-08957C05BA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B6BFCF4-C2D9-425F-B022-40ACE4EA8C9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980780-05D2-4D96-A9D5-53484814E5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8D4A927-7B61-40C1-92AB-68805175766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AB97D1-5A3B-4059-815A-340FB824448A}"/>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8" name="Footer Placeholder 7">
            <a:extLst>
              <a:ext uri="{FF2B5EF4-FFF2-40B4-BE49-F238E27FC236}">
                <a16:creationId xmlns:a16="http://schemas.microsoft.com/office/drawing/2014/main" id="{B72DE78E-294B-446D-8474-6BA224D5B3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C3293A-4FD6-4428-85E0-574DF5719A86}"/>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978228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21404-108D-4FCC-8492-ACE9DCF177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FFD965-28FF-4929-B0DA-92C66945B932}"/>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4" name="Footer Placeholder 3">
            <a:extLst>
              <a:ext uri="{FF2B5EF4-FFF2-40B4-BE49-F238E27FC236}">
                <a16:creationId xmlns:a16="http://schemas.microsoft.com/office/drawing/2014/main" id="{16DAA5E0-83C1-4CF4-880B-2CF539CB7F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AF3922-374B-4171-8BC5-F1E0F8421F58}"/>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3607219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AB476E-AC05-47E6-A12F-24C0D753CF12}"/>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3" name="Footer Placeholder 2">
            <a:extLst>
              <a:ext uri="{FF2B5EF4-FFF2-40B4-BE49-F238E27FC236}">
                <a16:creationId xmlns:a16="http://schemas.microsoft.com/office/drawing/2014/main" id="{63C97C91-D4AD-4F7E-B19C-A36AC68BCE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2E8A34-EE4E-4307-B20A-F719CBC3FB1F}"/>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682592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73019-6048-4EF1-8E67-3302EF95BF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EAC829-6F62-4C5B-A4FE-88D795CAC2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7B1730-5CED-46AB-8AF2-3560B72661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7798A2-8D49-4C9C-8CB7-5367A10AB5B7}"/>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6" name="Footer Placeholder 5">
            <a:extLst>
              <a:ext uri="{FF2B5EF4-FFF2-40B4-BE49-F238E27FC236}">
                <a16:creationId xmlns:a16="http://schemas.microsoft.com/office/drawing/2014/main" id="{7C709CD0-EF6C-41C7-B9BA-9FC337BD76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4E108C-CC43-4553-B063-33D1C360EC5A}"/>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822060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A4BF-7EBD-4087-A800-77CFD938AE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2AE39C-E7E5-4536-968C-65137F387D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6C026E-0017-4FFD-BB30-78C5416B23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C98FE5-8A1C-4192-984C-C18B093CADF6}"/>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6" name="Footer Placeholder 5">
            <a:extLst>
              <a:ext uri="{FF2B5EF4-FFF2-40B4-BE49-F238E27FC236}">
                <a16:creationId xmlns:a16="http://schemas.microsoft.com/office/drawing/2014/main" id="{6E25DD6C-2A37-4709-B29A-446A571819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56A181-3C79-475A-8A12-7267413561EB}"/>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209579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55371D-5B24-4F8F-B844-6B7F15843C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108F94-535E-4939-99EE-305982298D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8EA68-1C72-4720-B1FE-ED04C5E771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5A7CF-DB6C-4325-93B5-8C3F06D80356}" type="datetimeFigureOut">
              <a:rPr lang="en-US" smtClean="0"/>
              <a:t>6/13/2023</a:t>
            </a:fld>
            <a:endParaRPr lang="en-US"/>
          </a:p>
        </p:txBody>
      </p:sp>
      <p:sp>
        <p:nvSpPr>
          <p:cNvPr id="5" name="Footer Placeholder 4">
            <a:extLst>
              <a:ext uri="{FF2B5EF4-FFF2-40B4-BE49-F238E27FC236}">
                <a16:creationId xmlns:a16="http://schemas.microsoft.com/office/drawing/2014/main" id="{E13B2E32-A768-4ED6-970A-84BCB388DE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2913F1-F29E-45B5-BF89-6221E2F9F9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E76E65-7777-4C32-B153-6028045D6BD3}" type="slidenum">
              <a:rPr lang="en-US" smtClean="0"/>
              <a:t>‹#›</a:t>
            </a:fld>
            <a:endParaRPr lang="en-US"/>
          </a:p>
        </p:txBody>
      </p:sp>
      <p:sp>
        <p:nvSpPr>
          <p:cNvPr id="7" name="TextBox 6">
            <a:extLst>
              <a:ext uri="{FF2B5EF4-FFF2-40B4-BE49-F238E27FC236}">
                <a16:creationId xmlns:a16="http://schemas.microsoft.com/office/drawing/2014/main" id="{8C06D555-216C-4AEA-2791-904CA8FF89E4}"/>
              </a:ext>
            </a:extLst>
          </p:cNvPr>
          <p:cNvSpPr txBox="1"/>
          <p:nvPr userDrawn="1"/>
        </p:nvSpPr>
        <p:spPr>
          <a:xfrm>
            <a:off x="9342268" y="6356350"/>
            <a:ext cx="2743200" cy="369332"/>
          </a:xfrm>
          <a:prstGeom prst="rect">
            <a:avLst/>
          </a:prstGeom>
          <a:noFill/>
        </p:spPr>
        <p:txBody>
          <a:bodyPr wrap="square" rtlCol="0">
            <a:spAutoFit/>
          </a:bodyPr>
          <a:lstStyle/>
          <a:p>
            <a:r>
              <a:rPr lang="en-US" dirty="0">
                <a:solidFill>
                  <a:schemeClr val="tx1"/>
                </a:solidFill>
              </a:rPr>
              <a:t>@ </a:t>
            </a:r>
            <a:r>
              <a:rPr lang="en-US">
                <a:solidFill>
                  <a:srgbClr val="FF0000"/>
                </a:solidFill>
              </a:rPr>
              <a:t>The Product </a:t>
            </a:r>
            <a:r>
              <a:rPr lang="en-US" dirty="0">
                <a:solidFill>
                  <a:srgbClr val="FF0000"/>
                </a:solidFill>
              </a:rPr>
              <a:t>Company</a:t>
            </a:r>
          </a:p>
        </p:txBody>
      </p:sp>
    </p:spTree>
    <p:extLst>
      <p:ext uri="{BB962C8B-B14F-4D97-AF65-F5344CB8AC3E}">
        <p14:creationId xmlns:p14="http://schemas.microsoft.com/office/powerpoint/2010/main" val="2094410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lgn="ctr" defTabSz="914400"/>
            <a:r>
              <a:rPr dirty="0"/>
              <a:t>Company History</a:t>
            </a:r>
          </a:p>
        </p:txBody>
      </p:sp>
      <p:sp>
        <p:nvSpPr>
          <p:cNvPr id="3" name="TextBox3"/>
          <p:cNvSpPr txBox="1">
            <a:spLocks noChangeArrowheads="1"/>
          </p:cNvSpPr>
          <p:nvPr/>
        </p:nvSpPr>
        <p:spPr bwMode="white">
          <a:xfrm>
            <a:off x="675894" y="1799971"/>
            <a:ext cx="11102213" cy="923330"/>
          </a:xfrm>
          <a:prstGeom prst="rect">
            <a:avLst/>
          </a:prstGeom>
          <a:ln>
            <a:headEnd type="none"/>
            <a:tailEnd type="none"/>
          </a:ln>
        </p:spPr>
        <p:txBody>
          <a:bodyPr wrap="square">
            <a:spAutoFit/>
          </a:bodyPr>
          <a:lstStyle/>
          <a:p>
            <a:pPr defTabSz="914400"/>
            <a:r>
              <a:rPr dirty="0"/>
              <a:t>IMN Solutions PVT LTD is the software company, established in 1987, by George Milton. The company has been listed as the trusted partner for many high-profile organizations since 1988 and got awards for quality product</a:t>
            </a:r>
            <a:r>
              <a:rPr lang="en-US" dirty="0"/>
              <a:t>ion</a:t>
            </a:r>
            <a:r>
              <a:rPr dirty="0"/>
              <a:t> from reputed organizations.</a:t>
            </a:r>
          </a:p>
        </p:txBody>
      </p:sp>
      <p:sp>
        <p:nvSpPr>
          <p:cNvPr id="4" name="TextBox4"/>
          <p:cNvSpPr txBox="1">
            <a:spLocks noChangeArrowheads="1"/>
          </p:cNvSpPr>
          <p:nvPr/>
        </p:nvSpPr>
        <p:spPr bwMode="white">
          <a:xfrm>
            <a:off x="675894" y="3429000"/>
            <a:ext cx="5561330" cy="1477264"/>
          </a:xfrm>
          <a:prstGeom prst="rect">
            <a:avLst/>
          </a:prstGeom>
          <a:ln>
            <a:headEnd type="none"/>
            <a:tailEnd type="none"/>
          </a:ln>
        </p:spPr>
        <p:txBody>
          <a:bodyPr wrap="square">
            <a:spAutoFit/>
          </a:bodyPr>
          <a:lstStyle/>
          <a:p>
            <a:pPr marL="444500" indent="-444500" defTabSz="914400">
              <a:buAutoNum type="arabicPeriod"/>
            </a:pPr>
            <a:r>
              <a:rPr dirty="0"/>
              <a:t>The company </a:t>
            </a:r>
            <a:r>
              <a:rPr lang="en-US" dirty="0"/>
              <a:t>product </a:t>
            </a:r>
            <a:r>
              <a:rPr dirty="0"/>
              <a:t>acquired the MCY corporation for 20 billion dollars and became the top revenue maker for the year 2015.</a:t>
            </a:r>
          </a:p>
          <a:p>
            <a:pPr marL="444500" indent="-444500" defTabSz="914400">
              <a:buAutoNum type="arabicPeriod"/>
            </a:pPr>
            <a:r>
              <a:rPr dirty="0"/>
              <a:t>The company is participating in top open source projects in automation industry.</a:t>
            </a:r>
          </a:p>
        </p:txBody>
      </p:sp>
      <p:pic>
        <p:nvPicPr>
          <p:cNvPr id="5" name="Picture 5"/>
          <p:cNvPicPr>
            <a:picLocks noChangeAspect="1"/>
          </p:cNvPicPr>
          <p:nvPr/>
        </p:nvPicPr>
        <p:blipFill>
          <a:blip r:embed="rId2">
            <a:lum/>
          </a:blip>
          <a:srcRect/>
          <a:stretch>
            <a:fillRect/>
          </a:stretch>
        </p:blipFill>
        <p:spPr bwMode="white">
          <a:xfrm>
            <a:off x="6347333" y="3030093"/>
            <a:ext cx="4629658" cy="2440432"/>
          </a:xfrm>
          <a:prstGeom prst="rect">
            <a:avLst/>
          </a:prstGeom>
          <a:ln>
            <a:headEnd type="none"/>
            <a:tailEnd type="none"/>
          </a:ln>
        </p:spPr>
      </p:pic>
      <p:sp>
        <p:nvSpPr>
          <p:cNvPr id="6" name="Explosion16"/>
          <p:cNvSpPr>
            <a:spLocks/>
          </p:cNvSpPr>
          <p:nvPr/>
        </p:nvSpPr>
        <p:spPr bwMode="white">
          <a:xfrm>
            <a:off x="621411" y="5470017"/>
            <a:ext cx="1322451" cy="1022858"/>
          </a:xfrm>
          <a:prstGeom prst="irregularSeal1">
            <a:avLst/>
          </a:prstGeom>
          <a:noFill/>
          <a:ln>
            <a:headEnd type="none"/>
            <a:tailEnd type="none"/>
          </a:ln>
        </p:spPr>
        <p:style>
          <a:lnRef idx="2">
            <a:schemeClr val="accent1">
              <a:shade val="50000"/>
            </a:schemeClr>
          </a:lnRef>
          <a:fillRef idx="1">
            <a:schemeClr val="accent1"/>
          </a:fillRef>
          <a:effectRef idx="0">
            <a:schemeClr val="accent1"/>
          </a:effectRef>
          <a:fontRef idx="minor">
            <a:schemeClr val="tx1"/>
          </a:fontRef>
        </p:style>
        <p:txBody>
          <a:bodyPr wrap="square"/>
          <a:lstStyle/>
          <a:p>
            <a:pPr algn="ctr" defTabSz="914400"/>
            <a:r>
              <a:rPr dirty="0"/>
              <a:t>IMN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704088" y="292608"/>
            <a:ext cx="7278624" cy="905256"/>
          </a:xfrm>
          <a:ln>
            <a:headEnd type="none"/>
            <a:tailEnd type="none"/>
          </a:ln>
        </p:spPr>
        <p:txBody>
          <a:bodyPr wrap="square"/>
          <a:lstStyle/>
          <a:p>
            <a:pPr algn="l" defTabSz="914400"/>
            <a:r>
              <a:rPr lang="en-US" sz="4000" dirty="0">
                <a:latin typeface="Helvetica CE 35 Thin"/>
                <a:ea typeface="Helvetica CE 35 Thin"/>
                <a:cs typeface="Helvetica CE 35 Thin"/>
              </a:rPr>
              <a:t>Product Overview</a:t>
            </a:r>
            <a:endParaRPr sz="4000" dirty="0">
              <a:latin typeface="Helvetica CE 35 Thin"/>
              <a:ea typeface="Helvetica CE 35 Thin"/>
              <a:cs typeface="Helvetica CE 35 Thin"/>
            </a:endParaRPr>
          </a:p>
        </p:txBody>
      </p:sp>
      <p:sp>
        <p:nvSpPr>
          <p:cNvPr id="3" name="Text Placeholder 2"/>
          <p:cNvSpPr>
            <a:spLocks noGrp="1"/>
          </p:cNvSpPr>
          <p:nvPr>
            <p:ph type="body" idx="1"/>
          </p:nvPr>
        </p:nvSpPr>
        <p:spPr bwMode="white">
          <a:xfrm>
            <a:off x="1106424" y="1517904"/>
            <a:ext cx="9217152" cy="4507992"/>
          </a:xfrm>
          <a:ln>
            <a:headEnd type="none"/>
            <a:tailEnd type="none"/>
          </a:ln>
        </p:spPr>
        <p:txBody>
          <a:bodyPr wrap="square">
            <a:normAutofit/>
          </a:bodyPr>
          <a:lstStyle/>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Adventure Works Cycles, the fictitious company on which the Adventure Works sample databases are based, is a large, multinational manufacturing company. </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The company manufactures and sells metal and composite bicycles to North American, European and Asian commercial markets. While its base operation is located in Bothell, Washington with 290 employees, several regional sales teams are located throughout their market base.</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In 2000, Adventure Works Cycles bought a small manufacturing plant, </a:t>
            </a:r>
            <a:r>
              <a:rPr lang="en-US" sz="1800" dirty="0" err="1">
                <a:solidFill>
                  <a:srgbClr val="000000"/>
                </a:solidFill>
                <a:latin typeface="Calibri (Body)"/>
                <a:ea typeface="Calibri (Body)"/>
                <a:cs typeface="Calibri (Body)"/>
              </a:rPr>
              <a:t>Importadores</a:t>
            </a:r>
            <a:r>
              <a:rPr lang="en-US" sz="1800" dirty="0">
                <a:solidFill>
                  <a:srgbClr val="000000"/>
                </a:solidFill>
                <a:latin typeface="Calibri (Body)"/>
                <a:ea typeface="Calibri (Body)"/>
                <a:cs typeface="Calibri (Body)"/>
              </a:rPr>
              <a:t> Neptuno, located in Mexico. Importadores Neptuno manufactures several critical subcomponents for the Adventure Works Cycles production line. </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These subcomponents are shipped to the Bothell location for final product assembly. In 2001, Importadores Neptuno, became the sole manufacturer and distributor of the touring bicycle productivity group.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1069848" y="0"/>
            <a:ext cx="10058400" cy="1609344"/>
          </a:xfrm>
          <a:ln>
            <a:headEnd type="none"/>
            <a:tailEnd type="none"/>
          </a:ln>
        </p:spPr>
        <p:txBody>
          <a:bodyPr wrap="square"/>
          <a:lstStyle/>
          <a:p>
            <a:pPr algn="ctr" defTabSz="914400"/>
            <a:r>
              <a:rPr sz="2800" b="1" cap="all" dirty="0">
                <a:latin typeface="Arial"/>
              </a:rPr>
              <a:t>Target </a:t>
            </a:r>
            <a:r>
              <a:rPr sz="1800" dirty="0">
                <a:latin typeface="Arial"/>
              </a:rPr>
              <a:t>Vs </a:t>
            </a:r>
            <a:r>
              <a:rPr sz="2800" b="1" dirty="0">
                <a:latin typeface="Arial"/>
              </a:rPr>
              <a:t>PERFORMANCE</a:t>
            </a:r>
          </a:p>
        </p:txBody>
      </p:sp>
      <p:graphicFrame>
        <p:nvGraphicFramePr>
          <p:cNvPr id="3" name="Table 3"/>
          <p:cNvGraphicFramePr/>
          <p:nvPr>
            <p:extLst>
              <p:ext uri="{D42A27DB-BD31-4B8C-83A1-F6EECF244321}">
                <p14:modId xmlns:p14="http://schemas.microsoft.com/office/powerpoint/2010/main" val="2698460389"/>
              </p:ext>
            </p:extLst>
          </p:nvPr>
        </p:nvGraphicFramePr>
        <p:xfrm>
          <a:off x="786384" y="1216152"/>
          <a:ext cx="10858500" cy="4930123"/>
        </p:xfrm>
        <a:graphic>
          <a:graphicData uri="http://schemas.openxmlformats.org/drawingml/2006/table">
            <a:tbl>
              <a:tblPr firstRow="1" bandRow="1">
                <a:tableStyleId>{93296810-A885-4BE3-A3E7-6D5BEEA58F35}</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gridCol w="1206500">
                  <a:extLst>
                    <a:ext uri="{9D8B030D-6E8A-4147-A177-3AD203B41FA5}">
                      <a16:colId xmlns:a16="http://schemas.microsoft.com/office/drawing/2014/main" val="20006"/>
                    </a:ext>
                  </a:extLst>
                </a:gridCol>
                <a:gridCol w="1206500">
                  <a:extLst>
                    <a:ext uri="{9D8B030D-6E8A-4147-A177-3AD203B41FA5}">
                      <a16:colId xmlns:a16="http://schemas.microsoft.com/office/drawing/2014/main" val="20007"/>
                    </a:ext>
                  </a:extLst>
                </a:gridCol>
                <a:gridCol w="1206500">
                  <a:extLst>
                    <a:ext uri="{9D8B030D-6E8A-4147-A177-3AD203B41FA5}">
                      <a16:colId xmlns:a16="http://schemas.microsoft.com/office/drawing/2014/main" val="20008"/>
                    </a:ext>
                  </a:extLst>
                </a:gridCol>
              </a:tblGrid>
              <a:tr h="968800">
                <a:tc>
                  <a:txBody>
                    <a:bodyPr/>
                    <a:lstStyle/>
                    <a:p>
                      <a:pPr algn="ctr" defTabSz="914400"/>
                      <a:r>
                        <a:rPr sz="1400" b="1" dirty="0">
                          <a:latin typeface="Arial"/>
                        </a:rPr>
                        <a:t>Month</a:t>
                      </a:r>
                    </a:p>
                  </a:txBody>
                  <a:tcPr anchor="ctr" horzOverflow="overflow"/>
                </a:tc>
                <a:tc>
                  <a:txBody>
                    <a:bodyPr/>
                    <a:lstStyle/>
                    <a:p>
                      <a:pPr algn="ctr" defTabSz="914400"/>
                      <a:r>
                        <a:rPr sz="1400" b="1" dirty="0">
                          <a:latin typeface="Arial"/>
                        </a:rPr>
                        <a:t>Product A</a:t>
                      </a:r>
                    </a:p>
                  </a:txBody>
                  <a:tcPr anchor="ctr" horzOverflow="overflow"/>
                </a:tc>
                <a:tc>
                  <a:txBody>
                    <a:bodyPr/>
                    <a:lstStyle/>
                    <a:p>
                      <a:pPr algn="ctr" defTabSz="914400"/>
                      <a:r>
                        <a:rPr sz="1400" b="1" dirty="0">
                          <a:latin typeface="Arial"/>
                        </a:rPr>
                        <a:t>Product B</a:t>
                      </a:r>
                    </a:p>
                  </a:txBody>
                  <a:tcPr anchor="ctr" horzOverflow="overflow"/>
                </a:tc>
                <a:tc>
                  <a:txBody>
                    <a:bodyPr/>
                    <a:lstStyle/>
                    <a:p>
                      <a:pPr algn="ctr" defTabSz="914400"/>
                      <a:r>
                        <a:rPr sz="1400" b="1" dirty="0">
                          <a:latin typeface="Arial"/>
                        </a:rPr>
                        <a:t>Product C</a:t>
                      </a:r>
                    </a:p>
                  </a:txBody>
                  <a:tcPr anchor="ctr" horzOverflow="overflow"/>
                </a:tc>
                <a:tc>
                  <a:txBody>
                    <a:bodyPr/>
                    <a:lstStyle/>
                    <a:p>
                      <a:pPr algn="ctr" defTabSz="914400"/>
                      <a:r>
                        <a:rPr sz="1400" b="1" dirty="0">
                          <a:latin typeface="Arial"/>
                        </a:rPr>
                        <a:t>Product D</a:t>
                      </a:r>
                    </a:p>
                  </a:txBody>
                  <a:tcPr anchor="ctr" horzOverflow="overflow"/>
                </a:tc>
                <a:tc>
                  <a:txBody>
                    <a:bodyPr/>
                    <a:lstStyle/>
                    <a:p>
                      <a:pPr algn="ctr" defTabSz="914400"/>
                      <a:r>
                        <a:rPr sz="1400" b="1" dirty="0">
                          <a:latin typeface="Arial"/>
                        </a:rPr>
                        <a:t>Product E</a:t>
                      </a:r>
                    </a:p>
                  </a:txBody>
                  <a:tcPr anchor="ctr" horzOverflow="overflow"/>
                </a:tc>
                <a:tc>
                  <a:txBody>
                    <a:bodyPr/>
                    <a:lstStyle/>
                    <a:p>
                      <a:pPr algn="ctr" defTabSz="914400"/>
                      <a:r>
                        <a:rPr sz="1400" b="1" dirty="0">
                          <a:latin typeface="Arial"/>
                        </a:rPr>
                        <a:t>Product F</a:t>
                      </a:r>
                    </a:p>
                  </a:txBody>
                  <a:tcPr anchor="ctr" horzOverflow="overflow"/>
                </a:tc>
                <a:tc>
                  <a:txBody>
                    <a:bodyPr/>
                    <a:lstStyle/>
                    <a:p>
                      <a:pPr algn="ctr" defTabSz="914400"/>
                      <a:r>
                        <a:rPr sz="1400" b="1" dirty="0">
                          <a:latin typeface="Arial"/>
                        </a:rPr>
                        <a:t>Average</a:t>
                      </a:r>
                    </a:p>
                  </a:txBody>
                  <a:tcPr anchor="ctr" horzOverflow="overflow"/>
                </a:tc>
                <a:tc>
                  <a:txBody>
                    <a:bodyPr/>
                    <a:lstStyle/>
                    <a:p>
                      <a:pPr algn="ctr" defTabSz="914400"/>
                      <a:r>
                        <a:rPr sz="1400" b="1" dirty="0">
                          <a:latin typeface="Arial"/>
                        </a:rPr>
                        <a:t>Target</a:t>
                      </a:r>
                    </a:p>
                  </a:txBody>
                  <a:tcPr anchor="ctr" horzOverflow="overflow"/>
                </a:tc>
                <a:extLst>
                  <a:ext uri="{0D108BD9-81ED-4DB2-BD59-A6C34878D82A}">
                    <a16:rowId xmlns:a16="http://schemas.microsoft.com/office/drawing/2014/main" val="10000"/>
                  </a:ext>
                </a:extLst>
              </a:tr>
              <a:tr h="440147">
                <a:tc>
                  <a:txBody>
                    <a:bodyPr/>
                    <a:lstStyle/>
                    <a:p>
                      <a:pPr algn="l" defTabSz="914400"/>
                      <a:r>
                        <a:rPr sz="1400" dirty="0">
                          <a:latin typeface="Arial"/>
                        </a:rPr>
                        <a:t>Jan</a:t>
                      </a:r>
                    </a:p>
                  </a:txBody>
                  <a:tcPr horzOverflow="overflow"/>
                </a:tc>
                <a:tc>
                  <a:txBody>
                    <a:bodyPr/>
                    <a:lstStyle/>
                    <a:p>
                      <a:pPr algn="l" defTabSz="914400"/>
                      <a:r>
                        <a:rPr sz="1400" dirty="0">
                          <a:latin typeface="Arial"/>
                        </a:rPr>
                        <a:t>20000</a:t>
                      </a:r>
                    </a:p>
                  </a:txBody>
                  <a:tcPr horzOverflow="overflow"/>
                </a:tc>
                <a:tc>
                  <a:txBody>
                    <a:bodyPr/>
                    <a:lstStyle/>
                    <a:p>
                      <a:pPr algn="l" defTabSz="914400"/>
                      <a:r>
                        <a:rPr sz="1400" dirty="0">
                          <a:latin typeface="Arial"/>
                        </a:rPr>
                        <a:t>4200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12000</a:t>
                      </a:r>
                    </a:p>
                  </a:txBody>
                  <a:tcPr horzOverflow="overflow"/>
                </a:tc>
                <a:tc>
                  <a:txBody>
                    <a:bodyPr/>
                    <a:lstStyle/>
                    <a:p>
                      <a:pPr algn="l" defTabSz="914400"/>
                      <a:r>
                        <a:rPr sz="1400" dirty="0">
                          <a:latin typeface="Arial"/>
                        </a:rPr>
                        <a:t>4700</a:t>
                      </a:r>
                    </a:p>
                  </a:txBody>
                  <a:tcPr horzOverflow="overflow"/>
                </a:tc>
                <a:tc>
                  <a:txBody>
                    <a:bodyPr/>
                    <a:lstStyle/>
                    <a:p>
                      <a:pPr algn="l" defTabSz="914400"/>
                      <a:r>
                        <a:rPr sz="1400" dirty="0">
                          <a:latin typeface="Arial"/>
                        </a:rPr>
                        <a:t>15000</a:t>
                      </a:r>
                    </a:p>
                  </a:txBody>
                  <a:tcPr horzOverflow="overflow"/>
                </a:tc>
                <a:tc>
                  <a:txBody>
                    <a:bodyPr/>
                    <a:lstStyle/>
                    <a:p>
                      <a:pPr algn="l" defTabSz="914400"/>
                      <a:r>
                        <a:rPr sz="1400" dirty="0">
                          <a:latin typeface="Arial"/>
                        </a:rPr>
                        <a:t>10650</a:t>
                      </a:r>
                    </a:p>
                  </a:txBody>
                  <a:tcPr horzOverflow="overflow"/>
                </a:tc>
                <a:tc>
                  <a:txBody>
                    <a:bodyPr/>
                    <a:lstStyle/>
                    <a:p>
                      <a:pPr algn="l" defTabSz="914400"/>
                      <a:r>
                        <a:rPr sz="1400" dirty="0">
                          <a:latin typeface="Arial"/>
                        </a:rPr>
                        <a:t>35000</a:t>
                      </a:r>
                    </a:p>
                  </a:txBody>
                  <a:tcPr horzOverflow="overflow"/>
                </a:tc>
                <a:extLst>
                  <a:ext uri="{0D108BD9-81ED-4DB2-BD59-A6C34878D82A}">
                    <a16:rowId xmlns:a16="http://schemas.microsoft.com/office/drawing/2014/main" val="10001"/>
                  </a:ext>
                </a:extLst>
              </a:tr>
              <a:tr h="440147">
                <a:tc>
                  <a:txBody>
                    <a:bodyPr/>
                    <a:lstStyle/>
                    <a:p>
                      <a:pPr algn="l" defTabSz="914400"/>
                      <a:r>
                        <a:rPr sz="1400" dirty="0">
                          <a:latin typeface="Arial"/>
                        </a:rPr>
                        <a:t>Feb</a:t>
                      </a:r>
                    </a:p>
                  </a:txBody>
                  <a:tcPr horzOverflow="overflow"/>
                </a:tc>
                <a:tc>
                  <a:txBody>
                    <a:bodyPr/>
                    <a:lstStyle/>
                    <a:p>
                      <a:pPr algn="l" defTabSz="914400"/>
                      <a:r>
                        <a:rPr sz="1400" dirty="0">
                          <a:latin typeface="Arial"/>
                        </a:rPr>
                        <a:t>8300</a:t>
                      </a:r>
                    </a:p>
                  </a:txBody>
                  <a:tcPr horzOverflow="overflow"/>
                </a:tc>
                <a:tc>
                  <a:txBody>
                    <a:bodyPr/>
                    <a:lstStyle/>
                    <a:p>
                      <a:pPr algn="l" defTabSz="914400"/>
                      <a:r>
                        <a:rPr sz="1400" dirty="0">
                          <a:latin typeface="Arial"/>
                        </a:rPr>
                        <a:t>19000</a:t>
                      </a:r>
                    </a:p>
                  </a:txBody>
                  <a:tcPr horzOverflow="overflow"/>
                </a:tc>
                <a:tc>
                  <a:txBody>
                    <a:bodyPr/>
                    <a:lstStyle/>
                    <a:p>
                      <a:pPr algn="l" defTabSz="914400"/>
                      <a:r>
                        <a:rPr sz="1400" dirty="0">
                          <a:latin typeface="Arial"/>
                        </a:rPr>
                        <a:t>21000</a:t>
                      </a:r>
                    </a:p>
                  </a:txBody>
                  <a:tcPr horzOverflow="overflow"/>
                </a:tc>
                <a:tc>
                  <a:txBody>
                    <a:bodyPr/>
                    <a:lstStyle/>
                    <a:p>
                      <a:pPr algn="l" defTabSz="914400"/>
                      <a:r>
                        <a:rPr sz="1400" dirty="0">
                          <a:latin typeface="Arial"/>
                        </a:rPr>
                        <a:t>15230</a:t>
                      </a:r>
                    </a:p>
                  </a:txBody>
                  <a:tcPr horzOverflow="overflow"/>
                </a:tc>
                <a:tc>
                  <a:txBody>
                    <a:bodyPr/>
                    <a:lstStyle/>
                    <a:p>
                      <a:pPr algn="l" defTabSz="914400"/>
                      <a:r>
                        <a:rPr sz="1400" dirty="0">
                          <a:latin typeface="Arial"/>
                        </a:rPr>
                        <a:t>7230</a:t>
                      </a:r>
                    </a:p>
                  </a:txBody>
                  <a:tcPr horzOverflow="overflow"/>
                </a:tc>
                <a:tc>
                  <a:txBody>
                    <a:bodyPr/>
                    <a:lstStyle/>
                    <a:p>
                      <a:pPr algn="l" defTabSz="914400"/>
                      <a:r>
                        <a:rPr sz="1400" dirty="0">
                          <a:latin typeface="Arial"/>
                        </a:rPr>
                        <a:t>1800</a:t>
                      </a:r>
                    </a:p>
                  </a:txBody>
                  <a:tcPr horzOverflow="overflow"/>
                </a:tc>
                <a:tc>
                  <a:txBody>
                    <a:bodyPr/>
                    <a:lstStyle/>
                    <a:p>
                      <a:pPr algn="l" defTabSz="914400"/>
                      <a:r>
                        <a:rPr sz="1400" dirty="0">
                          <a:latin typeface="Arial"/>
                        </a:rPr>
                        <a:t>12093</a:t>
                      </a:r>
                    </a:p>
                  </a:txBody>
                  <a:tcPr horzOverflow="overflow"/>
                </a:tc>
                <a:tc>
                  <a:txBody>
                    <a:bodyPr/>
                    <a:lstStyle/>
                    <a:p>
                      <a:pPr algn="l" defTabSz="914400"/>
                      <a:r>
                        <a:rPr sz="1400" dirty="0">
                          <a:latin typeface="Arial"/>
                        </a:rPr>
                        <a:t>18000</a:t>
                      </a:r>
                    </a:p>
                  </a:txBody>
                  <a:tcPr horzOverflow="overflow"/>
                </a:tc>
                <a:extLst>
                  <a:ext uri="{0D108BD9-81ED-4DB2-BD59-A6C34878D82A}">
                    <a16:rowId xmlns:a16="http://schemas.microsoft.com/office/drawing/2014/main" val="10002"/>
                  </a:ext>
                </a:extLst>
              </a:tr>
              <a:tr h="440147">
                <a:tc>
                  <a:txBody>
                    <a:bodyPr/>
                    <a:lstStyle/>
                    <a:p>
                      <a:pPr algn="l" defTabSz="914400"/>
                      <a:r>
                        <a:rPr sz="1400" dirty="0">
                          <a:latin typeface="Arial"/>
                        </a:rPr>
                        <a:t>Mar</a:t>
                      </a:r>
                    </a:p>
                  </a:txBody>
                  <a:tcPr horzOverflow="overflow"/>
                </a:tc>
                <a:tc>
                  <a:txBody>
                    <a:bodyPr/>
                    <a:lstStyle/>
                    <a:p>
                      <a:pPr algn="l" defTabSz="914400"/>
                      <a:r>
                        <a:rPr sz="1400" dirty="0">
                          <a:latin typeface="Arial"/>
                        </a:rPr>
                        <a:t>4600</a:t>
                      </a:r>
                    </a:p>
                  </a:txBody>
                  <a:tcPr horzOverflow="overflow"/>
                </a:tc>
                <a:tc>
                  <a:txBody>
                    <a:bodyPr/>
                    <a:lstStyle/>
                    <a:p>
                      <a:pPr algn="l" defTabSz="914400"/>
                      <a:r>
                        <a:rPr sz="1400" dirty="0">
                          <a:latin typeface="Arial"/>
                        </a:rPr>
                        <a:t>9000</a:t>
                      </a:r>
                    </a:p>
                  </a:txBody>
                  <a:tcPr horzOverflow="overflow"/>
                </a:tc>
                <a:tc>
                  <a:txBody>
                    <a:bodyPr/>
                    <a:lstStyle/>
                    <a:p>
                      <a:pPr algn="l" defTabSz="914400"/>
                      <a:r>
                        <a:rPr sz="1400" dirty="0">
                          <a:latin typeface="Arial"/>
                        </a:rPr>
                        <a:t>7500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30000</a:t>
                      </a:r>
                    </a:p>
                  </a:txBody>
                  <a:tcPr horzOverflow="overflow"/>
                </a:tc>
                <a:tc>
                  <a:txBody>
                    <a:bodyPr/>
                    <a:lstStyle/>
                    <a:p>
                      <a:pPr algn="l" defTabSz="914400"/>
                      <a:r>
                        <a:rPr sz="1400" dirty="0">
                          <a:latin typeface="Arial"/>
                        </a:rPr>
                        <a:t>22000</a:t>
                      </a:r>
                    </a:p>
                  </a:txBody>
                  <a:tcPr horzOverflow="overflow"/>
                </a:tc>
                <a:tc>
                  <a:txBody>
                    <a:bodyPr/>
                    <a:lstStyle/>
                    <a:p>
                      <a:pPr algn="l" defTabSz="914400"/>
                      <a:r>
                        <a:rPr sz="1400" dirty="0">
                          <a:latin typeface="Arial"/>
                        </a:rPr>
                        <a:t>13517</a:t>
                      </a:r>
                    </a:p>
                  </a:txBody>
                  <a:tcPr horzOverflow="overflow"/>
                </a:tc>
                <a:tc>
                  <a:txBody>
                    <a:bodyPr/>
                    <a:lstStyle/>
                    <a:p>
                      <a:pPr algn="l" defTabSz="914400"/>
                      <a:r>
                        <a:rPr sz="1400" dirty="0">
                          <a:latin typeface="Arial"/>
                        </a:rPr>
                        <a:t>13200</a:t>
                      </a:r>
                    </a:p>
                  </a:txBody>
                  <a:tcPr horzOverflow="overflow"/>
                </a:tc>
                <a:extLst>
                  <a:ext uri="{0D108BD9-81ED-4DB2-BD59-A6C34878D82A}">
                    <a16:rowId xmlns:a16="http://schemas.microsoft.com/office/drawing/2014/main" val="10003"/>
                  </a:ext>
                </a:extLst>
              </a:tr>
              <a:tr h="440147">
                <a:tc>
                  <a:txBody>
                    <a:bodyPr/>
                    <a:lstStyle/>
                    <a:p>
                      <a:pPr algn="l" defTabSz="914400"/>
                      <a:r>
                        <a:rPr sz="1400" dirty="0">
                          <a:latin typeface="Arial"/>
                        </a:rPr>
                        <a:t>Apr</a:t>
                      </a:r>
                    </a:p>
                  </a:txBody>
                  <a:tcPr horzOverflow="overflow"/>
                </a:tc>
                <a:tc>
                  <a:txBody>
                    <a:bodyPr/>
                    <a:lstStyle/>
                    <a:p>
                      <a:pPr algn="l" defTabSz="914400"/>
                      <a:r>
                        <a:rPr sz="1400" dirty="0">
                          <a:latin typeface="Arial"/>
                        </a:rPr>
                        <a:t>3530</a:t>
                      </a:r>
                    </a:p>
                  </a:txBody>
                  <a:tcPr horzOverflow="overflow"/>
                </a:tc>
                <a:tc>
                  <a:txBody>
                    <a:bodyPr/>
                    <a:lstStyle/>
                    <a:p>
                      <a:pPr algn="l" defTabSz="914400"/>
                      <a:r>
                        <a:rPr sz="1400" dirty="0">
                          <a:latin typeface="Arial"/>
                        </a:rPr>
                        <a:t>13430</a:t>
                      </a:r>
                    </a:p>
                  </a:txBody>
                  <a:tcPr horzOverflow="overflow"/>
                </a:tc>
                <a:tc>
                  <a:txBody>
                    <a:bodyPr/>
                    <a:lstStyle/>
                    <a:p>
                      <a:pPr algn="l" defTabSz="914400"/>
                      <a:r>
                        <a:rPr sz="1400" dirty="0">
                          <a:latin typeface="Arial"/>
                        </a:rPr>
                        <a:t>3550</a:t>
                      </a:r>
                    </a:p>
                  </a:txBody>
                  <a:tcPr horzOverflow="overflow"/>
                </a:tc>
                <a:tc>
                  <a:txBody>
                    <a:bodyPr/>
                    <a:lstStyle/>
                    <a:p>
                      <a:pPr algn="l" defTabSz="914400"/>
                      <a:r>
                        <a:rPr sz="1400" dirty="0">
                          <a:latin typeface="Arial"/>
                        </a:rPr>
                        <a:t>10670</a:t>
                      </a:r>
                    </a:p>
                  </a:txBody>
                  <a:tcPr horzOverflow="overflow"/>
                </a:tc>
                <a:tc>
                  <a:txBody>
                    <a:bodyPr/>
                    <a:lstStyle/>
                    <a:p>
                      <a:pPr algn="l" defTabSz="914400"/>
                      <a:r>
                        <a:rPr sz="1400" dirty="0">
                          <a:latin typeface="Arial"/>
                        </a:rPr>
                        <a:t>27860</a:t>
                      </a:r>
                    </a:p>
                  </a:txBody>
                  <a:tcPr horzOverflow="overflow"/>
                </a:tc>
                <a:tc>
                  <a:txBody>
                    <a:bodyPr/>
                    <a:lstStyle/>
                    <a:p>
                      <a:pPr algn="l" defTabSz="914400"/>
                      <a:r>
                        <a:rPr sz="1400" dirty="0">
                          <a:latin typeface="Arial"/>
                        </a:rPr>
                        <a:t>5414</a:t>
                      </a:r>
                    </a:p>
                  </a:txBody>
                  <a:tcPr horzOverflow="overflow"/>
                </a:tc>
                <a:tc>
                  <a:txBody>
                    <a:bodyPr/>
                    <a:lstStyle/>
                    <a:p>
                      <a:pPr algn="l" defTabSz="914400"/>
                      <a:r>
                        <a:rPr sz="1400" dirty="0">
                          <a:latin typeface="Arial"/>
                        </a:rPr>
                        <a:t>10742</a:t>
                      </a:r>
                    </a:p>
                  </a:txBody>
                  <a:tcPr horzOverflow="overflow"/>
                </a:tc>
                <a:tc>
                  <a:txBody>
                    <a:bodyPr/>
                    <a:lstStyle/>
                    <a:p>
                      <a:pPr algn="l" defTabSz="914400"/>
                      <a:r>
                        <a:rPr sz="1400" dirty="0">
                          <a:latin typeface="Arial"/>
                        </a:rPr>
                        <a:t>50000</a:t>
                      </a:r>
                    </a:p>
                  </a:txBody>
                  <a:tcPr horzOverflow="overflow"/>
                </a:tc>
                <a:extLst>
                  <a:ext uri="{0D108BD9-81ED-4DB2-BD59-A6C34878D82A}">
                    <a16:rowId xmlns:a16="http://schemas.microsoft.com/office/drawing/2014/main" val="10004"/>
                  </a:ext>
                </a:extLst>
              </a:tr>
              <a:tr h="440147">
                <a:tc>
                  <a:txBody>
                    <a:bodyPr/>
                    <a:lstStyle/>
                    <a:p>
                      <a:pPr algn="l" defTabSz="914400"/>
                      <a:r>
                        <a:rPr sz="1400" dirty="0">
                          <a:latin typeface="Arial"/>
                        </a:rPr>
                        <a:t>May</a:t>
                      </a:r>
                    </a:p>
                  </a:txBody>
                  <a:tcPr horzOverflow="overflow"/>
                </a:tc>
                <a:tc>
                  <a:txBody>
                    <a:bodyPr/>
                    <a:lstStyle/>
                    <a:p>
                      <a:pPr algn="l" defTabSz="914400"/>
                      <a:r>
                        <a:rPr sz="1400" dirty="0">
                          <a:latin typeface="Arial"/>
                        </a:rPr>
                        <a:t>10293</a:t>
                      </a:r>
                    </a:p>
                  </a:txBody>
                  <a:tcPr horzOverflow="overflow"/>
                </a:tc>
                <a:tc>
                  <a:txBody>
                    <a:bodyPr/>
                    <a:lstStyle/>
                    <a:p>
                      <a:pPr algn="l" defTabSz="914400"/>
                      <a:r>
                        <a:rPr sz="1400" dirty="0">
                          <a:latin typeface="Arial"/>
                        </a:rPr>
                        <a:t>23760</a:t>
                      </a:r>
                    </a:p>
                  </a:txBody>
                  <a:tcPr horzOverflow="overflow"/>
                </a:tc>
                <a:tc>
                  <a:txBody>
                    <a:bodyPr/>
                    <a:lstStyle/>
                    <a:p>
                      <a:pPr algn="l" defTabSz="914400"/>
                      <a:r>
                        <a:rPr sz="1400" dirty="0">
                          <a:latin typeface="Arial"/>
                        </a:rPr>
                        <a:t>10378</a:t>
                      </a:r>
                    </a:p>
                  </a:txBody>
                  <a:tcPr horzOverflow="overflow"/>
                </a:tc>
                <a:tc>
                  <a:txBody>
                    <a:bodyPr/>
                    <a:lstStyle/>
                    <a:p>
                      <a:pPr algn="l" defTabSz="914400"/>
                      <a:r>
                        <a:rPr sz="1400" dirty="0">
                          <a:latin typeface="Arial"/>
                        </a:rPr>
                        <a:t>24857</a:t>
                      </a:r>
                    </a:p>
                  </a:txBody>
                  <a:tcPr horzOverflow="overflow"/>
                </a:tc>
                <a:tc>
                  <a:txBody>
                    <a:bodyPr/>
                    <a:lstStyle/>
                    <a:p>
                      <a:pPr algn="l" defTabSz="914400"/>
                      <a:r>
                        <a:rPr sz="1400" dirty="0">
                          <a:latin typeface="Arial"/>
                        </a:rPr>
                        <a:t>12104</a:t>
                      </a:r>
                    </a:p>
                  </a:txBody>
                  <a:tcPr horzOverflow="overflow"/>
                </a:tc>
                <a:tc>
                  <a:txBody>
                    <a:bodyPr/>
                    <a:lstStyle/>
                    <a:p>
                      <a:pPr algn="l" defTabSz="914400"/>
                      <a:r>
                        <a:rPr sz="1400" dirty="0">
                          <a:latin typeface="Arial"/>
                        </a:rPr>
                        <a:t>21350</a:t>
                      </a:r>
                    </a:p>
                  </a:txBody>
                  <a:tcPr horzOverflow="overflow"/>
                </a:tc>
                <a:tc>
                  <a:txBody>
                    <a:bodyPr/>
                    <a:lstStyle/>
                    <a:p>
                      <a:pPr algn="l" defTabSz="914400"/>
                      <a:r>
                        <a:rPr sz="1400" dirty="0">
                          <a:latin typeface="Arial"/>
                        </a:rPr>
                        <a:t>17124</a:t>
                      </a:r>
                    </a:p>
                  </a:txBody>
                  <a:tcPr horzOverflow="overflow"/>
                </a:tc>
                <a:tc>
                  <a:txBody>
                    <a:bodyPr/>
                    <a:lstStyle/>
                    <a:p>
                      <a:pPr algn="l" defTabSz="914400"/>
                      <a:r>
                        <a:rPr sz="1400" dirty="0">
                          <a:latin typeface="Arial"/>
                        </a:rPr>
                        <a:t>25460</a:t>
                      </a:r>
                    </a:p>
                  </a:txBody>
                  <a:tcPr horzOverflow="overflow"/>
                </a:tc>
                <a:extLst>
                  <a:ext uri="{0D108BD9-81ED-4DB2-BD59-A6C34878D82A}">
                    <a16:rowId xmlns:a16="http://schemas.microsoft.com/office/drawing/2014/main" val="10005"/>
                  </a:ext>
                </a:extLst>
              </a:tr>
              <a:tr h="440147">
                <a:tc>
                  <a:txBody>
                    <a:bodyPr/>
                    <a:lstStyle/>
                    <a:p>
                      <a:pPr algn="l" defTabSz="914400"/>
                      <a:r>
                        <a:rPr sz="1400" dirty="0">
                          <a:latin typeface="Arial"/>
                        </a:rPr>
                        <a:t>Jun</a:t>
                      </a:r>
                    </a:p>
                  </a:txBody>
                  <a:tcPr horzOverflow="overflow"/>
                </a:tc>
                <a:tc>
                  <a:txBody>
                    <a:bodyPr/>
                    <a:lstStyle/>
                    <a:p>
                      <a:pPr algn="l" defTabSz="914400"/>
                      <a:r>
                        <a:rPr sz="1400" dirty="0">
                          <a:latin typeface="Arial"/>
                        </a:rPr>
                        <a:t>9070</a:t>
                      </a:r>
                    </a:p>
                  </a:txBody>
                  <a:tcPr horzOverflow="overflow"/>
                </a:tc>
                <a:tc>
                  <a:txBody>
                    <a:bodyPr/>
                    <a:lstStyle/>
                    <a:p>
                      <a:pPr algn="l" defTabSz="914400"/>
                      <a:r>
                        <a:rPr sz="1400" dirty="0">
                          <a:latin typeface="Arial"/>
                        </a:rPr>
                        <a:t>8218</a:t>
                      </a:r>
                    </a:p>
                  </a:txBody>
                  <a:tcPr horzOverflow="overflow"/>
                </a:tc>
                <a:tc>
                  <a:txBody>
                    <a:bodyPr/>
                    <a:lstStyle/>
                    <a:p>
                      <a:pPr algn="l" defTabSz="914400"/>
                      <a:r>
                        <a:rPr sz="1400" dirty="0">
                          <a:latin typeface="Arial"/>
                        </a:rPr>
                        <a:t>23480</a:t>
                      </a:r>
                    </a:p>
                  </a:txBody>
                  <a:tcPr horzOverflow="overflow"/>
                </a:tc>
                <a:tc>
                  <a:txBody>
                    <a:bodyPr/>
                    <a:lstStyle/>
                    <a:p>
                      <a:pPr algn="l" defTabSz="914400"/>
                      <a:r>
                        <a:rPr sz="1400" dirty="0">
                          <a:latin typeface="Arial"/>
                        </a:rPr>
                        <a:t>20492</a:t>
                      </a:r>
                    </a:p>
                  </a:txBody>
                  <a:tcPr horzOverflow="overflow"/>
                </a:tc>
                <a:tc>
                  <a:txBody>
                    <a:bodyPr/>
                    <a:lstStyle/>
                    <a:p>
                      <a:pPr algn="l" defTabSz="914400"/>
                      <a:r>
                        <a:rPr sz="1400" dirty="0">
                          <a:latin typeface="Arial"/>
                        </a:rPr>
                        <a:t>9103</a:t>
                      </a:r>
                    </a:p>
                  </a:txBody>
                  <a:tcPr horzOverflow="overflow"/>
                </a:tc>
                <a:tc>
                  <a:txBody>
                    <a:bodyPr/>
                    <a:lstStyle/>
                    <a:p>
                      <a:pPr algn="l" defTabSz="914400"/>
                      <a:r>
                        <a:rPr sz="1400" dirty="0">
                          <a:latin typeface="Arial"/>
                        </a:rPr>
                        <a:t>12300</a:t>
                      </a:r>
                    </a:p>
                  </a:txBody>
                  <a:tcPr horzOverflow="overflow"/>
                </a:tc>
                <a:tc>
                  <a:txBody>
                    <a:bodyPr/>
                    <a:lstStyle/>
                    <a:p>
                      <a:pPr algn="l" defTabSz="914400"/>
                      <a:r>
                        <a:rPr sz="1400" dirty="0">
                          <a:latin typeface="Arial"/>
                        </a:rPr>
                        <a:t>13777</a:t>
                      </a:r>
                    </a:p>
                  </a:txBody>
                  <a:tcPr horzOverflow="overflow"/>
                </a:tc>
                <a:tc>
                  <a:txBody>
                    <a:bodyPr/>
                    <a:lstStyle/>
                    <a:p>
                      <a:pPr algn="l" defTabSz="914400"/>
                      <a:r>
                        <a:rPr sz="1400" dirty="0">
                          <a:latin typeface="Arial"/>
                        </a:rPr>
                        <a:t>21600</a:t>
                      </a:r>
                    </a:p>
                  </a:txBody>
                  <a:tcPr horzOverflow="overflow"/>
                </a:tc>
                <a:extLst>
                  <a:ext uri="{0D108BD9-81ED-4DB2-BD59-A6C34878D82A}">
                    <a16:rowId xmlns:a16="http://schemas.microsoft.com/office/drawing/2014/main" val="10006"/>
                  </a:ext>
                </a:extLst>
              </a:tr>
              <a:tr h="440147">
                <a:tc>
                  <a:txBody>
                    <a:bodyPr/>
                    <a:lstStyle/>
                    <a:p>
                      <a:pPr algn="l" defTabSz="914400"/>
                      <a:r>
                        <a:rPr sz="1400" dirty="0">
                          <a:latin typeface="Arial"/>
                        </a:rPr>
                        <a:t>Jul</a:t>
                      </a:r>
                    </a:p>
                  </a:txBody>
                  <a:tcPr horzOverflow="overflow"/>
                </a:tc>
                <a:tc>
                  <a:txBody>
                    <a:bodyPr/>
                    <a:lstStyle/>
                    <a:p>
                      <a:pPr algn="l" defTabSz="914400"/>
                      <a:r>
                        <a:rPr sz="1400" dirty="0">
                          <a:latin typeface="Arial"/>
                        </a:rPr>
                        <a:t>23500</a:t>
                      </a:r>
                    </a:p>
                  </a:txBody>
                  <a:tcPr horzOverflow="overflow"/>
                </a:tc>
                <a:tc>
                  <a:txBody>
                    <a:bodyPr/>
                    <a:lstStyle/>
                    <a:p>
                      <a:pPr algn="l" defTabSz="914400"/>
                      <a:r>
                        <a:rPr sz="1400" dirty="0">
                          <a:latin typeface="Arial"/>
                        </a:rPr>
                        <a:t>19230</a:t>
                      </a:r>
                    </a:p>
                  </a:txBody>
                  <a:tcPr horzOverflow="overflow"/>
                </a:tc>
                <a:tc>
                  <a:txBody>
                    <a:bodyPr/>
                    <a:lstStyle/>
                    <a:p>
                      <a:pPr algn="l" defTabSz="914400"/>
                      <a:r>
                        <a:rPr sz="1400" dirty="0">
                          <a:latin typeface="Arial"/>
                        </a:rPr>
                        <a:t>87390</a:t>
                      </a:r>
                    </a:p>
                  </a:txBody>
                  <a:tcPr horzOverflow="overflow"/>
                </a:tc>
                <a:tc>
                  <a:txBody>
                    <a:bodyPr/>
                    <a:lstStyle/>
                    <a:p>
                      <a:pPr algn="l" defTabSz="914400"/>
                      <a:r>
                        <a:rPr sz="1400" dirty="0">
                          <a:latin typeface="Arial"/>
                        </a:rPr>
                        <a:t>25030</a:t>
                      </a:r>
                    </a:p>
                  </a:txBody>
                  <a:tcPr horzOverflow="overflow"/>
                </a:tc>
                <a:tc>
                  <a:txBody>
                    <a:bodyPr/>
                    <a:lstStyle/>
                    <a:p>
                      <a:pPr algn="l" defTabSz="914400"/>
                      <a:r>
                        <a:rPr sz="1400" dirty="0">
                          <a:latin typeface="Arial"/>
                        </a:rPr>
                        <a:t>28000</a:t>
                      </a:r>
                    </a:p>
                  </a:txBody>
                  <a:tcPr horzOverflow="overflow"/>
                </a:tc>
                <a:tc>
                  <a:txBody>
                    <a:bodyPr/>
                    <a:lstStyle/>
                    <a:p>
                      <a:pPr algn="l" defTabSz="914400"/>
                      <a:r>
                        <a:rPr sz="1400" dirty="0">
                          <a:latin typeface="Arial"/>
                        </a:rPr>
                        <a:t>11890</a:t>
                      </a:r>
                    </a:p>
                  </a:txBody>
                  <a:tcPr horzOverflow="overflow"/>
                </a:tc>
                <a:tc>
                  <a:txBody>
                    <a:bodyPr/>
                    <a:lstStyle/>
                    <a:p>
                      <a:pPr algn="l" defTabSz="914400"/>
                      <a:r>
                        <a:rPr sz="1400" dirty="0">
                          <a:latin typeface="Arial"/>
                        </a:rPr>
                        <a:t>32507</a:t>
                      </a:r>
                    </a:p>
                  </a:txBody>
                  <a:tcPr horzOverflow="overflow"/>
                </a:tc>
                <a:tc>
                  <a:txBody>
                    <a:bodyPr/>
                    <a:lstStyle/>
                    <a:p>
                      <a:pPr algn="l" defTabSz="914400"/>
                      <a:r>
                        <a:rPr sz="1400" dirty="0">
                          <a:latin typeface="Arial"/>
                        </a:rPr>
                        <a:t>37800</a:t>
                      </a:r>
                    </a:p>
                  </a:txBody>
                  <a:tcPr horzOverflow="overflow"/>
                </a:tc>
                <a:extLst>
                  <a:ext uri="{0D108BD9-81ED-4DB2-BD59-A6C34878D82A}">
                    <a16:rowId xmlns:a16="http://schemas.microsoft.com/office/drawing/2014/main" val="10007"/>
                  </a:ext>
                </a:extLst>
              </a:tr>
              <a:tr h="440147">
                <a:tc>
                  <a:txBody>
                    <a:bodyPr/>
                    <a:lstStyle/>
                    <a:p>
                      <a:pPr algn="l" defTabSz="914400"/>
                      <a:r>
                        <a:rPr sz="1400" dirty="0">
                          <a:latin typeface="Arial"/>
                        </a:rPr>
                        <a:t>Aug</a:t>
                      </a:r>
                    </a:p>
                  </a:txBody>
                  <a:tcPr horzOverflow="overflow"/>
                </a:tc>
                <a:tc>
                  <a:txBody>
                    <a:bodyPr/>
                    <a:lstStyle/>
                    <a:p>
                      <a:pPr algn="l" defTabSz="914400"/>
                      <a:r>
                        <a:rPr sz="1400" dirty="0">
                          <a:latin typeface="Arial"/>
                        </a:rPr>
                        <a:t>39000</a:t>
                      </a:r>
                    </a:p>
                  </a:txBody>
                  <a:tcPr horzOverflow="overflow"/>
                </a:tc>
                <a:tc>
                  <a:txBody>
                    <a:bodyPr/>
                    <a:lstStyle/>
                    <a:p>
                      <a:pPr algn="l" defTabSz="914400"/>
                      <a:r>
                        <a:rPr sz="1400" dirty="0">
                          <a:latin typeface="Arial"/>
                        </a:rPr>
                        <a:t>30301</a:t>
                      </a:r>
                    </a:p>
                  </a:txBody>
                  <a:tcPr horzOverflow="overflow"/>
                </a:tc>
                <a:tc>
                  <a:txBody>
                    <a:bodyPr/>
                    <a:lstStyle/>
                    <a:p>
                      <a:pPr algn="l" defTabSz="914400"/>
                      <a:r>
                        <a:rPr sz="1400" dirty="0">
                          <a:latin typeface="Arial"/>
                        </a:rPr>
                        <a:t>78356</a:t>
                      </a:r>
                    </a:p>
                  </a:txBody>
                  <a:tcPr horzOverflow="overflow"/>
                </a:tc>
                <a:tc>
                  <a:txBody>
                    <a:bodyPr/>
                    <a:lstStyle/>
                    <a:p>
                      <a:pPr algn="l" defTabSz="914400"/>
                      <a:r>
                        <a:rPr sz="1400" dirty="0">
                          <a:latin typeface="Arial"/>
                        </a:rPr>
                        <a:t>21121</a:t>
                      </a:r>
                    </a:p>
                  </a:txBody>
                  <a:tcPr horzOverflow="overflow"/>
                </a:tc>
                <a:tc>
                  <a:txBody>
                    <a:bodyPr/>
                    <a:lstStyle/>
                    <a:p>
                      <a:pPr algn="l" defTabSz="914400"/>
                      <a:r>
                        <a:rPr sz="1400" dirty="0">
                          <a:latin typeface="Arial"/>
                        </a:rPr>
                        <a:t>30443</a:t>
                      </a:r>
                    </a:p>
                  </a:txBody>
                  <a:tcPr horzOverflow="overflow"/>
                </a:tc>
                <a:tc>
                  <a:txBody>
                    <a:bodyPr/>
                    <a:lstStyle/>
                    <a:p>
                      <a:pPr algn="l" defTabSz="914400"/>
                      <a:r>
                        <a:rPr sz="1400" dirty="0">
                          <a:latin typeface="Arial"/>
                        </a:rPr>
                        <a:t>23230</a:t>
                      </a:r>
                    </a:p>
                  </a:txBody>
                  <a:tcPr horzOverflow="overflow"/>
                </a:tc>
                <a:tc>
                  <a:txBody>
                    <a:bodyPr/>
                    <a:lstStyle/>
                    <a:p>
                      <a:pPr algn="l" defTabSz="914400"/>
                      <a:r>
                        <a:rPr sz="1400" dirty="0">
                          <a:latin typeface="Arial"/>
                        </a:rPr>
                        <a:t>37075</a:t>
                      </a:r>
                    </a:p>
                  </a:txBody>
                  <a:tcPr horzOverflow="overflow"/>
                </a:tc>
                <a:tc>
                  <a:txBody>
                    <a:bodyPr/>
                    <a:lstStyle/>
                    <a:p>
                      <a:pPr algn="l" defTabSz="914400"/>
                      <a:r>
                        <a:rPr sz="1400" dirty="0">
                          <a:latin typeface="Arial"/>
                        </a:rPr>
                        <a:t>40900</a:t>
                      </a:r>
                    </a:p>
                  </a:txBody>
                  <a:tcPr horzOverflow="overflow"/>
                </a:tc>
                <a:extLst>
                  <a:ext uri="{0D108BD9-81ED-4DB2-BD59-A6C34878D82A}">
                    <a16:rowId xmlns:a16="http://schemas.microsoft.com/office/drawing/2014/main" val="10008"/>
                  </a:ext>
                </a:extLst>
              </a:tr>
              <a:tr h="440147">
                <a:tc>
                  <a:txBody>
                    <a:bodyPr/>
                    <a:lstStyle/>
                    <a:p>
                      <a:pPr algn="l" defTabSz="914400"/>
                      <a:r>
                        <a:rPr sz="1400" dirty="0">
                          <a:latin typeface="Arial"/>
                        </a:rPr>
                        <a:t>Sep</a:t>
                      </a:r>
                    </a:p>
                  </a:txBody>
                  <a:tcPr horzOverflow="overflow"/>
                </a:tc>
                <a:tc>
                  <a:txBody>
                    <a:bodyPr/>
                    <a:lstStyle/>
                    <a:p>
                      <a:pPr algn="l" defTabSz="914400"/>
                      <a:r>
                        <a:rPr sz="1400" dirty="0">
                          <a:latin typeface="Arial"/>
                        </a:rPr>
                        <a:t>14340</a:t>
                      </a:r>
                    </a:p>
                  </a:txBody>
                  <a:tcPr horzOverflow="overflow"/>
                </a:tc>
                <a:tc>
                  <a:txBody>
                    <a:bodyPr/>
                    <a:lstStyle/>
                    <a:p>
                      <a:pPr algn="l" defTabSz="914400"/>
                      <a:r>
                        <a:rPr sz="1400" dirty="0">
                          <a:latin typeface="Arial"/>
                        </a:rPr>
                        <a:t>19403</a:t>
                      </a:r>
                    </a:p>
                  </a:txBody>
                  <a:tcPr horzOverflow="overflow"/>
                </a:tc>
                <a:tc>
                  <a:txBody>
                    <a:bodyPr/>
                    <a:lstStyle/>
                    <a:p>
                      <a:pPr algn="l" defTabSz="914400"/>
                      <a:r>
                        <a:rPr sz="1400" dirty="0">
                          <a:latin typeface="Arial"/>
                        </a:rPr>
                        <a:t>89024</a:t>
                      </a:r>
                    </a:p>
                  </a:txBody>
                  <a:tcPr horzOverflow="overflow"/>
                </a:tc>
                <a:tc>
                  <a:txBody>
                    <a:bodyPr/>
                    <a:lstStyle/>
                    <a:p>
                      <a:pPr algn="l" defTabSz="914400"/>
                      <a:r>
                        <a:rPr sz="1400" dirty="0">
                          <a:latin typeface="Arial"/>
                        </a:rPr>
                        <a:t>1230</a:t>
                      </a:r>
                    </a:p>
                  </a:txBody>
                  <a:tcPr horzOverflow="overflow"/>
                </a:tc>
                <a:tc>
                  <a:txBody>
                    <a:bodyPr/>
                    <a:lstStyle/>
                    <a:p>
                      <a:pPr algn="l" defTabSz="914400"/>
                      <a:r>
                        <a:rPr sz="1400" dirty="0">
                          <a:latin typeface="Arial"/>
                        </a:rPr>
                        <a:t>12561</a:t>
                      </a:r>
                    </a:p>
                  </a:txBody>
                  <a:tcPr horzOverflow="overflow"/>
                </a:tc>
                <a:tc>
                  <a:txBody>
                    <a:bodyPr/>
                    <a:lstStyle/>
                    <a:p>
                      <a:pPr algn="l" defTabSz="914400"/>
                      <a:r>
                        <a:rPr sz="1400" dirty="0">
                          <a:latin typeface="Arial"/>
                        </a:rPr>
                        <a:t>29000</a:t>
                      </a:r>
                    </a:p>
                  </a:txBody>
                  <a:tcPr horzOverflow="overflow"/>
                </a:tc>
                <a:tc>
                  <a:txBody>
                    <a:bodyPr/>
                    <a:lstStyle/>
                    <a:p>
                      <a:pPr algn="l" defTabSz="914400"/>
                      <a:r>
                        <a:rPr sz="1400" dirty="0">
                          <a:latin typeface="Arial"/>
                        </a:rPr>
                        <a:t>27593</a:t>
                      </a:r>
                    </a:p>
                  </a:txBody>
                  <a:tcPr horzOverflow="overflow"/>
                </a:tc>
                <a:tc>
                  <a:txBody>
                    <a:bodyPr/>
                    <a:lstStyle/>
                    <a:p>
                      <a:pPr algn="l" defTabSz="914400"/>
                      <a:r>
                        <a:rPr sz="1400" dirty="0">
                          <a:latin typeface="Arial"/>
                        </a:rPr>
                        <a:t>29800</a:t>
                      </a:r>
                    </a:p>
                  </a:txBody>
                  <a:tcPr horzOverflow="overflow"/>
                </a:tc>
                <a:extLst>
                  <a:ext uri="{0D108BD9-81ED-4DB2-BD59-A6C34878D82A}">
                    <a16:rowId xmlns:a16="http://schemas.microsoft.com/office/drawing/2014/main" val="10009"/>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316</Words>
  <Application>Microsoft Office PowerPoint</Application>
  <PresentationFormat>Widescreen</PresentationFormat>
  <Paragraphs>101</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(Body)</vt:lpstr>
      <vt:lpstr>Calibri Light</vt:lpstr>
      <vt:lpstr>Helvetica CE 35 Thin</vt:lpstr>
      <vt:lpstr>Office Theme</vt:lpstr>
      <vt:lpstr>Company History</vt:lpstr>
      <vt:lpstr>Product Overview</vt:lpstr>
      <vt:lpstr>Target Vs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Vijayasurya Anandhan</dc:creator>
  <cp:lastModifiedBy>Dharanitharan Ayyasamy</cp:lastModifiedBy>
  <cp:revision>24</cp:revision>
  <dcterms:created xsi:type="dcterms:W3CDTF">2019-02-27T08:36:52Z</dcterms:created>
  <dcterms:modified xsi:type="dcterms:W3CDTF">2023-06-13T06:20:13Z</dcterms:modified>
</cp:coreProperties>
</file>