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73" r:id="rId8"/>
    <p:sldId id="275" r:id="rId9"/>
    <p:sldId id="268" r:id="rId10"/>
    <p:sldId id="276" r:id="rId11"/>
    <p:sldId id="279" r:id="rId12"/>
    <p:sldId id="263" r:id="rId13"/>
    <p:sldId id="277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16C5-9D45-4939-AD03-2D37479B6F0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5220E-F1EB-4C6C-AC5A-26AD2EA76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349" y="437881"/>
            <a:ext cx="10221533" cy="176440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ambria" panose="02040503050406030204" pitchFamily="18" charset="0"/>
              </a:rPr>
              <a:t>Bank Marketing Campaign - Intelligent Targeting</a:t>
            </a:r>
            <a:endParaRPr lang="en-US" sz="4000" b="1" u="sng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5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0047" y="206064"/>
            <a:ext cx="2299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u="sng" dirty="0" smtClean="0"/>
              <a:t>LOGIT REGRESSION</a:t>
            </a:r>
            <a:r>
              <a:rPr lang="en-US" b="1" u="sng" dirty="0" smtClean="0"/>
              <a:t>:</a:t>
            </a:r>
            <a:endParaRPr lang="en-US" u="sng" dirty="0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69561" y="785612"/>
            <a:ext cx="11101728" cy="10560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 (Subscribing to the deposit)   </a:t>
            </a:r>
            <a:r>
              <a:rPr lang="en-IN" sz="2000" b="1" dirty="0" smtClean="0"/>
              <a:t>= </a:t>
            </a:r>
            <a:r>
              <a:rPr lang="en-US" sz="2000" b="1" dirty="0">
                <a:solidFill>
                  <a:srgbClr val="000000"/>
                </a:solidFill>
                <a:ea typeface="Calibri"/>
                <a:cs typeface="Calibri"/>
              </a:rPr>
              <a:t>Sigmoid </a:t>
            </a:r>
            <a:r>
              <a:rPr lang="en-US" sz="2000" b="1" dirty="0" smtClean="0">
                <a:solidFill>
                  <a:srgbClr val="000000"/>
                </a:solidFill>
                <a:ea typeface="Calibri"/>
                <a:cs typeface="Calibri"/>
              </a:rPr>
              <a:t>( -</a:t>
            </a:r>
            <a:r>
              <a:rPr lang="en-US" sz="2000" b="1" dirty="0">
                <a:solidFill>
                  <a:srgbClr val="000000"/>
                </a:solidFill>
                <a:ea typeface="Calibri"/>
                <a:cs typeface="Calibri"/>
              </a:rPr>
              <a:t>1.7073 </a:t>
            </a:r>
            <a:r>
              <a:rPr lang="en-US" sz="2000" b="1" dirty="0" smtClean="0">
                <a:solidFill>
                  <a:srgbClr val="000000"/>
                </a:solidFill>
                <a:ea typeface="Calibri"/>
                <a:cs typeface="Calibri"/>
              </a:rPr>
              <a:t>- 1.0864*(Housing)+ 0.0048*(Duration) + 1.1093 * 		</a:t>
            </a:r>
            <a:r>
              <a:rPr lang="en-US" sz="2000" b="1" dirty="0">
                <a:solidFill>
                  <a:srgbClr val="000000"/>
                </a:solidFill>
                <a:ea typeface="Calibri"/>
                <a:cs typeface="Calibri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ea typeface="Calibri"/>
                <a:cs typeface="Calibri"/>
              </a:rPr>
              <a:t>        (</a:t>
            </a:r>
            <a:r>
              <a:rPr lang="en-US" sz="2000" b="1" dirty="0" err="1" smtClean="0">
                <a:solidFill>
                  <a:srgbClr val="000000"/>
                </a:solidFill>
                <a:ea typeface="Calibri"/>
                <a:cs typeface="Calibri"/>
              </a:rPr>
              <a:t>Contact_cellular</a:t>
            </a:r>
            <a:r>
              <a:rPr lang="en-US" sz="2000" b="1" dirty="0" smtClean="0">
                <a:solidFill>
                  <a:srgbClr val="000000"/>
                </a:solidFill>
                <a:ea typeface="Calibri"/>
                <a:cs typeface="Calibri"/>
              </a:rPr>
              <a:t>) - 0.1509*(Campaign) )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2767" y="2178914"/>
            <a:ext cx="104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OUTPUT</a:t>
            </a:r>
            <a:r>
              <a:rPr lang="en-US" b="1" u="sng" dirty="0" smtClean="0"/>
              <a:t>:</a:t>
            </a:r>
            <a:endParaRPr lang="en-US" u="sng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1411" y="2482015"/>
            <a:ext cx="8622632" cy="243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76286" y="5426895"/>
            <a:ext cx="9477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Keeping all other variables constant if the duration of the call increases from 1 minute (60 sec) to 5 min (300 sec) then the probability of subscribing to the deposit increases from 0.175 to 0.40244 which is 23 % increase</a:t>
            </a:r>
            <a:endParaRPr lang="en-US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86" y="4988647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6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699" y="416913"/>
            <a:ext cx="263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PERFORMANCE METRICS:</a:t>
            </a:r>
            <a:endParaRPr lang="en-US" u="sn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862" y="878305"/>
            <a:ext cx="403057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245" y="3713565"/>
            <a:ext cx="4152900" cy="269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77249"/>
              </p:ext>
            </p:extLst>
          </p:nvPr>
        </p:nvGraphicFramePr>
        <p:xfrm>
          <a:off x="6014430" y="878305"/>
          <a:ext cx="5190188" cy="251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094"/>
                <a:gridCol w="2595094"/>
              </a:tblGrid>
              <a:tr h="420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Total Data points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11162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True Positives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3817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True Negatives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4731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False Positives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1092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False Negatives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1472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54310"/>
              </p:ext>
            </p:extLst>
          </p:nvPr>
        </p:nvGraphicFramePr>
        <p:xfrm>
          <a:off x="5966332" y="3905766"/>
          <a:ext cx="5190188" cy="161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094"/>
                <a:gridCol w="2595094"/>
              </a:tblGrid>
              <a:tr h="420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Accuracy Score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0.76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Sensitivity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0.72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Specificity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0.81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0046" y="206064"/>
            <a:ext cx="4259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LOGIT REGRESSION</a:t>
            </a:r>
            <a:r>
              <a:rPr lang="en-US" b="1" u="sng" dirty="0" smtClean="0"/>
              <a:t>: (Excluding Duration)</a:t>
            </a:r>
            <a:endParaRPr lang="en-US" u="sng" dirty="0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69561" y="785612"/>
            <a:ext cx="11294912" cy="13933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P (Subscribing to the deposit)   = </a:t>
            </a:r>
            <a:r>
              <a:rPr lang="en-US" sz="2000" b="1" dirty="0" smtClean="0">
                <a:solidFill>
                  <a:srgbClr val="000000"/>
                </a:solidFill>
                <a:ea typeface="Calibri"/>
                <a:cs typeface="Calibri"/>
              </a:rPr>
              <a:t>Sigmoid (</a:t>
            </a:r>
            <a:r>
              <a:rPr lang="el-GR" sz="2000" b="1" dirty="0" smtClean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ea typeface="Calibri"/>
                <a:cs typeface="Calibri"/>
              </a:rPr>
              <a:t>0.0192 </a:t>
            </a: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+ 0.1225 (Education) – 0.0884 (Campaign) – </a:t>
            </a:r>
            <a:r>
              <a:rPr lang="en-IN" sz="2000" b="1" dirty="0" smtClean="0">
                <a:solidFill>
                  <a:srgbClr val="000000"/>
                </a:solidFill>
                <a:ea typeface="Calibri"/>
                <a:cs typeface="Calibri"/>
              </a:rPr>
              <a:t>						0.6782(Housing</a:t>
            </a: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) </a:t>
            </a:r>
            <a:r>
              <a:rPr lang="en-IN" sz="2000" b="1" dirty="0" smtClean="0">
                <a:solidFill>
                  <a:srgbClr val="000000"/>
                </a:solidFill>
                <a:ea typeface="Calibri"/>
                <a:cs typeface="Calibri"/>
              </a:rPr>
              <a:t>+ 0.7124 </a:t>
            </a: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(Contact Cellular) + </a:t>
            </a:r>
            <a:r>
              <a:rPr lang="en-IN" sz="2000" b="1" dirty="0" smtClean="0">
                <a:solidFill>
                  <a:srgbClr val="000000"/>
                </a:solidFill>
                <a:ea typeface="Calibri"/>
                <a:cs typeface="Calibri"/>
              </a:rPr>
              <a:t>0.3323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	</a:t>
            </a:r>
            <a:r>
              <a:rPr lang="en-IN" sz="2000" b="1" dirty="0" smtClean="0">
                <a:solidFill>
                  <a:srgbClr val="000000"/>
                </a:solidFill>
                <a:ea typeface="Calibri"/>
                <a:cs typeface="Calibri"/>
              </a:rPr>
              <a:t>			 (</a:t>
            </a: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First Half of the </a:t>
            </a:r>
            <a:r>
              <a:rPr lang="en-IN" sz="2000" b="1" dirty="0" smtClean="0">
                <a:solidFill>
                  <a:srgbClr val="000000"/>
                </a:solidFill>
                <a:ea typeface="Calibri"/>
                <a:cs typeface="Calibri"/>
              </a:rPr>
              <a:t>month) – 0.2909 (Married</a:t>
            </a: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)</a:t>
            </a:r>
            <a:r>
              <a:rPr lang="en-US" sz="2000" b="1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IN" sz="2000" b="1" dirty="0">
                <a:solidFill>
                  <a:srgbClr val="000000"/>
                </a:solidFill>
                <a:ea typeface="Calibri"/>
                <a:cs typeface="Calibri"/>
              </a:rPr>
              <a:t>– 0.6091 (Season_2</a:t>
            </a:r>
            <a:r>
              <a:rPr lang="en-IN" sz="2000" b="1" dirty="0" smtClean="0">
                <a:solidFill>
                  <a:srgbClr val="000000"/>
                </a:solidFill>
                <a:ea typeface="Calibri"/>
                <a:cs typeface="Calibri"/>
              </a:rPr>
              <a:t>) )</a:t>
            </a:r>
            <a:endParaRPr lang="en-US" sz="2000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6530" y="4774319"/>
            <a:ext cx="223138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64489" y="2481627"/>
            <a:ext cx="9305056" cy="2691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0046" y="2207928"/>
            <a:ext cx="104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OUTPUT</a:t>
            </a:r>
            <a:r>
              <a:rPr lang="en-US" b="1" u="sng" dirty="0" smtClean="0"/>
              <a:t>: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570046" y="5637209"/>
            <a:ext cx="9477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Keeping all other variables constant if the campaign contacts increases from 1 to 5 times then the probability of subscribing to the deposit decreases from 0.41 to 0.29 which is 12 % decrease</a:t>
            </a:r>
            <a:endParaRPr lang="en-US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046" y="5220595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87360"/>
            <a:ext cx="6864440" cy="25384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439" y="358464"/>
            <a:ext cx="2901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u="sng" dirty="0" smtClean="0"/>
              <a:t>PERFORMANCE METRICS</a:t>
            </a:r>
            <a:r>
              <a:rPr lang="en-US" b="1" u="sng" dirty="0" smtClean="0"/>
              <a:t>:</a:t>
            </a:r>
            <a:endParaRPr lang="en-US" u="sng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439" y="3425779"/>
            <a:ext cx="6932399" cy="344466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1770"/>
              </p:ext>
            </p:extLst>
          </p:nvPr>
        </p:nvGraphicFramePr>
        <p:xfrm>
          <a:off x="6233373" y="1305493"/>
          <a:ext cx="5190188" cy="251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094"/>
                <a:gridCol w="2595094"/>
              </a:tblGrid>
              <a:tr h="420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Total Data points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11162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True Positives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3271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True Negatives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3969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False Positives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1904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False Negatives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2018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26691"/>
              </p:ext>
            </p:extLst>
          </p:nvPr>
        </p:nvGraphicFramePr>
        <p:xfrm>
          <a:off x="6223910" y="4402458"/>
          <a:ext cx="5190188" cy="161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094"/>
                <a:gridCol w="2595094"/>
              </a:tblGrid>
              <a:tr h="420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Accuracy Score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0.648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Sensitivity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0.62</a:t>
                      </a:r>
                    </a:p>
                  </a:txBody>
                  <a:tcPr/>
                </a:tc>
              </a:tr>
              <a:tr h="515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Specificity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0.67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73344"/>
              </p:ext>
            </p:extLst>
          </p:nvPr>
        </p:nvGraphicFramePr>
        <p:xfrm>
          <a:off x="453302" y="1102614"/>
          <a:ext cx="10146011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6941"/>
                <a:gridCol w="1554724"/>
                <a:gridCol w="1911735"/>
                <a:gridCol w="2049932"/>
                <a:gridCol w="2222679"/>
              </a:tblGrid>
              <a:tr h="621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dirty="0" smtClean="0"/>
                        <a:t>Including</a:t>
                      </a:r>
                      <a:r>
                        <a:rPr lang="en-US" baseline="0" dirty="0" smtClean="0"/>
                        <a:t> duration variable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Excluding</a:t>
                      </a:r>
                      <a:r>
                        <a:rPr lang="en-US" baseline="0" dirty="0" smtClean="0"/>
                        <a:t> duration variable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894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PROBIT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LOGIT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LOGIT</a:t>
                      </a:r>
                      <a:endParaRPr lang="en-US" b="1" dirty="0"/>
                    </a:p>
                  </a:txBody>
                  <a:tcPr/>
                </a:tc>
              </a:tr>
              <a:tr h="36713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Intercept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-0.9548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-1.7073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  0.0102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0.0192</a:t>
                      </a:r>
                      <a:endParaRPr lang="en-US" b="1" dirty="0"/>
                    </a:p>
                  </a:txBody>
                  <a:tcPr/>
                </a:tc>
              </a:tr>
              <a:tr h="36713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Duration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0.0025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0.0048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6713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Education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  0.0743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0.1225</a:t>
                      </a:r>
                      <a:endParaRPr lang="en-US" b="1" dirty="0"/>
                    </a:p>
                  </a:txBody>
                  <a:tcPr/>
                </a:tc>
              </a:tr>
              <a:tr h="36713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Campaign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-0.0834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-0.1509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- 0.0500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-0.0884</a:t>
                      </a:r>
                      <a:endParaRPr lang="en-US" b="1" dirty="0"/>
                    </a:p>
                  </a:txBody>
                  <a:tcPr/>
                </a:tc>
              </a:tr>
              <a:tr h="36713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Housing</a:t>
                      </a:r>
                      <a:r>
                        <a:rPr lang="en-US" sz="2000" b="1" baseline="0" dirty="0" smtClean="0"/>
                        <a:t> Loan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-0.6171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-1.0864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- 0.4121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-0.6782</a:t>
                      </a:r>
                      <a:endParaRPr lang="en-US" b="1" dirty="0"/>
                    </a:p>
                  </a:txBody>
                  <a:tcPr/>
                </a:tc>
              </a:tr>
              <a:tr h="36713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Contact Cellular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0.6500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1.1093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  0.4342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0.7124</a:t>
                      </a:r>
                      <a:endParaRPr lang="en-US" sz="2000" b="1" dirty="0"/>
                    </a:p>
                  </a:txBody>
                  <a:tcPr/>
                </a:tc>
              </a:tr>
              <a:tr h="36713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First Half</a:t>
                      </a:r>
                      <a:r>
                        <a:rPr lang="en-US" sz="2000" b="1" baseline="0" dirty="0" smtClean="0"/>
                        <a:t> of the Month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  0.2011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0.3323</a:t>
                      </a:r>
                      <a:endParaRPr lang="en-US" sz="2000" b="1" dirty="0"/>
                    </a:p>
                  </a:txBody>
                  <a:tcPr/>
                </a:tc>
              </a:tr>
              <a:tr h="32893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Married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- 0.1785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-0.2909</a:t>
                      </a:r>
                      <a:endParaRPr lang="en-US" b="1" dirty="0"/>
                    </a:p>
                  </a:txBody>
                  <a:tcPr/>
                </a:tc>
              </a:tr>
              <a:tr h="32893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Season</a:t>
                      </a:r>
                      <a:r>
                        <a:rPr lang="en-US" sz="2000" b="1" baseline="0" dirty="0" smtClean="0"/>
                        <a:t>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- 0.3775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-0.6091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4608" y="313426"/>
            <a:ext cx="284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u="sng" dirty="0" smtClean="0"/>
              <a:t>REGRESSION SUMMARY</a:t>
            </a:r>
            <a:r>
              <a:rPr lang="en-US" sz="2400" b="1" u="sng" dirty="0" smtClean="0"/>
              <a:t>: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299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485" y="494928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OMITTED VARIABLE BIAS: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2146480" y="8642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Other Similar deposits the customer has subscribed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Other Investments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Taxable income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Spending </a:t>
            </a:r>
            <a:r>
              <a:rPr lang="en-US" dirty="0" smtClean="0"/>
              <a:t>Habit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485" y="2834011"/>
            <a:ext cx="12582659" cy="323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The Recommendations for the next Marketing campaign are-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b="1" dirty="0"/>
              <a:t>EDUCATION</a:t>
            </a:r>
            <a:r>
              <a:rPr lang="en-US" dirty="0"/>
              <a:t>- </a:t>
            </a:r>
            <a:r>
              <a:rPr lang="en-US" dirty="0" smtClean="0"/>
              <a:t>Customers with good education should </a:t>
            </a:r>
            <a:r>
              <a:rPr lang="en-US" dirty="0"/>
              <a:t>be contacted as they are more likely to subscribe to the term deposit.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b="1" dirty="0"/>
              <a:t>CAMPAIGN</a:t>
            </a:r>
            <a:r>
              <a:rPr lang="en-US" dirty="0"/>
              <a:t>- </a:t>
            </a:r>
            <a:r>
              <a:rPr lang="en-US" dirty="0" smtClean="0"/>
              <a:t>Same Customer </a:t>
            </a:r>
            <a:r>
              <a:rPr lang="en-US" dirty="0"/>
              <a:t>should not be contacted a </a:t>
            </a:r>
            <a:r>
              <a:rPr lang="en-US" dirty="0" smtClean="0"/>
              <a:t>large </a:t>
            </a:r>
            <a:r>
              <a:rPr lang="en-US" dirty="0"/>
              <a:t>number of </a:t>
            </a:r>
            <a:r>
              <a:rPr lang="en-US" dirty="0" smtClean="0"/>
              <a:t>times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/>
              <a:t>HOUSING</a:t>
            </a:r>
            <a:r>
              <a:rPr lang="en-US" dirty="0" smtClean="0"/>
              <a:t>- Customer with a housing loan is less likely to subscribe to the term deposit.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/>
              <a:t>CELLULAR </a:t>
            </a:r>
            <a:r>
              <a:rPr lang="en-US" b="1" dirty="0"/>
              <a:t>CONTACT</a:t>
            </a:r>
            <a:r>
              <a:rPr lang="en-US" dirty="0"/>
              <a:t>- </a:t>
            </a:r>
            <a:r>
              <a:rPr lang="en-US" dirty="0" smtClean="0"/>
              <a:t>Customer should be </a:t>
            </a:r>
            <a:r>
              <a:rPr lang="en-US" dirty="0"/>
              <a:t>contacted through cell phone </a:t>
            </a:r>
            <a:endParaRPr lang="en-US" dirty="0" smtClean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/>
              <a:t>FIRST </a:t>
            </a:r>
            <a:r>
              <a:rPr lang="en-US" b="1" dirty="0"/>
              <a:t>HALF OF THE MONTH</a:t>
            </a:r>
            <a:r>
              <a:rPr lang="en-US" dirty="0"/>
              <a:t>- </a:t>
            </a:r>
            <a:r>
              <a:rPr lang="en-US" dirty="0" smtClean="0"/>
              <a:t>Customers should be </a:t>
            </a:r>
            <a:r>
              <a:rPr lang="en-US" dirty="0"/>
              <a:t>contacted in first half of the </a:t>
            </a:r>
            <a:r>
              <a:rPr lang="en-US" dirty="0" smtClean="0"/>
              <a:t>month, as we can see a higher conversion rate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/>
              <a:t>MARRIED</a:t>
            </a:r>
            <a:r>
              <a:rPr lang="en-US" dirty="0" smtClean="0"/>
              <a:t>-  Priority should be Unmarried </a:t>
            </a:r>
            <a:r>
              <a:rPr lang="en-US" dirty="0"/>
              <a:t>customers </a:t>
            </a:r>
            <a:r>
              <a:rPr lang="en-US" dirty="0" smtClean="0"/>
              <a:t> </a:t>
            </a:r>
            <a:r>
              <a:rPr lang="en-US" dirty="0"/>
              <a:t>as married customers are less likely to subscribe to the term deposit. 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b="1" dirty="0"/>
              <a:t>SEASON 2</a:t>
            </a:r>
            <a:r>
              <a:rPr lang="en-US" dirty="0"/>
              <a:t>- Customers contacted in second </a:t>
            </a:r>
            <a:r>
              <a:rPr lang="en-US" dirty="0" smtClean="0"/>
              <a:t>season (May - Aug) </a:t>
            </a:r>
            <a:r>
              <a:rPr lang="en-US" dirty="0"/>
              <a:t>of the year are less likely to subscribe to the term deposit</a:t>
            </a:r>
            <a:r>
              <a:rPr lang="en-US" sz="16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485" y="2300794"/>
            <a:ext cx="151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CONCLUSION: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133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1679" y="3640867"/>
            <a:ext cx="222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 DATA DESCRIPTION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526891"/>
            <a:ext cx="1049554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OBJECTIVE:</a:t>
            </a:r>
          </a:p>
          <a:p>
            <a:endParaRPr lang="en-IN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To find out the customer segments who subscribed to term deposit previously and identifying the factors common among them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To </a:t>
            </a:r>
            <a:r>
              <a:rPr lang="en-IN" sz="2000" dirty="0"/>
              <a:t>predict </a:t>
            </a:r>
            <a:r>
              <a:rPr lang="en-IN" sz="2000" dirty="0" smtClean="0"/>
              <a:t>build a predictive model which </a:t>
            </a:r>
            <a:r>
              <a:rPr lang="en-IN" sz="2000" dirty="0"/>
              <a:t>helps to find out the ways </a:t>
            </a:r>
            <a:r>
              <a:rPr lang="en-IN" sz="2000" dirty="0" smtClean="0"/>
              <a:t>to make the </a:t>
            </a:r>
            <a:r>
              <a:rPr lang="en-IN" sz="2000" dirty="0"/>
              <a:t>marketing campaigns more efficient.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52320" y="4046409"/>
            <a:ext cx="86546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dataset had 11162 data points and 17 variables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://archive.ics.uci.edu/ml/datasets/Bank+Marketing</a:t>
            </a:r>
            <a:endParaRPr lang="en-IN" dirty="0" smtClean="0"/>
          </a:p>
          <a:p>
            <a:endParaRPr lang="en-IN" sz="1600" dirty="0"/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10306" y="15564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314" y="399245"/>
            <a:ext cx="10875338" cy="600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/>
              <a:t>Dependent variable (Y):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/>
              <a:t>Deposit</a:t>
            </a:r>
            <a:r>
              <a:rPr lang="en-US" sz="2000" dirty="0" smtClean="0"/>
              <a:t> - Shows  whether the customer has subscribed to a term deposit, Binary</a:t>
            </a:r>
            <a:endParaRPr lang="en-IN" sz="2000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/>
              <a:t>Independent variables (X):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Age:  	</a:t>
            </a:r>
            <a:r>
              <a:rPr lang="en-US" sz="2000" dirty="0" smtClean="0"/>
              <a:t>Shows age of customer contacted , Numeric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Balance:   </a:t>
            </a:r>
            <a:r>
              <a:rPr lang="en-US" sz="2000" dirty="0"/>
              <a:t> Balance of the individual , </a:t>
            </a:r>
            <a:r>
              <a:rPr lang="en-US" sz="2000" dirty="0" smtClean="0"/>
              <a:t>Numeric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Contact:</a:t>
            </a:r>
            <a:r>
              <a:rPr lang="en-US" sz="2000" dirty="0"/>
              <a:t>    Contact communication type , </a:t>
            </a:r>
            <a:r>
              <a:rPr lang="en-US" sz="2000" dirty="0" smtClean="0"/>
              <a:t>Categorical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Education:     </a:t>
            </a:r>
            <a:r>
              <a:rPr lang="en-US" sz="2000" dirty="0"/>
              <a:t>Level of education, </a:t>
            </a:r>
            <a:r>
              <a:rPr lang="en-US" sz="2000" dirty="0" smtClean="0"/>
              <a:t>Categorical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Housing:</a:t>
            </a:r>
            <a:r>
              <a:rPr lang="en-US" sz="2000" dirty="0"/>
              <a:t>    If the customer has housing loan, </a:t>
            </a:r>
            <a:r>
              <a:rPr lang="en-US" sz="2000" dirty="0" smtClean="0"/>
              <a:t>Categorical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Personal Loan</a:t>
            </a:r>
            <a:r>
              <a:rPr lang="en-US" sz="2000" b="1" dirty="0"/>
              <a:t>:     </a:t>
            </a:r>
            <a:r>
              <a:rPr lang="en-US" sz="2000" dirty="0"/>
              <a:t>If the customer has a personal loan, </a:t>
            </a:r>
            <a:r>
              <a:rPr lang="en-US" sz="2000" dirty="0" smtClean="0"/>
              <a:t>Categorical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Marital Status:</a:t>
            </a:r>
            <a:r>
              <a:rPr lang="en-US" sz="2000" dirty="0"/>
              <a:t>    If the </a:t>
            </a:r>
            <a:r>
              <a:rPr lang="en-US" sz="2000" dirty="0" smtClean="0"/>
              <a:t>customer is Married, Categorical</a:t>
            </a:r>
            <a:endParaRPr lang="en-IN" sz="2000" dirty="0" smtClean="0"/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Job:</a:t>
            </a:r>
            <a:r>
              <a:rPr lang="en-US" sz="2000" dirty="0" smtClean="0"/>
              <a:t>  	Type of </a:t>
            </a:r>
            <a:r>
              <a:rPr lang="en-US" sz="2000" dirty="0"/>
              <a:t>job </a:t>
            </a:r>
            <a:r>
              <a:rPr lang="en-US" sz="2000" dirty="0" smtClean="0"/>
              <a:t> </a:t>
            </a:r>
            <a:r>
              <a:rPr lang="en-US" sz="2000" dirty="0"/>
              <a:t>, Categorical</a:t>
            </a:r>
            <a:endParaRPr lang="en-IN" sz="2000" dirty="0"/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Month:</a:t>
            </a:r>
            <a:r>
              <a:rPr lang="en-US" sz="2000" dirty="0" smtClean="0"/>
              <a:t>     Last contact month of </a:t>
            </a:r>
            <a:r>
              <a:rPr lang="en-US" sz="2000" dirty="0"/>
              <a:t>year , </a:t>
            </a:r>
            <a:r>
              <a:rPr lang="en-US" sz="2000" dirty="0" smtClean="0"/>
              <a:t>Categorical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Day:</a:t>
            </a:r>
            <a:r>
              <a:rPr lang="en-US" sz="2000" dirty="0"/>
              <a:t> </a:t>
            </a:r>
            <a:r>
              <a:rPr lang="en-US" sz="2000" dirty="0" smtClean="0"/>
              <a:t>     Last </a:t>
            </a:r>
            <a:r>
              <a:rPr lang="en-US" sz="2000" dirty="0"/>
              <a:t>contact day of the month </a:t>
            </a:r>
            <a:r>
              <a:rPr lang="en-US" sz="2000" dirty="0" smtClean="0"/>
              <a:t>,</a:t>
            </a:r>
            <a:r>
              <a:rPr lang="en-US" sz="2000" dirty="0"/>
              <a:t> Numeric</a:t>
            </a:r>
            <a:endParaRPr lang="en-IN" sz="2000" dirty="0"/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Duration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smtClean="0"/>
              <a:t>  Last </a:t>
            </a:r>
            <a:r>
              <a:rPr lang="en-US" sz="2000" dirty="0"/>
              <a:t>contact duration, in seconds </a:t>
            </a:r>
            <a:r>
              <a:rPr lang="en-US" sz="2000" dirty="0" smtClean="0"/>
              <a:t>,</a:t>
            </a:r>
            <a:r>
              <a:rPr lang="en-US" sz="2000" dirty="0"/>
              <a:t> Numeric</a:t>
            </a:r>
            <a:endParaRPr lang="en-IN" sz="2000" dirty="0"/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Campaign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smtClean="0"/>
              <a:t>   Number </a:t>
            </a:r>
            <a:r>
              <a:rPr lang="en-US" sz="2000" dirty="0"/>
              <a:t>of contacts performed during this campaign for a </a:t>
            </a:r>
            <a:r>
              <a:rPr lang="en-US" sz="2000" dirty="0" smtClean="0"/>
              <a:t>customer, Numeric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3912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257" y="475377"/>
            <a:ext cx="1838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METHODOLOGY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8291" y="844709"/>
            <a:ext cx="593608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Pearson correlation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Identify </a:t>
            </a:r>
            <a:r>
              <a:rPr lang="en-US" sz="2000" dirty="0"/>
              <a:t>Significant Independent </a:t>
            </a:r>
            <a:r>
              <a:rPr lang="en-US" sz="2000" dirty="0" smtClean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Recursive Feature </a:t>
            </a:r>
            <a:r>
              <a:rPr lang="en-US" sz="2000" dirty="0" smtClean="0"/>
              <a:t>Elimination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Construct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Check for statistical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Calculate </a:t>
            </a:r>
            <a:r>
              <a:rPr lang="en-US" sz="2000" dirty="0"/>
              <a:t>P</a:t>
            </a:r>
            <a:r>
              <a:rPr lang="en-US" sz="2000" dirty="0" smtClean="0"/>
              <a:t>erformance Metrics</a:t>
            </a:r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9258" y="3399254"/>
            <a:ext cx="11015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DESCRIPTIVE STATISTICS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" y="3799364"/>
            <a:ext cx="7830355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4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1779" y="6397928"/>
            <a:ext cx="222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OF CONTACT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66" y="1011780"/>
            <a:ext cx="4759332" cy="2125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1" y="1056069"/>
            <a:ext cx="4172755" cy="2125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61" y="3657600"/>
            <a:ext cx="4470143" cy="2633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1" y="3773648"/>
            <a:ext cx="4687910" cy="25170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9867" y="445760"/>
            <a:ext cx="3127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EXPLORATORY DATA ANALYSIS: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2984441" y="3333482"/>
            <a:ext cx="580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906184" y="3292699"/>
            <a:ext cx="2079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ACCOUNT BALANCE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906184" y="6365074"/>
            <a:ext cx="1319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EDUCATION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7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7467" y="293360"/>
            <a:ext cx="3127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EXPLORATORY DATA ANALYSIS: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0" y="1074817"/>
            <a:ext cx="4238325" cy="2054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1" y="662693"/>
            <a:ext cx="4778064" cy="24668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35255" y="6263085"/>
            <a:ext cx="1792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PERSONAL LOAN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848379" y="3129567"/>
            <a:ext cx="1746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JOB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0" y="3730717"/>
            <a:ext cx="4286848" cy="24125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8216" y="3129567"/>
            <a:ext cx="169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HOUSING LOAN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3645680"/>
            <a:ext cx="4262908" cy="249754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558646" y="6263085"/>
            <a:ext cx="180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MARITAL 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074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7467" y="293360"/>
            <a:ext cx="3127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EXPLORATORY DATA ANALYSIS: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4" y="850005"/>
            <a:ext cx="3966693" cy="2434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3" y="785611"/>
            <a:ext cx="4804025" cy="23439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0649" y="6235062"/>
            <a:ext cx="2225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PREVIOUS CONTACTS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4" y="3589050"/>
            <a:ext cx="4276960" cy="25257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7625" y="3219718"/>
            <a:ext cx="299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DAY -&gt; First half of the month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24" y="3771041"/>
            <a:ext cx="4301543" cy="24640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31414" y="6235062"/>
            <a:ext cx="2701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DURATION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331414" y="3252757"/>
            <a:ext cx="4248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Month -&gt;  Season 1 &amp; Season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28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9405"/>
              </p:ext>
            </p:extLst>
          </p:nvPr>
        </p:nvGraphicFramePr>
        <p:xfrm>
          <a:off x="3027608" y="521025"/>
          <a:ext cx="5253507" cy="5818632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5253507"/>
              </a:tblGrid>
              <a:tr h="173961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52967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VARIABLE                                CORRELATION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Campaign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600" baseline="0" dirty="0" smtClean="0">
                          <a:effectLst/>
                          <a:latin typeface="Cambria" panose="02040503050406030204" pitchFamily="18" charset="0"/>
                        </a:rPr>
                        <a:t>             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-0.128081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Housing Loan                                -0.203888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Personal Loan      </a:t>
                      </a:r>
                      <a:r>
                        <a:rPr lang="en-US" sz="1600" baseline="0" dirty="0" smtClean="0">
                          <a:effectLst/>
                          <a:latin typeface="Cambria" panose="02040503050406030204" pitchFamily="18" charset="0"/>
                        </a:rPr>
                        <a:t>                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0.110580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Job_blue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-collar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-0.100840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Day        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     -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0.056326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Job_services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-0.044531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Job_entrepreneur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-0.034443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Job_housemaid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-0.024155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Job_technician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-0.011557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Job_self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-employed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-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0.004707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Job_admin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-0.000610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Job_umemployed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0.033487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Age       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0.034901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Job_management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0.036301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Balance 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0.081129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Job_student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0.099953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</a:rPr>
                        <a:t>Job_retired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0.103827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Duration  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</a:t>
                      </a:r>
                      <a:r>
                        <a:rPr lang="en-US" sz="1600" baseline="0" dirty="0" smtClean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0.451919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8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Deposit         </a:t>
                      </a:r>
                      <a:r>
                        <a:rPr lang="en-US" sz="1600" dirty="0" smtClean="0">
                          <a:effectLst/>
                          <a:latin typeface="Cambria" panose="02040503050406030204" pitchFamily="18" charset="0"/>
                        </a:rPr>
                        <a:t>                                 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</a:rPr>
                        <a:t>1.000000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8070" y="151693"/>
            <a:ext cx="481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CORRELATION WITH THE DEPENDENT VARIABLE: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2366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528" y="304086"/>
            <a:ext cx="2221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MULTI-COLLINEARITY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754159" y="772874"/>
            <a:ext cx="8564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perfect Multi-</a:t>
            </a:r>
            <a:r>
              <a:rPr lang="en-US" dirty="0" err="1" smtClean="0"/>
              <a:t>collinearity</a:t>
            </a:r>
            <a:r>
              <a:rPr lang="en-US" dirty="0" smtClean="0"/>
              <a:t>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Dummy variable trap is taken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two independen</a:t>
            </a:r>
            <a:r>
              <a:rPr lang="en-US" dirty="0"/>
              <a:t>t</a:t>
            </a:r>
            <a:r>
              <a:rPr lang="en-US" dirty="0" smtClean="0"/>
              <a:t> variables exhibit Imperfect Multi-</a:t>
            </a:r>
            <a:r>
              <a:rPr lang="en-US" dirty="0" err="1" smtClean="0"/>
              <a:t>collinearity</a:t>
            </a:r>
            <a:r>
              <a:rPr lang="en-US" dirty="0" smtClean="0"/>
              <a:t> more than a threshold of 0.3 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6713" y="1973203"/>
            <a:ext cx="2905125" cy="482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0670" y="1973203"/>
            <a:ext cx="239117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0528" y="2773955"/>
            <a:ext cx="318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VARIANCE INFLATION FACTOR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450528" y="3185205"/>
            <a:ext cx="6014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High VIF values for education and some of the jobs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Education will be positively correlated with the job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Hence to avoid the issue of </a:t>
            </a:r>
            <a:r>
              <a:rPr lang="en-US" dirty="0"/>
              <a:t>Multi-</a:t>
            </a:r>
            <a:r>
              <a:rPr lang="en-US" dirty="0" err="1"/>
              <a:t>collinearity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we haven’t included jobs and education together in any of the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436" y="4997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 is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based on the idea to repeatedly construct a model and choose either the best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performing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feature, setting the feature aside and then repeating the process with the rest of the 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528" y="4519997"/>
            <a:ext cx="348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RECURSIVE FEATURE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734</Words>
  <Application>Microsoft Office PowerPoint</Application>
  <PresentationFormat>Widescreen</PresentationFormat>
  <Paragraphs>188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Office Theme</vt:lpstr>
      <vt:lpstr>Bank Marketing Campaign - Intelligent Targeting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PREMIUM PREDICTION</dc:title>
  <dc:creator>Arun-Windows</dc:creator>
  <cp:lastModifiedBy>Arun-Windows</cp:lastModifiedBy>
  <cp:revision>109</cp:revision>
  <dcterms:created xsi:type="dcterms:W3CDTF">2020-02-25T13:36:39Z</dcterms:created>
  <dcterms:modified xsi:type="dcterms:W3CDTF">2020-08-26T08:42:23Z</dcterms:modified>
</cp:coreProperties>
</file>