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8" r:id="rId9"/>
    <p:sldId id="269" r:id="rId10"/>
    <p:sldId id="263" r:id="rId11"/>
    <p:sldId id="264" r:id="rId12"/>
    <p:sldId id="266" r:id="rId13"/>
    <p:sldId id="272"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1B16C5-9D45-4939-AD03-2D37479B6F01}"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5220E-F1EB-4C6C-AC5A-26AD2EA76E8F}" type="slidenum">
              <a:rPr lang="en-US" smtClean="0"/>
              <a:t>‹#›</a:t>
            </a:fld>
            <a:endParaRPr lang="en-US"/>
          </a:p>
        </p:txBody>
      </p:sp>
    </p:spTree>
    <p:extLst>
      <p:ext uri="{BB962C8B-B14F-4D97-AF65-F5344CB8AC3E}">
        <p14:creationId xmlns:p14="http://schemas.microsoft.com/office/powerpoint/2010/main" val="109568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B16C5-9D45-4939-AD03-2D37479B6F01}"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5220E-F1EB-4C6C-AC5A-26AD2EA76E8F}" type="slidenum">
              <a:rPr lang="en-US" smtClean="0"/>
              <a:t>‹#›</a:t>
            </a:fld>
            <a:endParaRPr lang="en-US"/>
          </a:p>
        </p:txBody>
      </p:sp>
    </p:spTree>
    <p:extLst>
      <p:ext uri="{BB962C8B-B14F-4D97-AF65-F5344CB8AC3E}">
        <p14:creationId xmlns:p14="http://schemas.microsoft.com/office/powerpoint/2010/main" val="92396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B16C5-9D45-4939-AD03-2D37479B6F01}"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5220E-F1EB-4C6C-AC5A-26AD2EA76E8F}" type="slidenum">
              <a:rPr lang="en-US" smtClean="0"/>
              <a:t>‹#›</a:t>
            </a:fld>
            <a:endParaRPr lang="en-US"/>
          </a:p>
        </p:txBody>
      </p:sp>
    </p:spTree>
    <p:extLst>
      <p:ext uri="{BB962C8B-B14F-4D97-AF65-F5344CB8AC3E}">
        <p14:creationId xmlns:p14="http://schemas.microsoft.com/office/powerpoint/2010/main" val="4947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1B16C5-9D45-4939-AD03-2D37479B6F01}"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5220E-F1EB-4C6C-AC5A-26AD2EA76E8F}" type="slidenum">
              <a:rPr lang="en-US" smtClean="0"/>
              <a:t>‹#›</a:t>
            </a:fld>
            <a:endParaRPr lang="en-US"/>
          </a:p>
        </p:txBody>
      </p:sp>
    </p:spTree>
    <p:extLst>
      <p:ext uri="{BB962C8B-B14F-4D97-AF65-F5344CB8AC3E}">
        <p14:creationId xmlns:p14="http://schemas.microsoft.com/office/powerpoint/2010/main" val="24159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B16C5-9D45-4939-AD03-2D37479B6F01}"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5220E-F1EB-4C6C-AC5A-26AD2EA76E8F}" type="slidenum">
              <a:rPr lang="en-US" smtClean="0"/>
              <a:t>‹#›</a:t>
            </a:fld>
            <a:endParaRPr lang="en-US"/>
          </a:p>
        </p:txBody>
      </p:sp>
    </p:spTree>
    <p:extLst>
      <p:ext uri="{BB962C8B-B14F-4D97-AF65-F5344CB8AC3E}">
        <p14:creationId xmlns:p14="http://schemas.microsoft.com/office/powerpoint/2010/main" val="12377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1B16C5-9D45-4939-AD03-2D37479B6F01}"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5220E-F1EB-4C6C-AC5A-26AD2EA76E8F}" type="slidenum">
              <a:rPr lang="en-US" smtClean="0"/>
              <a:t>‹#›</a:t>
            </a:fld>
            <a:endParaRPr lang="en-US"/>
          </a:p>
        </p:txBody>
      </p:sp>
    </p:spTree>
    <p:extLst>
      <p:ext uri="{BB962C8B-B14F-4D97-AF65-F5344CB8AC3E}">
        <p14:creationId xmlns:p14="http://schemas.microsoft.com/office/powerpoint/2010/main" val="327317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1B16C5-9D45-4939-AD03-2D37479B6F01}" type="datetimeFigureOut">
              <a:rPr lang="en-US" smtClean="0"/>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75220E-F1EB-4C6C-AC5A-26AD2EA76E8F}" type="slidenum">
              <a:rPr lang="en-US" smtClean="0"/>
              <a:t>‹#›</a:t>
            </a:fld>
            <a:endParaRPr lang="en-US"/>
          </a:p>
        </p:txBody>
      </p:sp>
    </p:spTree>
    <p:extLst>
      <p:ext uri="{BB962C8B-B14F-4D97-AF65-F5344CB8AC3E}">
        <p14:creationId xmlns:p14="http://schemas.microsoft.com/office/powerpoint/2010/main" val="334783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1B16C5-9D45-4939-AD03-2D37479B6F01}"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75220E-F1EB-4C6C-AC5A-26AD2EA76E8F}" type="slidenum">
              <a:rPr lang="en-US" smtClean="0"/>
              <a:t>‹#›</a:t>
            </a:fld>
            <a:endParaRPr lang="en-US"/>
          </a:p>
        </p:txBody>
      </p:sp>
    </p:spTree>
    <p:extLst>
      <p:ext uri="{BB962C8B-B14F-4D97-AF65-F5344CB8AC3E}">
        <p14:creationId xmlns:p14="http://schemas.microsoft.com/office/powerpoint/2010/main" val="215032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16C5-9D45-4939-AD03-2D37479B6F01}" type="datetimeFigureOut">
              <a:rPr lang="en-US" smtClean="0"/>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75220E-F1EB-4C6C-AC5A-26AD2EA76E8F}" type="slidenum">
              <a:rPr lang="en-US" smtClean="0"/>
              <a:t>‹#›</a:t>
            </a:fld>
            <a:endParaRPr lang="en-US"/>
          </a:p>
        </p:txBody>
      </p:sp>
    </p:spTree>
    <p:extLst>
      <p:ext uri="{BB962C8B-B14F-4D97-AF65-F5344CB8AC3E}">
        <p14:creationId xmlns:p14="http://schemas.microsoft.com/office/powerpoint/2010/main" val="279415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B16C5-9D45-4939-AD03-2D37479B6F01}"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5220E-F1EB-4C6C-AC5A-26AD2EA76E8F}" type="slidenum">
              <a:rPr lang="en-US" smtClean="0"/>
              <a:t>‹#›</a:t>
            </a:fld>
            <a:endParaRPr lang="en-US"/>
          </a:p>
        </p:txBody>
      </p:sp>
    </p:spTree>
    <p:extLst>
      <p:ext uri="{BB962C8B-B14F-4D97-AF65-F5344CB8AC3E}">
        <p14:creationId xmlns:p14="http://schemas.microsoft.com/office/powerpoint/2010/main" val="231039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B16C5-9D45-4939-AD03-2D37479B6F01}"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5220E-F1EB-4C6C-AC5A-26AD2EA76E8F}" type="slidenum">
              <a:rPr lang="en-US" smtClean="0"/>
              <a:t>‹#›</a:t>
            </a:fld>
            <a:endParaRPr lang="en-US"/>
          </a:p>
        </p:txBody>
      </p:sp>
    </p:spTree>
    <p:extLst>
      <p:ext uri="{BB962C8B-B14F-4D97-AF65-F5344CB8AC3E}">
        <p14:creationId xmlns:p14="http://schemas.microsoft.com/office/powerpoint/2010/main" val="191923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B16C5-9D45-4939-AD03-2D37479B6F01}" type="datetimeFigureOut">
              <a:rPr lang="en-US" smtClean="0"/>
              <a:t>10/10/2020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5220E-F1EB-4C6C-AC5A-26AD2EA76E8F}" type="slidenum">
              <a:rPr lang="en-US" smtClean="0"/>
              <a:t>‹#›</a:t>
            </a:fld>
            <a:endParaRPr lang="en-US"/>
          </a:p>
        </p:txBody>
      </p:sp>
    </p:spTree>
    <p:extLst>
      <p:ext uri="{BB962C8B-B14F-4D97-AF65-F5344CB8AC3E}">
        <p14:creationId xmlns:p14="http://schemas.microsoft.com/office/powerpoint/2010/main" val="4228984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mirichoi0218/insura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764406"/>
          </a:xfrm>
        </p:spPr>
        <p:txBody>
          <a:bodyPr>
            <a:normAutofit/>
          </a:bodyPr>
          <a:lstStyle/>
          <a:p>
            <a:r>
              <a:rPr lang="en-US" sz="4000" b="1" u="sng" dirty="0" smtClean="0"/>
              <a:t>MEDICAL INSURANCE PREMIUM PREDICTION</a:t>
            </a:r>
            <a:endParaRPr lang="en-US" sz="4000" b="1" u="sng" dirty="0"/>
          </a:p>
        </p:txBody>
      </p:sp>
    </p:spTree>
    <p:extLst>
      <p:ext uri="{BB962C8B-B14F-4D97-AF65-F5344CB8AC3E}">
        <p14:creationId xmlns:p14="http://schemas.microsoft.com/office/powerpoint/2010/main" val="236885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013" y="291396"/>
            <a:ext cx="3198568" cy="369332"/>
          </a:xfrm>
          <a:prstGeom prst="rect">
            <a:avLst/>
          </a:prstGeom>
        </p:spPr>
        <p:txBody>
          <a:bodyPr wrap="none">
            <a:spAutoFit/>
          </a:bodyPr>
          <a:lstStyle/>
          <a:p>
            <a:pPr algn="ctr"/>
            <a:r>
              <a:rPr lang="en-US" b="1" u="sng" dirty="0" smtClean="0"/>
              <a:t>MULTIPLE LINEAR REGRESSION:</a:t>
            </a:r>
            <a:endParaRPr lang="en-US" u="sng" dirty="0"/>
          </a:p>
        </p:txBody>
      </p:sp>
      <p:sp>
        <p:nvSpPr>
          <p:cNvPr id="4" name="Text Box 24"/>
          <p:cNvSpPr txBox="1">
            <a:spLocks noChangeArrowheads="1"/>
          </p:cNvSpPr>
          <p:nvPr/>
        </p:nvSpPr>
        <p:spPr bwMode="auto">
          <a:xfrm>
            <a:off x="3052294" y="883345"/>
            <a:ext cx="5525036" cy="6492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pP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CHARGES </a:t>
            </a:r>
            <a:r>
              <a:rPr lang="en-IN"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β0</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β1 </a:t>
            </a: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AGE  +  </a:t>
            </a:r>
            <a:r>
              <a:rPr lang="en-IN"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β2 </a:t>
            </a: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BMI </a:t>
            </a:r>
            <a:r>
              <a:rPr lang="en-IN"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β3 </a:t>
            </a: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SMOKER</a:t>
            </a:r>
            <a:endPar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Rectangle 3"/>
          <p:cNvSpPr>
            <a:spLocks noChangeArrowheads="1"/>
          </p:cNvSpPr>
          <p:nvPr/>
        </p:nvSpPr>
        <p:spPr bwMode="auto">
          <a:xfrm>
            <a:off x="696530" y="4774319"/>
            <a:ext cx="223138"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674" y="1755202"/>
            <a:ext cx="8868276" cy="4722871"/>
          </a:xfrm>
          <a:prstGeom prst="rect">
            <a:avLst/>
          </a:prstGeom>
        </p:spPr>
      </p:pic>
    </p:spTree>
    <p:extLst>
      <p:ext uri="{BB962C8B-B14F-4D97-AF65-F5344CB8AC3E}">
        <p14:creationId xmlns:p14="http://schemas.microsoft.com/office/powerpoint/2010/main" val="224312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9258" y="475377"/>
            <a:ext cx="989053" cy="369332"/>
          </a:xfrm>
          <a:prstGeom prst="rect">
            <a:avLst/>
          </a:prstGeom>
        </p:spPr>
        <p:txBody>
          <a:bodyPr wrap="none">
            <a:spAutoFit/>
          </a:bodyPr>
          <a:lstStyle/>
          <a:p>
            <a:r>
              <a:rPr lang="en-US" b="1" dirty="0" smtClean="0"/>
              <a:t>CONTD..</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468" y="2607467"/>
            <a:ext cx="6539284" cy="3697245"/>
          </a:xfrm>
          <a:prstGeom prst="rect">
            <a:avLst/>
          </a:prstGeom>
        </p:spPr>
      </p:pic>
      <p:sp>
        <p:nvSpPr>
          <p:cNvPr id="3" name="Rectangle 2"/>
          <p:cNvSpPr>
            <a:spLocks noChangeArrowheads="1"/>
          </p:cNvSpPr>
          <p:nvPr/>
        </p:nvSpPr>
        <p:spPr bwMode="auto">
          <a:xfrm>
            <a:off x="619258" y="44560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772731" y="5079560"/>
            <a:ext cx="10277341" cy="1063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0" fontAlgn="base">
              <a:lnSpc>
                <a:spcPct val="115000"/>
              </a:lnSpc>
              <a:buClrTx/>
              <a:buSzTx/>
              <a:buFontTx/>
              <a:buNone/>
              <a:tabLst/>
            </a:pPr>
            <a:endPar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Calibri" panose="020F050202020403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608311" y="1010979"/>
            <a:ext cx="7870540" cy="1477328"/>
          </a:xfrm>
          <a:prstGeom prst="rect">
            <a:avLst/>
          </a:prstGeom>
        </p:spPr>
        <p:txBody>
          <a:bodyPr wrap="square">
            <a:spAutoFit/>
          </a:bodyPr>
          <a:lstStyle/>
          <a:p>
            <a:pPr marL="285750" indent="-285750">
              <a:buFont typeface="Arial" panose="020B0604020202020204" pitchFamily="34" charset="0"/>
              <a:buChar char="•"/>
            </a:pPr>
            <a:r>
              <a:rPr lang="en-US" dirty="0" smtClean="0"/>
              <a:t>X1 Affects the relationship between X2 and Y</a:t>
            </a:r>
          </a:p>
          <a:p>
            <a:pPr marL="285750" indent="-285750">
              <a:buFont typeface="Arial" panose="020B0604020202020204" pitchFamily="34" charset="0"/>
              <a:buChar char="•"/>
            </a:pPr>
            <a:r>
              <a:rPr lang="en-US" dirty="0" smtClean="0"/>
              <a:t>Smoker or not affects the relationship between the BMI and Charges</a:t>
            </a:r>
          </a:p>
          <a:p>
            <a:pPr marL="285750" indent="-285750">
              <a:buFont typeface="Arial" panose="020B0604020202020204" pitchFamily="34" charset="0"/>
              <a:buChar char="•"/>
            </a:pPr>
            <a:r>
              <a:rPr lang="en-US" dirty="0" smtClean="0"/>
              <a:t>For every 1 unit increase in BMI charges changes by </a:t>
            </a:r>
            <a:r>
              <a:rPr lang="el-GR" dirty="0" smtClean="0"/>
              <a:t>β2 </a:t>
            </a:r>
            <a:r>
              <a:rPr lang="en-US" dirty="0" smtClean="0"/>
              <a:t>+  </a:t>
            </a:r>
            <a:r>
              <a:rPr lang="el-GR" dirty="0"/>
              <a:t>β3 </a:t>
            </a:r>
            <a:r>
              <a:rPr lang="en-US" dirty="0" smtClean="0"/>
              <a:t>SMOKER</a:t>
            </a:r>
            <a:endParaRPr lang="en-US" dirty="0"/>
          </a:p>
          <a:p>
            <a:r>
              <a:rPr lang="en-US" dirty="0"/>
              <a:t> </a:t>
            </a:r>
            <a:r>
              <a:rPr lang="en-US" dirty="0" smtClean="0"/>
              <a:t>                If the individual is a smoker  then </a:t>
            </a:r>
            <a:r>
              <a:rPr lang="el-GR" dirty="0"/>
              <a:t>β2 </a:t>
            </a:r>
            <a:r>
              <a:rPr lang="en-US" dirty="0"/>
              <a:t>+  </a:t>
            </a:r>
            <a:r>
              <a:rPr lang="el-GR" dirty="0"/>
              <a:t>β3 </a:t>
            </a:r>
            <a:endParaRPr lang="en-US" dirty="0" smtClean="0"/>
          </a:p>
          <a:p>
            <a:r>
              <a:rPr lang="en-US" dirty="0"/>
              <a:t> </a:t>
            </a:r>
            <a:r>
              <a:rPr lang="en-US" dirty="0" smtClean="0"/>
              <a:t>                If </a:t>
            </a:r>
            <a:r>
              <a:rPr lang="en-US" dirty="0"/>
              <a:t>the individual is </a:t>
            </a:r>
            <a:r>
              <a:rPr lang="en-US" dirty="0" smtClean="0"/>
              <a:t>not a smoker = 0  then </a:t>
            </a:r>
            <a:r>
              <a:rPr lang="el-GR" dirty="0"/>
              <a:t>β2</a:t>
            </a:r>
            <a:endParaRPr lang="en-US" dirty="0" smtClean="0"/>
          </a:p>
        </p:txBody>
      </p:sp>
    </p:spTree>
    <p:extLst>
      <p:ext uri="{BB962C8B-B14F-4D97-AF65-F5344CB8AC3E}">
        <p14:creationId xmlns:p14="http://schemas.microsoft.com/office/powerpoint/2010/main" val="1780260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91395"/>
            <a:ext cx="6503450" cy="369332"/>
          </a:xfrm>
          <a:prstGeom prst="rect">
            <a:avLst/>
          </a:prstGeom>
        </p:spPr>
        <p:txBody>
          <a:bodyPr wrap="square">
            <a:spAutoFit/>
          </a:bodyPr>
          <a:lstStyle/>
          <a:p>
            <a:pPr algn="ctr"/>
            <a:r>
              <a:rPr lang="en-US" b="1" u="sng" dirty="0" smtClean="0"/>
              <a:t>MULTIPLE LINEAR REGRESSION WITH INTERACTION VARIABLE</a:t>
            </a:r>
            <a:endParaRPr lang="en-US" u="sng" dirty="0"/>
          </a:p>
        </p:txBody>
      </p:sp>
      <p:sp>
        <p:nvSpPr>
          <p:cNvPr id="4" name="Text Box 24"/>
          <p:cNvSpPr txBox="1">
            <a:spLocks noChangeArrowheads="1"/>
          </p:cNvSpPr>
          <p:nvPr/>
        </p:nvSpPr>
        <p:spPr bwMode="auto">
          <a:xfrm>
            <a:off x="3052294" y="883345"/>
            <a:ext cx="6233374" cy="6492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pP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CHARGES </a:t>
            </a:r>
            <a:r>
              <a:rPr lang="en-IN"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β0</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β1 </a:t>
            </a: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AGE  +  </a:t>
            </a:r>
            <a:r>
              <a:rPr lang="en-IN"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β2 </a:t>
            </a: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BMI </a:t>
            </a:r>
            <a:r>
              <a:rPr lang="en-IN"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β3 ( </a:t>
            </a:r>
            <a:r>
              <a:rPr lang="en-IN"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BMI * SMOKER)</a:t>
            </a:r>
            <a:endPar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Rectangle 3"/>
          <p:cNvSpPr>
            <a:spLocks noChangeArrowheads="1"/>
          </p:cNvSpPr>
          <p:nvPr/>
        </p:nvSpPr>
        <p:spPr bwMode="auto">
          <a:xfrm>
            <a:off x="696530" y="4774319"/>
            <a:ext cx="223138"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558" y="1755203"/>
            <a:ext cx="8332631" cy="4722870"/>
          </a:xfrm>
          <a:prstGeom prst="rect">
            <a:avLst/>
          </a:prstGeom>
        </p:spPr>
      </p:pic>
    </p:spTree>
    <p:extLst>
      <p:ext uri="{BB962C8B-B14F-4D97-AF65-F5344CB8AC3E}">
        <p14:creationId xmlns:p14="http://schemas.microsoft.com/office/powerpoint/2010/main" val="266231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9258" y="475377"/>
            <a:ext cx="1710725" cy="369332"/>
          </a:xfrm>
          <a:prstGeom prst="rect">
            <a:avLst/>
          </a:prstGeom>
        </p:spPr>
        <p:txBody>
          <a:bodyPr wrap="none">
            <a:spAutoFit/>
          </a:bodyPr>
          <a:lstStyle/>
          <a:p>
            <a:r>
              <a:rPr lang="en-US" b="1" u="sng" dirty="0" smtClean="0"/>
              <a:t>RESIDUAL PLOT</a:t>
            </a:r>
            <a:r>
              <a:rPr lang="en-US" b="1" dirty="0" smtClean="0"/>
              <a: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8" y="1120462"/>
            <a:ext cx="8738415" cy="4520483"/>
          </a:xfrm>
          <a:prstGeom prst="rect">
            <a:avLst/>
          </a:prstGeom>
        </p:spPr>
      </p:pic>
    </p:spTree>
    <p:extLst>
      <p:ext uri="{BB962C8B-B14F-4D97-AF65-F5344CB8AC3E}">
        <p14:creationId xmlns:p14="http://schemas.microsoft.com/office/powerpoint/2010/main" val="197995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9258" y="475377"/>
            <a:ext cx="2634183" cy="369332"/>
          </a:xfrm>
          <a:prstGeom prst="rect">
            <a:avLst/>
          </a:prstGeom>
        </p:spPr>
        <p:txBody>
          <a:bodyPr wrap="none">
            <a:spAutoFit/>
          </a:bodyPr>
          <a:lstStyle/>
          <a:p>
            <a:r>
              <a:rPr lang="en-US" b="1" u="sng" dirty="0" smtClean="0"/>
              <a:t>OMITTED VARIABLE BIAS:</a:t>
            </a:r>
            <a:endParaRPr lang="en-US" u="sng" dirty="0"/>
          </a:p>
        </p:txBody>
      </p:sp>
      <p:sp>
        <p:nvSpPr>
          <p:cNvPr id="3" name="Rectangle 2"/>
          <p:cNvSpPr/>
          <p:nvPr/>
        </p:nvSpPr>
        <p:spPr>
          <a:xfrm>
            <a:off x="619258" y="2520925"/>
            <a:ext cx="1519070" cy="369332"/>
          </a:xfrm>
          <a:prstGeom prst="rect">
            <a:avLst/>
          </a:prstGeom>
        </p:spPr>
        <p:txBody>
          <a:bodyPr wrap="none">
            <a:spAutoFit/>
          </a:bodyPr>
          <a:lstStyle/>
          <a:p>
            <a:r>
              <a:rPr lang="en-US" b="1" u="sng" dirty="0" smtClean="0"/>
              <a:t>CONCLUSION:</a:t>
            </a:r>
            <a:endParaRPr lang="en-US" u="sng" dirty="0"/>
          </a:p>
        </p:txBody>
      </p:sp>
      <p:sp>
        <p:nvSpPr>
          <p:cNvPr id="6" name="Rectangle 5"/>
          <p:cNvSpPr/>
          <p:nvPr/>
        </p:nvSpPr>
        <p:spPr>
          <a:xfrm>
            <a:off x="1674689" y="2653973"/>
            <a:ext cx="4421746" cy="743793"/>
          </a:xfrm>
          <a:prstGeom prst="rect">
            <a:avLst/>
          </a:prstGeom>
        </p:spPr>
        <p:txBody>
          <a:bodyPr wrap="square">
            <a:spAutoFit/>
          </a:bodyPr>
          <a:lstStyle/>
          <a:p>
            <a:pPr marR="0" lvl="0">
              <a:spcBef>
                <a:spcPts val="0"/>
              </a:spcBef>
              <a:spcAft>
                <a:spcPts val="1000"/>
              </a:spcAft>
            </a:pPr>
            <a:endParaRPr lang="en-US" dirty="0" smtClean="0">
              <a:effectLst/>
            </a:endParaRPr>
          </a:p>
          <a:p>
            <a:pPr marL="285750" marR="0" lvl="0" indent="-285750">
              <a:spcBef>
                <a:spcPts val="0"/>
              </a:spcBef>
              <a:spcAft>
                <a:spcPts val="1000"/>
              </a:spcAft>
              <a:buFont typeface="Arial" panose="020B0604020202020204" pitchFamily="34" charset="0"/>
              <a:buChar char="•"/>
            </a:pPr>
            <a:r>
              <a:rPr lang="en-US" sz="1600" dirty="0" smtClean="0"/>
              <a:t>The most important variables are</a:t>
            </a:r>
          </a:p>
        </p:txBody>
      </p:sp>
      <p:sp>
        <p:nvSpPr>
          <p:cNvPr id="7" name="Rectangle 6"/>
          <p:cNvSpPr/>
          <p:nvPr/>
        </p:nvSpPr>
        <p:spPr>
          <a:xfrm>
            <a:off x="2560750" y="3399769"/>
            <a:ext cx="8564450" cy="830997"/>
          </a:xfrm>
          <a:prstGeom prst="rect">
            <a:avLst/>
          </a:prstGeom>
        </p:spPr>
        <p:txBody>
          <a:bodyPr wrap="square">
            <a:spAutoFit/>
          </a:bodyPr>
          <a:lstStyle/>
          <a:p>
            <a:pPr marL="285750" lvl="0" indent="-285750">
              <a:buFont typeface="Arial" panose="020B0604020202020204" pitchFamily="34" charset="0"/>
              <a:buChar char="•"/>
            </a:pPr>
            <a:r>
              <a:rPr lang="en-US" sz="1600" dirty="0" smtClean="0"/>
              <a:t>Smoking habits</a:t>
            </a:r>
          </a:p>
          <a:p>
            <a:pPr marL="285750" indent="-285750">
              <a:buFont typeface="Arial" panose="020B0604020202020204" pitchFamily="34" charset="0"/>
              <a:buChar char="•"/>
            </a:pPr>
            <a:r>
              <a:rPr lang="en-US" sz="1600" dirty="0" smtClean="0"/>
              <a:t>Body Mass index</a:t>
            </a:r>
          </a:p>
          <a:p>
            <a:pPr marL="285750" indent="-285750">
              <a:buFont typeface="Arial" panose="020B0604020202020204" pitchFamily="34" charset="0"/>
              <a:buChar char="•"/>
            </a:pPr>
            <a:r>
              <a:rPr lang="en-US" sz="1600" dirty="0" smtClean="0"/>
              <a:t>Age</a:t>
            </a:r>
          </a:p>
        </p:txBody>
      </p:sp>
      <p:sp>
        <p:nvSpPr>
          <p:cNvPr id="8" name="Rectangle 7"/>
          <p:cNvSpPr/>
          <p:nvPr/>
        </p:nvSpPr>
        <p:spPr>
          <a:xfrm>
            <a:off x="2560750" y="997109"/>
            <a:ext cx="8564450" cy="1569660"/>
          </a:xfrm>
          <a:prstGeom prst="rect">
            <a:avLst/>
          </a:prstGeom>
        </p:spPr>
        <p:txBody>
          <a:bodyPr wrap="square">
            <a:spAutoFit/>
          </a:bodyPr>
          <a:lstStyle/>
          <a:p>
            <a:pPr marL="285750" indent="-285750">
              <a:buFont typeface="Arial" panose="020B0604020202020204" pitchFamily="34" charset="0"/>
              <a:buChar char="•"/>
            </a:pPr>
            <a:r>
              <a:rPr lang="en-US" sz="1600" dirty="0" smtClean="0"/>
              <a:t>Drinking habits</a:t>
            </a:r>
          </a:p>
          <a:p>
            <a:pPr marL="285750" indent="-285750">
              <a:buFont typeface="Arial" panose="020B0604020202020204" pitchFamily="34" charset="0"/>
              <a:buChar char="•"/>
            </a:pPr>
            <a:r>
              <a:rPr lang="en-US" sz="1600" dirty="0" smtClean="0"/>
              <a:t>Choice of profession</a:t>
            </a:r>
          </a:p>
          <a:p>
            <a:pPr marL="285750" indent="-285750">
              <a:buFont typeface="Arial" panose="020B0604020202020204" pitchFamily="34" charset="0"/>
              <a:buChar char="•"/>
            </a:pPr>
            <a:r>
              <a:rPr lang="en-US" sz="1600" dirty="0" smtClean="0"/>
              <a:t>Genetics</a:t>
            </a:r>
          </a:p>
          <a:p>
            <a:pPr marL="285750" indent="-285750">
              <a:buFont typeface="Arial" panose="020B0604020202020204" pitchFamily="34" charset="0"/>
              <a:buChar char="•"/>
            </a:pPr>
            <a:r>
              <a:rPr lang="en-US" sz="1600" dirty="0" smtClean="0"/>
              <a:t>Quality of treatment</a:t>
            </a:r>
          </a:p>
          <a:p>
            <a:pPr marL="285750" indent="-285750">
              <a:buFont typeface="Arial" panose="020B0604020202020204" pitchFamily="34" charset="0"/>
              <a:buChar char="•"/>
            </a:pPr>
            <a:r>
              <a:rPr lang="en-US" sz="1600" dirty="0" smtClean="0"/>
              <a:t>Pre-Existing Medical History</a:t>
            </a:r>
          </a:p>
          <a:p>
            <a:endParaRPr lang="en-US" sz="1600" dirty="0" smtClean="0"/>
          </a:p>
        </p:txBody>
      </p:sp>
      <p:sp>
        <p:nvSpPr>
          <p:cNvPr id="4" name="Rectangle 3"/>
          <p:cNvSpPr/>
          <p:nvPr/>
        </p:nvSpPr>
        <p:spPr>
          <a:xfrm>
            <a:off x="1224245" y="4230766"/>
            <a:ext cx="8486425" cy="584775"/>
          </a:xfrm>
          <a:prstGeom prst="rect">
            <a:avLst/>
          </a:prstGeom>
        </p:spPr>
        <p:txBody>
          <a:bodyPr wrap="square">
            <a:spAutoFit/>
          </a:bodyPr>
          <a:lstStyle/>
          <a:p>
            <a:pPr marL="742950" marR="0" lvl="1" indent="-285750">
              <a:spcBef>
                <a:spcPts val="85"/>
              </a:spcBef>
              <a:spcAft>
                <a:spcPts val="0"/>
              </a:spcAft>
              <a:buFont typeface="Arial" panose="020B0604020202020204" pitchFamily="34" charset="0"/>
              <a:buChar char="•"/>
            </a:pPr>
            <a:r>
              <a:rPr lang="en-US" sz="1600" dirty="0"/>
              <a:t>R squared value for the model is </a:t>
            </a:r>
            <a:r>
              <a:rPr lang="en-US" sz="1600" dirty="0" smtClean="0"/>
              <a:t>0.818 </a:t>
            </a:r>
            <a:r>
              <a:rPr lang="en-US" sz="1600" dirty="0"/>
              <a:t>which signifies that </a:t>
            </a:r>
            <a:r>
              <a:rPr lang="en-US" sz="1600" dirty="0" smtClean="0"/>
              <a:t>around 82 </a:t>
            </a:r>
            <a:r>
              <a:rPr lang="en-US" sz="1600" dirty="0"/>
              <a:t>percent of the variance has been </a:t>
            </a:r>
            <a:r>
              <a:rPr lang="en-US" sz="1600" dirty="0" smtClean="0"/>
              <a:t>explained  by these three variables. </a:t>
            </a:r>
            <a:endParaRPr lang="en-US" sz="1600" dirty="0"/>
          </a:p>
        </p:txBody>
      </p:sp>
    </p:spTree>
    <p:extLst>
      <p:ext uri="{BB962C8B-B14F-4D97-AF65-F5344CB8AC3E}">
        <p14:creationId xmlns:p14="http://schemas.microsoft.com/office/powerpoint/2010/main" val="321339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199" y="2351625"/>
            <a:ext cx="2134302" cy="369332"/>
          </a:xfrm>
          <a:prstGeom prst="rect">
            <a:avLst/>
          </a:prstGeom>
        </p:spPr>
        <p:txBody>
          <a:bodyPr wrap="none">
            <a:spAutoFit/>
          </a:bodyPr>
          <a:lstStyle/>
          <a:p>
            <a:r>
              <a:rPr lang="en-US" b="1" u="sng" dirty="0" smtClean="0"/>
              <a:t> DATA DESCRIPTION</a:t>
            </a:r>
            <a:r>
              <a:rPr lang="en-US" b="1" dirty="0" smtClean="0"/>
              <a:t>:</a:t>
            </a:r>
            <a:endParaRPr lang="en-US" dirty="0"/>
          </a:p>
        </p:txBody>
      </p:sp>
      <p:sp>
        <p:nvSpPr>
          <p:cNvPr id="6" name="Rectangle 5"/>
          <p:cNvSpPr/>
          <p:nvPr/>
        </p:nvSpPr>
        <p:spPr>
          <a:xfrm>
            <a:off x="838199" y="526892"/>
            <a:ext cx="1266052" cy="369332"/>
          </a:xfrm>
          <a:prstGeom prst="rect">
            <a:avLst/>
          </a:prstGeom>
        </p:spPr>
        <p:txBody>
          <a:bodyPr wrap="none">
            <a:spAutoFit/>
          </a:bodyPr>
          <a:lstStyle/>
          <a:p>
            <a:r>
              <a:rPr lang="en-US" b="1" u="sng" dirty="0" smtClean="0"/>
              <a:t>OBJECTIVE:</a:t>
            </a:r>
            <a:endParaRPr lang="en-US" u="sng" dirty="0"/>
          </a:p>
        </p:txBody>
      </p:sp>
      <p:sp>
        <p:nvSpPr>
          <p:cNvPr id="7" name="Rectangle 6"/>
          <p:cNvSpPr/>
          <p:nvPr/>
        </p:nvSpPr>
        <p:spPr>
          <a:xfrm>
            <a:off x="1764406" y="2751735"/>
            <a:ext cx="5434884" cy="1815882"/>
          </a:xfrm>
          <a:prstGeom prst="rect">
            <a:avLst/>
          </a:prstGeom>
        </p:spPr>
        <p:txBody>
          <a:bodyPr wrap="square">
            <a:spAutoFit/>
          </a:bodyPr>
          <a:lstStyle/>
          <a:p>
            <a:r>
              <a:rPr lang="en-IN" sz="1600" dirty="0">
                <a:hlinkClick r:id="rId2"/>
              </a:rPr>
              <a:t>https://</a:t>
            </a:r>
            <a:r>
              <a:rPr lang="en-IN" sz="1600" dirty="0" smtClean="0">
                <a:hlinkClick r:id="rId2"/>
              </a:rPr>
              <a:t>www.kaggle.com/mirichoi0218/insurance</a:t>
            </a:r>
            <a:endParaRPr lang="en-IN" sz="1600" dirty="0" smtClean="0"/>
          </a:p>
          <a:p>
            <a:endParaRPr lang="en-IN" sz="1600" dirty="0"/>
          </a:p>
          <a:p>
            <a:pPr marL="285750" indent="-285750">
              <a:buFont typeface="Arial" panose="020B0604020202020204" pitchFamily="34" charset="0"/>
              <a:buChar char="•"/>
            </a:pPr>
            <a:r>
              <a:rPr lang="en-IN" sz="1600" dirty="0" smtClean="0"/>
              <a:t>The dataset had 1338 data points and 7 variables</a:t>
            </a:r>
          </a:p>
          <a:p>
            <a:endParaRPr lang="en-IN" sz="1600" dirty="0"/>
          </a:p>
          <a:p>
            <a:endParaRPr lang="en-IN" sz="1600" dirty="0" smtClean="0"/>
          </a:p>
          <a:p>
            <a:endParaRPr lang="en-IN" sz="1600" dirty="0"/>
          </a:p>
          <a:p>
            <a:endParaRPr lang="en-US" sz="1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080" y="3605806"/>
            <a:ext cx="8820956" cy="2018544"/>
          </a:xfrm>
          <a:prstGeom prst="rect">
            <a:avLst/>
          </a:prstGeom>
        </p:spPr>
      </p:pic>
      <p:sp>
        <p:nvSpPr>
          <p:cNvPr id="9" name="Rectangle 8"/>
          <p:cNvSpPr/>
          <p:nvPr/>
        </p:nvSpPr>
        <p:spPr>
          <a:xfrm>
            <a:off x="2510306" y="1556484"/>
            <a:ext cx="237566" cy="369332"/>
          </a:xfrm>
          <a:prstGeom prst="rect">
            <a:avLst/>
          </a:prstGeom>
        </p:spPr>
        <p:txBody>
          <a:bodyPr wrap="none">
            <a:spAutoFit/>
          </a:bodyPr>
          <a:lstStyle/>
          <a:p>
            <a:r>
              <a:rPr lang="en-US" b="1" dirty="0" smtClean="0"/>
              <a:t> </a:t>
            </a:r>
            <a:endParaRPr lang="en-US" dirty="0"/>
          </a:p>
        </p:txBody>
      </p:sp>
      <p:sp>
        <p:nvSpPr>
          <p:cNvPr id="10" name="Rectangle 9"/>
          <p:cNvSpPr/>
          <p:nvPr/>
        </p:nvSpPr>
        <p:spPr>
          <a:xfrm>
            <a:off x="1159098" y="1035889"/>
            <a:ext cx="8937938" cy="830997"/>
          </a:xfrm>
          <a:prstGeom prst="rect">
            <a:avLst/>
          </a:prstGeom>
        </p:spPr>
        <p:txBody>
          <a:bodyPr wrap="square">
            <a:spAutoFit/>
          </a:bodyPr>
          <a:lstStyle/>
          <a:p>
            <a:r>
              <a:rPr lang="en-IN" sz="1600" dirty="0"/>
              <a:t>The objective of the project is to study the various factors which has the greatest effect in predicting Medical expenses using various Regression Techniques and to formulate models depicting the effects of these factors. We will try to evaluate all the possible combination of </a:t>
            </a:r>
            <a:r>
              <a:rPr lang="en-IN" sz="1600" dirty="0" smtClean="0"/>
              <a:t>variables. </a:t>
            </a:r>
            <a:endParaRPr lang="en-US" sz="1600" dirty="0"/>
          </a:p>
        </p:txBody>
      </p:sp>
    </p:spTree>
    <p:extLst>
      <p:ext uri="{BB962C8B-B14F-4D97-AF65-F5344CB8AC3E}">
        <p14:creationId xmlns:p14="http://schemas.microsoft.com/office/powerpoint/2010/main" val="46770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6349" y="615416"/>
            <a:ext cx="9833112" cy="4818050"/>
          </a:xfrm>
          <a:prstGeom prst="rect">
            <a:avLst/>
          </a:prstGeom>
        </p:spPr>
        <p:txBody>
          <a:bodyPr wrap="square">
            <a:spAutoFit/>
          </a:bodyPr>
          <a:lstStyle/>
          <a:p>
            <a:pPr>
              <a:lnSpc>
                <a:spcPct val="107000"/>
              </a:lnSpc>
              <a:spcAft>
                <a:spcPts val="800"/>
              </a:spcAft>
            </a:pPr>
            <a:r>
              <a:rPr lang="en-US" sz="1600" b="1"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Dependent variable (Y):</a:t>
            </a:r>
            <a:endParaRPr lang="en-US" sz="16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600" b="1" dirty="0" smtClean="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US" sz="16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Medical insurance premium;</a:t>
            </a:r>
            <a:r>
              <a:rPr lang="en-US" sz="1600"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 medical costs billed by health insurance.</a:t>
            </a:r>
          </a:p>
          <a:p>
            <a:pPr>
              <a:lnSpc>
                <a:spcPct val="107000"/>
              </a:lnSpc>
              <a:spcAft>
                <a:spcPts val="800"/>
              </a:spcAft>
            </a:pPr>
            <a:r>
              <a:rPr lang="en-US" sz="1600" b="1"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Independent variables (X):</a:t>
            </a:r>
            <a:endParaRPr lang="en-US" sz="16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52400" marR="0">
              <a:spcBef>
                <a:spcPts val="910"/>
              </a:spcBef>
              <a:spcAft>
                <a:spcPts val="0"/>
              </a:spcAft>
            </a:pPr>
            <a:r>
              <a:rPr lang="en-US" sz="1600" dirty="0" smtClean="0">
                <a:effectLst/>
                <a:latin typeface="Calibri" panose="020F0502020204030204" pitchFamily="34" charset="0"/>
                <a:ea typeface="Calibri" panose="020F0502020204030204" pitchFamily="34" charset="0"/>
                <a:cs typeface="Calibri" panose="020F0502020204030204" pitchFamily="34" charset="0"/>
              </a:rPr>
              <a:t>Following factors affect the premium of medical insurance:</a:t>
            </a:r>
          </a:p>
          <a:p>
            <a:pPr marL="342900" marR="343535" lvl="0" indent="-342900">
              <a:lnSpc>
                <a:spcPct val="107000"/>
              </a:lnSpc>
              <a:spcBef>
                <a:spcPts val="890"/>
              </a:spcBef>
              <a:spcAft>
                <a:spcPts val="0"/>
              </a:spcAft>
              <a:buFont typeface="Symbol" panose="05050102010706020507" pitchFamily="18" charset="2"/>
              <a:buChar char=""/>
            </a:pPr>
            <a:r>
              <a:rPr lang="en-US" sz="1600" b="1" dirty="0" smtClean="0">
                <a:effectLst/>
                <a:latin typeface="Calibri" panose="020F0502020204030204" pitchFamily="34" charset="0"/>
                <a:ea typeface="Calibri" panose="020F0502020204030204" pitchFamily="34" charset="0"/>
                <a:cs typeface="Calibri" panose="020F0502020204030204" pitchFamily="34" charset="0"/>
              </a:rPr>
              <a:t>Body mass index</a:t>
            </a:r>
            <a:r>
              <a:rPr lang="en-US" sz="1600" dirty="0" smtClean="0">
                <a:effectLst/>
                <a:latin typeface="Calibri" panose="020F0502020204030204" pitchFamily="34" charset="0"/>
                <a:ea typeface="Calibri" panose="020F0502020204030204" pitchFamily="34" charset="0"/>
                <a:cs typeface="Calibri" panose="020F0502020204030204" pitchFamily="34" charset="0"/>
              </a:rPr>
              <a:t>: BMI is an indicator of the fitness level of insurance bearer. Disproportionate BMI is a sign of an unhealthy body likely to get affected by diseases. </a:t>
            </a:r>
          </a:p>
          <a:p>
            <a:pPr marL="342900" marR="343535" lvl="0" indent="-342900">
              <a:lnSpc>
                <a:spcPct val="107000"/>
              </a:lnSpc>
              <a:spcBef>
                <a:spcPts val="890"/>
              </a:spcBef>
              <a:spcAft>
                <a:spcPts val="0"/>
              </a:spcAft>
              <a:buFont typeface="Symbol" panose="05050102010706020507" pitchFamily="18" charset="2"/>
              <a:buChar char=""/>
            </a:pPr>
            <a:r>
              <a:rPr lang="en-US" sz="1600" b="1" dirty="0" smtClean="0">
                <a:effectLst/>
                <a:latin typeface="Calibri" panose="020F0502020204030204" pitchFamily="34" charset="0"/>
                <a:ea typeface="Calibri" panose="020F0502020204030204" pitchFamily="34" charset="0"/>
                <a:cs typeface="Calibri" panose="020F0502020204030204" pitchFamily="34" charset="0"/>
              </a:rPr>
              <a:t>Age</a:t>
            </a:r>
            <a:r>
              <a:rPr lang="en-US" sz="1600" dirty="0" smtClean="0">
                <a:effectLst/>
                <a:latin typeface="Calibri" panose="020F0502020204030204" pitchFamily="34" charset="0"/>
                <a:ea typeface="Calibri" panose="020F0502020204030204" pitchFamily="34" charset="0"/>
                <a:cs typeface="Calibri" panose="020F0502020204030204" pitchFamily="34" charset="0"/>
              </a:rPr>
              <a:t>: The age group given in data is 18-64. With increasing age people are more prone to different ailments which should get reflected in the premium costs as well. </a:t>
            </a:r>
          </a:p>
          <a:p>
            <a:pPr marL="342900" marR="343535" lvl="0" indent="-342900">
              <a:lnSpc>
                <a:spcPct val="107000"/>
              </a:lnSpc>
              <a:spcBef>
                <a:spcPts val="890"/>
              </a:spcBef>
              <a:spcAft>
                <a:spcPts val="0"/>
              </a:spcAft>
              <a:buFont typeface="Symbol" panose="05050102010706020507" pitchFamily="18" charset="2"/>
              <a:buChar char=""/>
            </a:pPr>
            <a:r>
              <a:rPr lang="en-US" sz="1600" b="1" dirty="0" smtClean="0">
                <a:effectLst/>
                <a:latin typeface="Calibri" panose="020F0502020204030204" pitchFamily="34" charset="0"/>
                <a:ea typeface="Calibri" panose="020F0502020204030204" pitchFamily="34" charset="0"/>
                <a:cs typeface="Calibri" panose="020F0502020204030204" pitchFamily="34" charset="0"/>
              </a:rPr>
              <a:t>Sex</a:t>
            </a:r>
            <a:r>
              <a:rPr lang="en-US" sz="1600" dirty="0" smtClean="0">
                <a:effectLst/>
                <a:latin typeface="Calibri" panose="020F0502020204030204" pitchFamily="34" charset="0"/>
                <a:ea typeface="Calibri" panose="020F0502020204030204" pitchFamily="34" charset="0"/>
                <a:cs typeface="Calibri" panose="020F0502020204030204" pitchFamily="34" charset="0"/>
              </a:rPr>
              <a:t>: This binary attribute provide details about the gender of the primary beneficiary</a:t>
            </a:r>
          </a:p>
          <a:p>
            <a:pPr marL="342900" marR="343535" lvl="0" indent="-342900">
              <a:lnSpc>
                <a:spcPct val="107000"/>
              </a:lnSpc>
              <a:spcBef>
                <a:spcPts val="890"/>
              </a:spcBef>
              <a:spcAft>
                <a:spcPts val="0"/>
              </a:spcAft>
              <a:buFont typeface="Symbol" panose="05050102010706020507" pitchFamily="18" charset="2"/>
              <a:buChar char=""/>
            </a:pPr>
            <a:r>
              <a:rPr lang="en-US" sz="1600" b="1" dirty="0" smtClean="0">
                <a:effectLst/>
                <a:latin typeface="Calibri" panose="020F0502020204030204" pitchFamily="34" charset="0"/>
                <a:ea typeface="Calibri" panose="020F0502020204030204" pitchFamily="34" charset="0"/>
                <a:cs typeface="Calibri" panose="020F0502020204030204" pitchFamily="34" charset="0"/>
              </a:rPr>
              <a:t>Smoker</a:t>
            </a:r>
            <a:r>
              <a:rPr lang="en-US" sz="1600" dirty="0" smtClean="0">
                <a:effectLst/>
                <a:latin typeface="Calibri" panose="020F0502020204030204" pitchFamily="34" charset="0"/>
                <a:ea typeface="Calibri" panose="020F0502020204030204" pitchFamily="34" charset="0"/>
                <a:cs typeface="Calibri" panose="020F0502020204030204" pitchFamily="34" charset="0"/>
              </a:rPr>
              <a:t>: This is also a binary attribute which can have effect on the health of the insurance bearer. </a:t>
            </a:r>
          </a:p>
          <a:p>
            <a:pPr marL="342900" marR="343535" lvl="0" indent="-342900">
              <a:lnSpc>
                <a:spcPct val="150000"/>
              </a:lnSpc>
              <a:spcBef>
                <a:spcPts val="890"/>
              </a:spcBef>
              <a:spcAft>
                <a:spcPts val="0"/>
              </a:spcAft>
              <a:buFont typeface="Symbol" panose="05050102010706020507" pitchFamily="18" charset="2"/>
              <a:buChar char=""/>
            </a:pPr>
            <a:r>
              <a:rPr lang="en-US" sz="1600" b="1" dirty="0" smtClean="0">
                <a:effectLst/>
                <a:latin typeface="Calibri" panose="020F0502020204030204" pitchFamily="34" charset="0"/>
                <a:ea typeface="Calibri" panose="020F0502020204030204" pitchFamily="34" charset="0"/>
                <a:cs typeface="Calibri" panose="020F0502020204030204" pitchFamily="34" charset="0"/>
              </a:rPr>
              <a:t>Region</a:t>
            </a:r>
            <a:r>
              <a:rPr lang="en-US" sz="1600" dirty="0" smtClean="0">
                <a:effectLst/>
                <a:latin typeface="Calibri" panose="020F0502020204030204" pitchFamily="34" charset="0"/>
                <a:ea typeface="Calibri" panose="020F0502020204030204" pitchFamily="34" charset="0"/>
                <a:cs typeface="Calibri" panose="020F0502020204030204" pitchFamily="34" charset="0"/>
              </a:rPr>
              <a:t>: The beneficiary's residential area in the US, northeast, southeast, southwest, northwest. Health of people is affected by the demographic factors and the socio economic development of that area. </a:t>
            </a:r>
          </a:p>
          <a:p>
            <a:pPr marL="285750" indent="-285750">
              <a:lnSpc>
                <a:spcPct val="150000"/>
              </a:lnSpc>
              <a:buFont typeface="Arial" panose="020B0604020202020204" pitchFamily="34" charset="0"/>
              <a:buChar char="•"/>
            </a:pPr>
            <a:r>
              <a:rPr lang="en-US" sz="1600"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Children</a:t>
            </a:r>
            <a:r>
              <a:rPr lang="en-US" sz="16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Number of children covered by health insurance / Number of dependents. </a:t>
            </a:r>
            <a:endParaRPr lang="en-US" sz="1600" dirty="0"/>
          </a:p>
        </p:txBody>
      </p:sp>
    </p:spTree>
    <p:extLst>
      <p:ext uri="{BB962C8B-B14F-4D97-AF65-F5344CB8AC3E}">
        <p14:creationId xmlns:p14="http://schemas.microsoft.com/office/powerpoint/2010/main" val="173912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9258" y="475377"/>
            <a:ext cx="1838067" cy="369332"/>
          </a:xfrm>
          <a:prstGeom prst="rect">
            <a:avLst/>
          </a:prstGeom>
        </p:spPr>
        <p:txBody>
          <a:bodyPr wrap="none">
            <a:spAutoFit/>
          </a:bodyPr>
          <a:lstStyle/>
          <a:p>
            <a:r>
              <a:rPr lang="en-US" b="1" u="sng" dirty="0" smtClean="0"/>
              <a:t>METHODOLOGY</a:t>
            </a:r>
            <a:r>
              <a:rPr lang="en-US" b="1" dirty="0" smtClean="0"/>
              <a:t>:</a:t>
            </a:r>
            <a:endParaRPr lang="en-US" dirty="0"/>
          </a:p>
        </p:txBody>
      </p:sp>
      <p:sp>
        <p:nvSpPr>
          <p:cNvPr id="7" name="Rectangle 6"/>
          <p:cNvSpPr/>
          <p:nvPr/>
        </p:nvSpPr>
        <p:spPr>
          <a:xfrm>
            <a:off x="1538291" y="844709"/>
            <a:ext cx="5936088" cy="2646878"/>
          </a:xfrm>
          <a:prstGeom prst="rect">
            <a:avLst/>
          </a:prstGeom>
        </p:spPr>
        <p:txBody>
          <a:bodyPr wrap="square">
            <a:spAutoFit/>
          </a:bodyPr>
          <a:lstStyle/>
          <a:p>
            <a:pPr marL="285750" indent="-285750">
              <a:buFont typeface="Arial" panose="020B0604020202020204" pitchFamily="34" charset="0"/>
              <a:buChar char="•"/>
            </a:pPr>
            <a:r>
              <a:rPr lang="en-US" sz="1600" dirty="0"/>
              <a:t>Data Preprocessing</a:t>
            </a:r>
          </a:p>
          <a:p>
            <a:pPr marL="285750" indent="-285750">
              <a:buFont typeface="Arial" panose="020B0604020202020204" pitchFamily="34" charset="0"/>
              <a:buChar char="•"/>
            </a:pPr>
            <a:r>
              <a:rPr lang="en-US" sz="1600" dirty="0"/>
              <a:t>Descriptive Statistics</a:t>
            </a:r>
          </a:p>
          <a:p>
            <a:pPr marL="285750" indent="-285750">
              <a:buFont typeface="Arial" panose="020B0604020202020204" pitchFamily="34" charset="0"/>
              <a:buChar char="•"/>
            </a:pPr>
            <a:r>
              <a:rPr lang="en-US" sz="1600" dirty="0"/>
              <a:t>Data visualization</a:t>
            </a:r>
          </a:p>
          <a:p>
            <a:pPr marL="285750" indent="-285750">
              <a:buFont typeface="Arial" panose="020B0604020202020204" pitchFamily="34" charset="0"/>
              <a:buChar char="•"/>
            </a:pPr>
            <a:r>
              <a:rPr lang="en-US" sz="1600" dirty="0"/>
              <a:t>Construct Correlation Matrix</a:t>
            </a:r>
          </a:p>
          <a:p>
            <a:pPr marL="285750" indent="-285750">
              <a:buFont typeface="Arial" panose="020B0604020202020204" pitchFamily="34" charset="0"/>
              <a:buChar char="•"/>
            </a:pPr>
            <a:r>
              <a:rPr lang="en-US" sz="1600" dirty="0"/>
              <a:t>Identify Significant Independent variables</a:t>
            </a:r>
          </a:p>
          <a:p>
            <a:pPr marL="285750" indent="-285750">
              <a:buFont typeface="Arial" panose="020B0604020202020204" pitchFamily="34" charset="0"/>
              <a:buChar char="•"/>
            </a:pPr>
            <a:r>
              <a:rPr lang="en-US" sz="1600" dirty="0"/>
              <a:t>Check for OLS assumptions</a:t>
            </a:r>
          </a:p>
          <a:p>
            <a:pPr marL="285750" indent="-285750">
              <a:buFont typeface="Arial" panose="020B0604020202020204" pitchFamily="34" charset="0"/>
              <a:buChar char="•"/>
            </a:pPr>
            <a:r>
              <a:rPr lang="en-US" sz="1600" dirty="0"/>
              <a:t>Construct Multiple Linear regressions</a:t>
            </a:r>
          </a:p>
          <a:p>
            <a:endParaRPr lang="en-US" dirty="0" smtClean="0"/>
          </a:p>
          <a:p>
            <a:endParaRPr lang="en-US" dirty="0" smtClean="0"/>
          </a:p>
          <a:p>
            <a:endParaRPr lang="en-US" dirty="0" smtClean="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667080" y="3269266"/>
            <a:ext cx="6575399" cy="2989865"/>
          </a:xfrm>
          <a:prstGeom prst="rect">
            <a:avLst/>
          </a:prstGeom>
        </p:spPr>
      </p:pic>
      <p:sp>
        <p:nvSpPr>
          <p:cNvPr id="10" name="Rectangle 9"/>
          <p:cNvSpPr/>
          <p:nvPr/>
        </p:nvSpPr>
        <p:spPr>
          <a:xfrm>
            <a:off x="619258" y="2899935"/>
            <a:ext cx="2535951" cy="369332"/>
          </a:xfrm>
          <a:prstGeom prst="rect">
            <a:avLst/>
          </a:prstGeom>
        </p:spPr>
        <p:txBody>
          <a:bodyPr wrap="none">
            <a:spAutoFit/>
          </a:bodyPr>
          <a:lstStyle/>
          <a:p>
            <a:r>
              <a:rPr lang="en-US" b="1" u="sng" dirty="0" smtClean="0"/>
              <a:t>DESCRIPTIVE STATISTICS</a:t>
            </a:r>
            <a:r>
              <a:rPr lang="en-US" b="1" dirty="0" smtClean="0"/>
              <a:t>:</a:t>
            </a:r>
            <a:endParaRPr lang="en-US" dirty="0"/>
          </a:p>
        </p:txBody>
      </p:sp>
    </p:spTree>
    <p:extLst>
      <p:ext uri="{BB962C8B-B14F-4D97-AF65-F5344CB8AC3E}">
        <p14:creationId xmlns:p14="http://schemas.microsoft.com/office/powerpoint/2010/main" val="101234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07971" y="269315"/>
            <a:ext cx="4871591" cy="369332"/>
          </a:xfrm>
          <a:prstGeom prst="rect">
            <a:avLst/>
          </a:prstGeom>
        </p:spPr>
        <p:txBody>
          <a:bodyPr wrap="none">
            <a:spAutoFit/>
          </a:bodyPr>
          <a:lstStyle/>
          <a:p>
            <a:pPr algn="ctr"/>
            <a:r>
              <a:rPr lang="en-US" b="1" u="sng" dirty="0" smtClean="0"/>
              <a:t>DATA VISUALIZATION (CONTINUOUS VARIABLES):</a:t>
            </a:r>
            <a:endParaRPr lang="en-US"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307" y="819193"/>
            <a:ext cx="3758760" cy="245584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223" y="819193"/>
            <a:ext cx="3726864" cy="254610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265" y="3365300"/>
            <a:ext cx="7087001" cy="3197793"/>
          </a:xfrm>
          <a:prstGeom prst="rect">
            <a:avLst/>
          </a:prstGeom>
        </p:spPr>
      </p:pic>
    </p:spTree>
    <p:extLst>
      <p:ext uri="{BB962C8B-B14F-4D97-AF65-F5344CB8AC3E}">
        <p14:creationId xmlns:p14="http://schemas.microsoft.com/office/powerpoint/2010/main" val="2407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09028" y="269315"/>
            <a:ext cx="4869475" cy="369332"/>
          </a:xfrm>
          <a:prstGeom prst="rect">
            <a:avLst/>
          </a:prstGeom>
        </p:spPr>
        <p:txBody>
          <a:bodyPr wrap="none">
            <a:spAutoFit/>
          </a:bodyPr>
          <a:lstStyle/>
          <a:p>
            <a:pPr algn="ctr"/>
            <a:r>
              <a:rPr lang="en-US" b="1" u="sng" dirty="0" smtClean="0"/>
              <a:t>DATA VISUALIZATION (CATEGORICAL VARIABLES):</a:t>
            </a:r>
            <a:endParaRPr lang="en-US" u="sng"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463" y="3504212"/>
            <a:ext cx="4997418" cy="319872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73" y="3504212"/>
            <a:ext cx="4403504" cy="319872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74" y="844709"/>
            <a:ext cx="4403503" cy="265950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6464" y="844709"/>
            <a:ext cx="4997417" cy="2668129"/>
          </a:xfrm>
          <a:prstGeom prst="rect">
            <a:avLst/>
          </a:prstGeom>
        </p:spPr>
      </p:pic>
    </p:spTree>
    <p:extLst>
      <p:ext uri="{BB962C8B-B14F-4D97-AF65-F5344CB8AC3E}">
        <p14:creationId xmlns:p14="http://schemas.microsoft.com/office/powerpoint/2010/main" val="55074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9258" y="2863266"/>
            <a:ext cx="2405595" cy="369332"/>
          </a:xfrm>
          <a:prstGeom prst="rect">
            <a:avLst/>
          </a:prstGeom>
        </p:spPr>
        <p:txBody>
          <a:bodyPr wrap="none">
            <a:spAutoFit/>
          </a:bodyPr>
          <a:lstStyle/>
          <a:p>
            <a:r>
              <a:rPr lang="en-US" b="1" u="sng" dirty="0" smtClean="0"/>
              <a:t>CORRELATION MATRIX:</a:t>
            </a:r>
            <a:endParaRPr lang="en-US"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58" y="3232598"/>
            <a:ext cx="10437423" cy="3102721"/>
          </a:xfrm>
          <a:prstGeom prst="rect">
            <a:avLst/>
          </a:prstGeom>
        </p:spPr>
      </p:pic>
      <p:sp>
        <p:nvSpPr>
          <p:cNvPr id="4" name="Rectangle 3"/>
          <p:cNvSpPr/>
          <p:nvPr/>
        </p:nvSpPr>
        <p:spPr>
          <a:xfrm>
            <a:off x="619258" y="336861"/>
            <a:ext cx="2615331" cy="369332"/>
          </a:xfrm>
          <a:prstGeom prst="rect">
            <a:avLst/>
          </a:prstGeom>
        </p:spPr>
        <p:txBody>
          <a:bodyPr wrap="none">
            <a:spAutoFit/>
          </a:bodyPr>
          <a:lstStyle/>
          <a:p>
            <a:r>
              <a:rPr lang="en-US" b="1" u="sng" dirty="0" smtClean="0"/>
              <a:t>DUMMY VARIABLE TRAP:</a:t>
            </a:r>
            <a:endParaRPr lang="en-US" u="sng"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03" y="862885"/>
            <a:ext cx="7592131" cy="2000381"/>
          </a:xfrm>
          <a:prstGeom prst="rect">
            <a:avLst/>
          </a:prstGeom>
        </p:spPr>
      </p:pic>
    </p:spTree>
    <p:extLst>
      <p:ext uri="{BB962C8B-B14F-4D97-AF65-F5344CB8AC3E}">
        <p14:creationId xmlns:p14="http://schemas.microsoft.com/office/powerpoint/2010/main" val="103869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370318" y="128138"/>
            <a:ext cx="2221506" cy="369332"/>
          </a:xfrm>
          <a:prstGeom prst="rect">
            <a:avLst/>
          </a:prstGeom>
        </p:spPr>
        <p:txBody>
          <a:bodyPr wrap="none">
            <a:spAutoFit/>
          </a:bodyPr>
          <a:lstStyle/>
          <a:p>
            <a:r>
              <a:rPr lang="en-US" b="1" u="sng" dirty="0" smtClean="0"/>
              <a:t>MULTI-COLLINEARITY</a:t>
            </a:r>
            <a:endParaRPr lang="en-US" u="sng" dirty="0"/>
          </a:p>
        </p:txBody>
      </p:sp>
      <p:sp>
        <p:nvSpPr>
          <p:cNvPr id="2" name="Rectangle 1"/>
          <p:cNvSpPr/>
          <p:nvPr/>
        </p:nvSpPr>
        <p:spPr>
          <a:xfrm>
            <a:off x="772733" y="497470"/>
            <a:ext cx="8564450" cy="830997"/>
          </a:xfrm>
          <a:prstGeom prst="rect">
            <a:avLst/>
          </a:prstGeom>
        </p:spPr>
        <p:txBody>
          <a:bodyPr wrap="square">
            <a:spAutoFit/>
          </a:bodyPr>
          <a:lstStyle/>
          <a:p>
            <a:pPr marL="285750" indent="-285750">
              <a:buFont typeface="Arial" panose="020B0604020202020204" pitchFamily="34" charset="0"/>
              <a:buChar char="•"/>
            </a:pPr>
            <a:r>
              <a:rPr lang="en-US" sz="1600" dirty="0" smtClean="0"/>
              <a:t>No perfect multi-</a:t>
            </a:r>
            <a:r>
              <a:rPr lang="en-US" sz="1600" dirty="0" err="1" smtClean="0"/>
              <a:t>collinearity</a:t>
            </a:r>
            <a:r>
              <a:rPr lang="en-US" sz="1600" dirty="0" smtClean="0"/>
              <a:t> exists</a:t>
            </a:r>
          </a:p>
          <a:p>
            <a:pPr marL="285750" indent="-285750">
              <a:buFont typeface="Arial" panose="020B0604020202020204" pitchFamily="34" charset="0"/>
              <a:buChar char="•"/>
            </a:pPr>
            <a:r>
              <a:rPr lang="en-US" sz="1600" dirty="0" smtClean="0"/>
              <a:t>Dummy variable trap is taken care</a:t>
            </a:r>
          </a:p>
          <a:p>
            <a:pPr marL="285750" indent="-285750">
              <a:buFont typeface="Arial" panose="020B0604020202020204" pitchFamily="34" charset="0"/>
              <a:buChar char="•"/>
            </a:pPr>
            <a:r>
              <a:rPr lang="en-US" sz="1600" dirty="0" smtClean="0"/>
              <a:t>No two independen</a:t>
            </a:r>
            <a:r>
              <a:rPr lang="en-US" sz="1600" dirty="0"/>
              <a:t>t</a:t>
            </a:r>
            <a:r>
              <a:rPr lang="en-US" sz="1600" dirty="0" smtClean="0"/>
              <a:t> variables exhibit Imperfect multi-</a:t>
            </a:r>
            <a:r>
              <a:rPr lang="en-US" sz="1600" dirty="0" err="1" smtClean="0"/>
              <a:t>collinearity</a:t>
            </a:r>
            <a:r>
              <a:rPr lang="en-US" sz="1600" dirty="0" smtClean="0"/>
              <a:t> more than a threshold of 0.3  </a:t>
            </a:r>
            <a:endParaRPr lang="en-US" sz="1600" dirty="0"/>
          </a:p>
        </p:txBody>
      </p:sp>
      <p:sp>
        <p:nvSpPr>
          <p:cNvPr id="3" name="Rectangle 2"/>
          <p:cNvSpPr/>
          <p:nvPr/>
        </p:nvSpPr>
        <p:spPr>
          <a:xfrm>
            <a:off x="344509" y="1328467"/>
            <a:ext cx="2277931" cy="369332"/>
          </a:xfrm>
          <a:prstGeom prst="rect">
            <a:avLst/>
          </a:prstGeom>
        </p:spPr>
        <p:txBody>
          <a:bodyPr wrap="none">
            <a:spAutoFit/>
          </a:bodyPr>
          <a:lstStyle/>
          <a:p>
            <a:r>
              <a:rPr lang="en-US" b="1" u="sng" dirty="0" smtClean="0"/>
              <a:t>HETEROSKEDASTICITY</a:t>
            </a:r>
            <a:endParaRPr lang="en-US" u="sng" dirty="0"/>
          </a:p>
        </p:txBody>
      </p:sp>
      <p:sp>
        <p:nvSpPr>
          <p:cNvPr id="4" name="Rectangle 3"/>
          <p:cNvSpPr/>
          <p:nvPr/>
        </p:nvSpPr>
        <p:spPr>
          <a:xfrm>
            <a:off x="772733" y="1816785"/>
            <a:ext cx="8937938" cy="1077218"/>
          </a:xfrm>
          <a:prstGeom prst="rect">
            <a:avLst/>
          </a:prstGeom>
        </p:spPr>
        <p:txBody>
          <a:bodyPr wrap="square">
            <a:spAutoFit/>
          </a:bodyPr>
          <a:lstStyle/>
          <a:p>
            <a:pPr marL="285750" indent="-285750">
              <a:buFont typeface="Arial" panose="020B0604020202020204" pitchFamily="34" charset="0"/>
              <a:buChar char="•"/>
            </a:pPr>
            <a:r>
              <a:rPr lang="en-US" sz="1600" dirty="0" smtClean="0"/>
              <a:t>In order to verify </a:t>
            </a:r>
            <a:r>
              <a:rPr lang="en-US" sz="1600" dirty="0" err="1" smtClean="0"/>
              <a:t>heteroscadasticity</a:t>
            </a:r>
            <a:r>
              <a:rPr lang="en-US" sz="1600" dirty="0" smtClean="0"/>
              <a:t> assumption,  </a:t>
            </a:r>
            <a:r>
              <a:rPr lang="en-US" sz="1600" dirty="0"/>
              <a:t>w</a:t>
            </a:r>
            <a:r>
              <a:rPr lang="en-US" sz="1600" dirty="0" smtClean="0"/>
              <a:t>hite </a:t>
            </a:r>
            <a:r>
              <a:rPr lang="en-US" sz="1600" dirty="0"/>
              <a:t>test was performed to test the null hypothesis against the alternate hypothesis the data is Heteroscadastic</a:t>
            </a:r>
          </a:p>
          <a:p>
            <a:pPr marL="285750" indent="-285750">
              <a:buFont typeface="Arial" panose="020B0604020202020204" pitchFamily="34" charset="0"/>
              <a:buChar char="•"/>
            </a:pPr>
            <a:r>
              <a:rPr lang="en-US" sz="1600" dirty="0"/>
              <a:t>The P-Value obtained was not significant enough to reject the null hypothesis</a:t>
            </a:r>
          </a:p>
          <a:p>
            <a:pPr marL="285750" indent="-285750">
              <a:buFont typeface="Arial" panose="020B0604020202020204" pitchFamily="34" charset="0"/>
              <a:buChar char="•"/>
            </a:pPr>
            <a:r>
              <a:rPr lang="en-US" sz="1600" dirty="0"/>
              <a:t>So we could safely apply ordinary least squares to our data </a:t>
            </a:r>
          </a:p>
        </p:txBody>
      </p:sp>
      <p:sp>
        <p:nvSpPr>
          <p:cNvPr id="8" name="Rectangle 7"/>
          <p:cNvSpPr/>
          <p:nvPr/>
        </p:nvSpPr>
        <p:spPr>
          <a:xfrm>
            <a:off x="772733" y="3012989"/>
            <a:ext cx="5463612" cy="1107996"/>
          </a:xfrm>
          <a:prstGeom prst="rect">
            <a:avLst/>
          </a:prstGeom>
        </p:spPr>
        <p:txBody>
          <a:bodyPr wrap="none">
            <a:spAutoFit/>
          </a:bodyPr>
          <a:lstStyle/>
          <a:p>
            <a:pPr algn="ctr"/>
            <a:r>
              <a:rPr lang="en-US" sz="1600" dirty="0" smtClean="0"/>
              <a:t>We </a:t>
            </a:r>
            <a:r>
              <a:rPr lang="en-US" sz="1600" dirty="0"/>
              <a:t>performed the white test for the </a:t>
            </a:r>
            <a:r>
              <a:rPr lang="en-US" sz="1600" dirty="0" err="1"/>
              <a:t>heterokedasticity</a:t>
            </a:r>
            <a:r>
              <a:rPr lang="en-US" sz="1600" dirty="0"/>
              <a:t> test </a:t>
            </a:r>
          </a:p>
          <a:p>
            <a:r>
              <a:rPr lang="en-US" sz="1600" dirty="0" smtClean="0"/>
              <a:t>     H0 </a:t>
            </a:r>
            <a:r>
              <a:rPr lang="en-US" sz="1600" dirty="0"/>
              <a:t>: Data is </a:t>
            </a:r>
            <a:r>
              <a:rPr lang="en-US" sz="1600" dirty="0" err="1"/>
              <a:t>Homoskedastic</a:t>
            </a:r>
            <a:r>
              <a:rPr lang="en-US" sz="1600" dirty="0"/>
              <a:t> (P &gt; 0.01)</a:t>
            </a:r>
          </a:p>
          <a:p>
            <a:r>
              <a:rPr lang="en-US" sz="1600" dirty="0" smtClean="0"/>
              <a:t>     H1</a:t>
            </a:r>
            <a:r>
              <a:rPr lang="en-US" sz="1600" dirty="0"/>
              <a:t>: Data is </a:t>
            </a:r>
            <a:r>
              <a:rPr lang="en-US" sz="1600" dirty="0" err="1"/>
              <a:t>Heteroskedastic</a:t>
            </a:r>
            <a:r>
              <a:rPr lang="en-US" sz="1600" dirty="0"/>
              <a:t> (P &lt; 0.01)</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574384958"/>
              </p:ext>
            </p:extLst>
          </p:nvPr>
        </p:nvGraphicFramePr>
        <p:xfrm>
          <a:off x="1493948" y="4146075"/>
          <a:ext cx="9375821" cy="2133916"/>
        </p:xfrm>
        <a:graphic>
          <a:graphicData uri="http://schemas.openxmlformats.org/drawingml/2006/table">
            <a:tbl>
              <a:tblPr firstRow="1" bandRow="1">
                <a:tableStyleId>{073A0DAA-6AF3-43AB-8588-CEC1D06C72B9}</a:tableStyleId>
              </a:tblPr>
              <a:tblGrid>
                <a:gridCol w="2240924"/>
                <a:gridCol w="2601534"/>
                <a:gridCol w="2781837"/>
                <a:gridCol w="1751526"/>
              </a:tblGrid>
              <a:tr h="631987">
                <a:tc>
                  <a:txBody>
                    <a:bodyPr/>
                    <a:lstStyle/>
                    <a:p>
                      <a:pPr algn="ctr"/>
                      <a:r>
                        <a:rPr lang="en-US" dirty="0" smtClean="0"/>
                        <a:t>INDEPENDENT</a:t>
                      </a:r>
                      <a:r>
                        <a:rPr lang="en-US" baseline="0" dirty="0" smtClean="0"/>
                        <a:t> </a:t>
                      </a:r>
                    </a:p>
                    <a:p>
                      <a:pPr algn="ctr"/>
                      <a:r>
                        <a:rPr lang="en-US" baseline="0" dirty="0" smtClean="0"/>
                        <a:t>PARAMETERS</a:t>
                      </a:r>
                      <a:endParaRPr lang="en-US" dirty="0"/>
                    </a:p>
                  </a:txBody>
                  <a:tcPr/>
                </a:tc>
                <a:tc>
                  <a:txBody>
                    <a:bodyPr/>
                    <a:lstStyle/>
                    <a:p>
                      <a:pPr algn="ctr"/>
                      <a:r>
                        <a:rPr lang="en-US" dirty="0" smtClean="0"/>
                        <a:t>H0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H1</a:t>
                      </a: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t>
                      </a:r>
                      <a:r>
                        <a:rPr lang="en-US" baseline="0" dirty="0" smtClean="0"/>
                        <a:t> VALUE</a:t>
                      </a:r>
                      <a:endParaRPr lang="en-US" dirty="0" smtClean="0"/>
                    </a:p>
                    <a:p>
                      <a:endParaRPr lang="en-US" dirty="0"/>
                    </a:p>
                  </a:txBody>
                  <a:tcPr/>
                </a:tc>
              </a:tr>
              <a:tr h="37345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3459">
                <a:tc>
                  <a:txBody>
                    <a:bodyPr/>
                    <a:lstStyle/>
                    <a:p>
                      <a:pPr algn="l"/>
                      <a:r>
                        <a:rPr lang="en-US" dirty="0" smtClean="0"/>
                        <a:t>Age</a:t>
                      </a:r>
                      <a:endParaRPr lang="en-US" dirty="0"/>
                    </a:p>
                  </a:txBody>
                  <a:tcPr/>
                </a:tc>
                <a:tc>
                  <a:txBody>
                    <a:bodyPr/>
                    <a:lstStyle/>
                    <a:p>
                      <a:pPr algn="l"/>
                      <a:r>
                        <a:rPr lang="en-US" dirty="0" err="1" smtClean="0"/>
                        <a:t>Homoskedastic</a:t>
                      </a:r>
                      <a:endParaRPr lang="en-US" dirty="0"/>
                    </a:p>
                  </a:txBody>
                  <a:tcPr/>
                </a:tc>
                <a:tc>
                  <a:txBody>
                    <a:bodyPr/>
                    <a:lstStyle/>
                    <a:p>
                      <a:pPr algn="l"/>
                      <a:r>
                        <a:rPr lang="en-US" dirty="0" err="1" smtClean="0"/>
                        <a:t>Heteroskedastic</a:t>
                      </a:r>
                      <a:endParaRPr lang="en-US" dirty="0"/>
                    </a:p>
                  </a:txBody>
                  <a:tcPr/>
                </a:tc>
                <a:tc>
                  <a:txBody>
                    <a:bodyPr/>
                    <a:lstStyle/>
                    <a:p>
                      <a:r>
                        <a:rPr lang="en-US" dirty="0" smtClean="0"/>
                        <a:t>0.13</a:t>
                      </a:r>
                      <a:endParaRPr lang="en-US" dirty="0"/>
                    </a:p>
                  </a:txBody>
                  <a:tcPr/>
                </a:tc>
              </a:tr>
              <a:tr h="373459">
                <a:tc>
                  <a:txBody>
                    <a:bodyPr/>
                    <a:lstStyle/>
                    <a:p>
                      <a:pPr algn="l"/>
                      <a:r>
                        <a:rPr lang="en-US" dirty="0" smtClean="0"/>
                        <a:t>BMI</a:t>
                      </a:r>
                      <a:endParaRPr lang="en-US" dirty="0"/>
                    </a:p>
                  </a:txBody>
                  <a:tcPr/>
                </a:tc>
                <a:tc>
                  <a:txBody>
                    <a:bodyPr/>
                    <a:lstStyle/>
                    <a:p>
                      <a:pPr algn="l"/>
                      <a:r>
                        <a:rPr lang="en-US" dirty="0" err="1" smtClean="0"/>
                        <a:t>Homoskedastic</a:t>
                      </a:r>
                      <a:endParaRPr lang="en-US" dirty="0"/>
                    </a:p>
                  </a:txBody>
                  <a:tcPr/>
                </a:tc>
                <a:tc>
                  <a:txBody>
                    <a:bodyPr/>
                    <a:lstStyle/>
                    <a:p>
                      <a:pPr algn="l"/>
                      <a:r>
                        <a:rPr lang="en-US" dirty="0" err="1" smtClean="0"/>
                        <a:t>Heteroskedastic</a:t>
                      </a:r>
                      <a:endParaRPr lang="en-US" dirty="0"/>
                    </a:p>
                  </a:txBody>
                  <a:tcPr/>
                </a:tc>
                <a:tc>
                  <a:txBody>
                    <a:bodyPr/>
                    <a:lstStyle/>
                    <a:p>
                      <a:r>
                        <a:rPr lang="en-US" dirty="0" smtClean="0"/>
                        <a:t>0</a:t>
                      </a:r>
                      <a:endParaRPr lang="en-US" dirty="0"/>
                    </a:p>
                  </a:txBody>
                  <a:tcPr/>
                </a:tc>
              </a:tr>
              <a:tr h="373459">
                <a:tc>
                  <a:txBody>
                    <a:bodyPr/>
                    <a:lstStyle/>
                    <a:p>
                      <a:pPr algn="l"/>
                      <a:r>
                        <a:rPr lang="en-US" dirty="0" smtClean="0"/>
                        <a:t>Smoker</a:t>
                      </a:r>
                      <a:endParaRPr lang="en-US" dirty="0"/>
                    </a:p>
                  </a:txBody>
                  <a:tcPr/>
                </a:tc>
                <a:tc>
                  <a:txBody>
                    <a:bodyPr/>
                    <a:lstStyle/>
                    <a:p>
                      <a:pPr algn="l"/>
                      <a:r>
                        <a:rPr lang="en-US" dirty="0" err="1" smtClean="0"/>
                        <a:t>Homoskedastic</a:t>
                      </a:r>
                      <a:endParaRPr lang="en-US" dirty="0"/>
                    </a:p>
                  </a:txBody>
                  <a:tcPr/>
                </a:tc>
                <a:tc>
                  <a:txBody>
                    <a:bodyPr/>
                    <a:lstStyle/>
                    <a:p>
                      <a:pPr algn="l"/>
                      <a:r>
                        <a:rPr lang="en-US" dirty="0" err="1" smtClean="0"/>
                        <a:t>Heteroskedastic</a:t>
                      </a:r>
                      <a:endParaRPr lang="en-US" dirty="0"/>
                    </a:p>
                  </a:txBody>
                  <a:tcPr/>
                </a:tc>
                <a:tc>
                  <a:txBody>
                    <a:bodyPr/>
                    <a:lstStyle/>
                    <a:p>
                      <a:r>
                        <a:rPr lang="en-US" dirty="0" smtClean="0"/>
                        <a:t>0.27</a:t>
                      </a:r>
                      <a:endParaRPr lang="en-US" dirty="0"/>
                    </a:p>
                  </a:txBody>
                  <a:tcPr/>
                </a:tc>
              </a:tr>
            </a:tbl>
          </a:graphicData>
        </a:graphic>
      </p:graphicFrame>
    </p:spTree>
    <p:extLst>
      <p:ext uri="{BB962C8B-B14F-4D97-AF65-F5344CB8AC3E}">
        <p14:creationId xmlns:p14="http://schemas.microsoft.com/office/powerpoint/2010/main" val="402686215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13206519"/>
              </p:ext>
            </p:extLst>
          </p:nvPr>
        </p:nvGraphicFramePr>
        <p:xfrm>
          <a:off x="1159097" y="1331584"/>
          <a:ext cx="9066727" cy="3793876"/>
        </p:xfrm>
        <a:graphic>
          <a:graphicData uri="http://schemas.openxmlformats.org/drawingml/2006/table">
            <a:tbl>
              <a:tblPr firstRow="1" bandRow="1">
                <a:tableStyleId>{073A0DAA-6AF3-43AB-8588-CEC1D06C72B9}</a:tableStyleId>
              </a:tblPr>
              <a:tblGrid>
                <a:gridCol w="2240924"/>
                <a:gridCol w="1429555"/>
                <a:gridCol w="1339403"/>
                <a:gridCol w="1210614"/>
                <a:gridCol w="1335110"/>
                <a:gridCol w="1511121"/>
              </a:tblGrid>
              <a:tr h="920858">
                <a:tc>
                  <a:txBody>
                    <a:bodyPr/>
                    <a:lstStyle/>
                    <a:p>
                      <a:endParaRPr lang="en-US" dirty="0"/>
                    </a:p>
                  </a:txBody>
                  <a:tcPr/>
                </a:tc>
                <a:tc>
                  <a:txBody>
                    <a:bodyPr/>
                    <a:lstStyle/>
                    <a:p>
                      <a:r>
                        <a:rPr lang="en-US" dirty="0" smtClean="0"/>
                        <a:t>MODEL</a:t>
                      </a:r>
                      <a:r>
                        <a:rPr lang="en-US" baseline="0" dirty="0" smtClean="0"/>
                        <a:t> 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MODEL</a:t>
                      </a:r>
                      <a:r>
                        <a:rPr lang="en-US" baseline="0" dirty="0" smtClean="0"/>
                        <a:t> 5</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MODEL</a:t>
                      </a:r>
                      <a:r>
                        <a:rPr lang="en-US" baseline="0" dirty="0" smtClean="0"/>
                        <a:t> 6</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MODEL</a:t>
                      </a:r>
                      <a:r>
                        <a:rPr lang="en-US" baseline="0" dirty="0" smtClean="0"/>
                        <a:t> 7</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MODEL</a:t>
                      </a:r>
                      <a:r>
                        <a:rPr lang="en-US" baseline="0" dirty="0" smtClean="0"/>
                        <a:t> 8</a:t>
                      </a:r>
                      <a:endParaRPr lang="en-US" dirty="0" smtClean="0"/>
                    </a:p>
                    <a:p>
                      <a:endParaRPr lang="en-US" dirty="0"/>
                    </a:p>
                  </a:txBody>
                  <a:tcPr/>
                </a:tc>
              </a:tr>
              <a:tr h="373459">
                <a:tc>
                  <a:txBody>
                    <a:bodyPr/>
                    <a:lstStyle/>
                    <a:p>
                      <a:r>
                        <a:rPr lang="en-US" dirty="0" smtClean="0"/>
                        <a:t>Intercept</a:t>
                      </a:r>
                      <a:endParaRPr lang="en-US" dirty="0"/>
                    </a:p>
                  </a:txBody>
                  <a:tcPr/>
                </a:tc>
                <a:tc>
                  <a:txBody>
                    <a:bodyPr/>
                    <a:lstStyle/>
                    <a:p>
                      <a:r>
                        <a:rPr lang="en-US" dirty="0" smtClean="0"/>
                        <a:t>-6424.8</a:t>
                      </a:r>
                      <a:endParaRPr lang="en-US" dirty="0"/>
                    </a:p>
                  </a:txBody>
                  <a:tcPr/>
                </a:tc>
                <a:tc>
                  <a:txBody>
                    <a:bodyPr/>
                    <a:lstStyle/>
                    <a:p>
                      <a:r>
                        <a:rPr lang="en-US" dirty="0" smtClean="0"/>
                        <a:t>-3459.09</a:t>
                      </a:r>
                      <a:endParaRPr lang="en-US" dirty="0"/>
                    </a:p>
                  </a:txBody>
                  <a:tcPr/>
                </a:tc>
                <a:tc>
                  <a:txBody>
                    <a:bodyPr/>
                    <a:lstStyle/>
                    <a:p>
                      <a:r>
                        <a:rPr lang="en-US" dirty="0" smtClean="0"/>
                        <a:t>-2391.62</a:t>
                      </a:r>
                      <a:endParaRPr lang="en-US" dirty="0"/>
                    </a:p>
                  </a:txBody>
                  <a:tcPr/>
                </a:tc>
                <a:tc>
                  <a:txBody>
                    <a:bodyPr/>
                    <a:lstStyle/>
                    <a:p>
                      <a:r>
                        <a:rPr lang="en-US" dirty="0" smtClean="0"/>
                        <a:t>-</a:t>
                      </a:r>
                      <a:r>
                        <a:rPr lang="en-US" sz="1800" b="0" i="0" kern="1200" dirty="0" smtClean="0">
                          <a:solidFill>
                            <a:schemeClr val="dk1"/>
                          </a:solidFill>
                          <a:effectLst/>
                          <a:latin typeface="+mn-lt"/>
                          <a:ea typeface="+mn-ea"/>
                          <a:cs typeface="+mn-cs"/>
                        </a:rPr>
                        <a:t>1.168e+04</a:t>
                      </a:r>
                      <a:endParaRPr lang="en-US" dirty="0"/>
                    </a:p>
                  </a:txBody>
                  <a:tcPr/>
                </a:tc>
                <a:tc>
                  <a:txBody>
                    <a:bodyPr/>
                    <a:lstStyle/>
                    <a:p>
                      <a:r>
                        <a:rPr lang="en-US" dirty="0" smtClean="0"/>
                        <a:t>- 6590.15</a:t>
                      </a:r>
                      <a:endParaRPr lang="en-US" dirty="0"/>
                    </a:p>
                  </a:txBody>
                  <a:tcPr/>
                </a:tc>
              </a:tr>
              <a:tr h="373459">
                <a:tc>
                  <a:txBody>
                    <a:bodyPr/>
                    <a:lstStyle/>
                    <a:p>
                      <a:r>
                        <a:rPr lang="en-US" dirty="0" smtClean="0"/>
                        <a:t>Age</a:t>
                      </a:r>
                      <a:endParaRPr lang="en-US" dirty="0"/>
                    </a:p>
                  </a:txBody>
                  <a:tcPr/>
                </a:tc>
                <a:tc>
                  <a:txBody>
                    <a:bodyPr/>
                    <a:lstStyle/>
                    <a:p>
                      <a:r>
                        <a:rPr lang="en-US" dirty="0" smtClean="0"/>
                        <a:t>241.9</a:t>
                      </a:r>
                      <a:endParaRPr lang="en-US" dirty="0"/>
                    </a:p>
                  </a:txBody>
                  <a:tcPr/>
                </a:tc>
                <a:tc>
                  <a:txBody>
                    <a:bodyPr/>
                    <a:lstStyle/>
                    <a:p>
                      <a:endParaRPr lang="en-US" dirty="0"/>
                    </a:p>
                  </a:txBody>
                  <a:tcPr/>
                </a:tc>
                <a:tc>
                  <a:txBody>
                    <a:bodyPr/>
                    <a:lstStyle/>
                    <a:p>
                      <a:r>
                        <a:rPr lang="en-US" dirty="0" smtClean="0"/>
                        <a:t>274.8</a:t>
                      </a:r>
                      <a:endParaRPr lang="en-US" dirty="0"/>
                    </a:p>
                  </a:txBody>
                  <a:tcPr/>
                </a:tc>
                <a:tc>
                  <a:txBody>
                    <a:bodyPr/>
                    <a:lstStyle/>
                    <a:p>
                      <a:r>
                        <a:rPr lang="en-US" dirty="0" smtClean="0"/>
                        <a:t>259.5475 </a:t>
                      </a:r>
                      <a:endParaRPr lang="en-US" dirty="0"/>
                    </a:p>
                  </a:txBody>
                  <a:tcPr/>
                </a:tc>
                <a:tc>
                  <a:txBody>
                    <a:bodyPr/>
                    <a:lstStyle/>
                    <a:p>
                      <a:r>
                        <a:rPr lang="en-US" dirty="0" smtClean="0"/>
                        <a:t>264.18 </a:t>
                      </a:r>
                      <a:endParaRPr lang="en-US" dirty="0"/>
                    </a:p>
                  </a:txBody>
                  <a:tcPr/>
                </a:tc>
              </a:tr>
              <a:tr h="373459">
                <a:tc>
                  <a:txBody>
                    <a:bodyPr/>
                    <a:lstStyle/>
                    <a:p>
                      <a:r>
                        <a:rPr lang="en-US" dirty="0" smtClean="0"/>
                        <a:t>BMI</a:t>
                      </a:r>
                      <a:endParaRPr lang="en-US" dirty="0"/>
                    </a:p>
                  </a:txBody>
                  <a:tcPr/>
                </a:tc>
                <a:tc>
                  <a:txBody>
                    <a:bodyPr/>
                    <a:lstStyle/>
                    <a:p>
                      <a:r>
                        <a:rPr lang="en-US" dirty="0" smtClean="0"/>
                        <a:t>332.9</a:t>
                      </a:r>
                      <a:endParaRPr lang="en-US" dirty="0"/>
                    </a:p>
                  </a:txBody>
                  <a:tcPr/>
                </a:tc>
                <a:tc>
                  <a:txBody>
                    <a:bodyPr/>
                    <a:lstStyle/>
                    <a:p>
                      <a:r>
                        <a:rPr lang="en-US" dirty="0" smtClean="0"/>
                        <a:t>388.0152</a:t>
                      </a:r>
                      <a:endParaRPr lang="en-US" dirty="0"/>
                    </a:p>
                  </a:txBody>
                  <a:tcPr/>
                </a:tc>
                <a:tc>
                  <a:txBody>
                    <a:bodyPr/>
                    <a:lstStyle/>
                    <a:p>
                      <a:endParaRPr lang="en-US" dirty="0"/>
                    </a:p>
                  </a:txBody>
                  <a:tcPr/>
                </a:tc>
                <a:tc>
                  <a:txBody>
                    <a:bodyPr/>
                    <a:lstStyle/>
                    <a:p>
                      <a:r>
                        <a:rPr lang="en-US" dirty="0" smtClean="0"/>
                        <a:t>322.6157</a:t>
                      </a:r>
                      <a:endParaRPr lang="en-US" dirty="0"/>
                    </a:p>
                  </a:txBody>
                  <a:tcPr/>
                </a:tc>
                <a:tc>
                  <a:txBody>
                    <a:bodyPr/>
                    <a:lstStyle/>
                    <a:p>
                      <a:r>
                        <a:rPr lang="en-US" dirty="0" smtClean="0"/>
                        <a:t>145.37 </a:t>
                      </a:r>
                      <a:endParaRPr lang="en-US" dirty="0"/>
                    </a:p>
                  </a:txBody>
                  <a:tcPr/>
                </a:tc>
              </a:tr>
              <a:tr h="373459">
                <a:tc>
                  <a:txBody>
                    <a:bodyPr/>
                    <a:lstStyle/>
                    <a:p>
                      <a:r>
                        <a:rPr lang="en-US" dirty="0" smtClean="0"/>
                        <a:t>Smoker</a:t>
                      </a:r>
                      <a:endParaRPr lang="en-US" dirty="0"/>
                    </a:p>
                  </a:txBody>
                  <a:tcPr/>
                </a:tc>
                <a:tc>
                  <a:txBody>
                    <a:bodyPr/>
                    <a:lstStyle/>
                    <a:p>
                      <a:endParaRPr lang="en-US" dirty="0"/>
                    </a:p>
                  </a:txBody>
                  <a:tcPr/>
                </a:tc>
                <a:tc>
                  <a:txBody>
                    <a:bodyPr/>
                    <a:lstStyle/>
                    <a:p>
                      <a:r>
                        <a:rPr lang="en-US" dirty="0" smtClean="0"/>
                        <a:t>2.359e+04</a:t>
                      </a:r>
                      <a:endParaRPr lang="en-US" dirty="0"/>
                    </a:p>
                  </a:txBody>
                  <a:tcPr/>
                </a:tc>
                <a:tc>
                  <a:txBody>
                    <a:bodyPr/>
                    <a:lstStyle/>
                    <a:p>
                      <a:r>
                        <a:rPr lang="en-US" dirty="0" smtClean="0"/>
                        <a:t>2.386e+04</a:t>
                      </a:r>
                      <a:endParaRPr lang="en-US" dirty="0"/>
                    </a:p>
                  </a:txBody>
                  <a:tcPr/>
                </a:tc>
                <a:tc>
                  <a:txBody>
                    <a:bodyPr/>
                    <a:lstStyle/>
                    <a:p>
                      <a:r>
                        <a:rPr lang="en-US" dirty="0" smtClean="0"/>
                        <a:t>2.382e+ 04</a:t>
                      </a:r>
                      <a:endParaRPr lang="en-US" dirty="0"/>
                    </a:p>
                  </a:txBody>
                  <a:tcPr/>
                </a:tc>
                <a:tc>
                  <a:txBody>
                    <a:bodyPr/>
                    <a:lstStyle/>
                    <a:p>
                      <a:endParaRPr lang="en-US" dirty="0"/>
                    </a:p>
                  </a:txBody>
                  <a:tcPr/>
                </a:tc>
              </a:tr>
              <a:tr h="373459">
                <a:tc>
                  <a:txBody>
                    <a:bodyPr/>
                    <a:lstStyle/>
                    <a:p>
                      <a:r>
                        <a:rPr lang="en-US" dirty="0" smtClean="0"/>
                        <a:t>Smoker*BMI</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r>
                        <a:rPr lang="en-US" dirty="0" smtClean="0"/>
                        <a:t>802.29 </a:t>
                      </a:r>
                      <a:endParaRPr lang="en-US" dirty="0"/>
                    </a:p>
                  </a:txBody>
                  <a:tcPr/>
                </a:tc>
              </a:tr>
              <a:tr h="373459">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632264">
                <a:tc>
                  <a:txBody>
                    <a:bodyPr/>
                    <a:lstStyle/>
                    <a:p>
                      <a:r>
                        <a:rPr lang="en-US" dirty="0" smtClean="0"/>
                        <a:t>Adjusted R - squared</a:t>
                      </a:r>
                      <a:endParaRPr lang="en-US" dirty="0"/>
                    </a:p>
                  </a:txBody>
                  <a:tcPr/>
                </a:tc>
                <a:tc>
                  <a:txBody>
                    <a:bodyPr/>
                    <a:lstStyle/>
                    <a:p>
                      <a:r>
                        <a:rPr lang="en-US" dirty="0" smtClean="0"/>
                        <a:t>0.116</a:t>
                      </a:r>
                      <a:endParaRPr lang="en-US" dirty="0"/>
                    </a:p>
                  </a:txBody>
                  <a:tcPr/>
                </a:tc>
                <a:tc>
                  <a:txBody>
                    <a:bodyPr/>
                    <a:lstStyle/>
                    <a:p>
                      <a:r>
                        <a:rPr lang="en-US" dirty="0" smtClean="0"/>
                        <a:t>0.657</a:t>
                      </a:r>
                      <a:endParaRPr lang="en-US" dirty="0"/>
                    </a:p>
                  </a:txBody>
                  <a:tcPr/>
                </a:tc>
                <a:tc>
                  <a:txBody>
                    <a:bodyPr/>
                    <a:lstStyle/>
                    <a:p>
                      <a:r>
                        <a:rPr lang="en-US" dirty="0" smtClean="0"/>
                        <a:t>0.721</a:t>
                      </a:r>
                      <a:endParaRPr lang="en-US" dirty="0"/>
                    </a:p>
                  </a:txBody>
                  <a:tcPr/>
                </a:tc>
                <a:tc>
                  <a:txBody>
                    <a:bodyPr/>
                    <a:lstStyle/>
                    <a:p>
                      <a:r>
                        <a:rPr lang="en-US" dirty="0" smtClean="0"/>
                        <a:t>0.747</a:t>
                      </a:r>
                      <a:endParaRPr lang="en-US" dirty="0"/>
                    </a:p>
                  </a:txBody>
                  <a:tcPr/>
                </a:tc>
                <a:tc>
                  <a:txBody>
                    <a:bodyPr/>
                    <a:lstStyle/>
                    <a:p>
                      <a:r>
                        <a:rPr lang="en-US" dirty="0" smtClean="0"/>
                        <a:t>0.818</a:t>
                      </a:r>
                      <a:endParaRPr lang="en-US" dirty="0"/>
                    </a:p>
                  </a:txBody>
                  <a:tcPr/>
                </a:tc>
              </a:tr>
            </a:tbl>
          </a:graphicData>
        </a:graphic>
      </p:graphicFrame>
      <p:sp>
        <p:nvSpPr>
          <p:cNvPr id="6" name="Rectangle 5"/>
          <p:cNvSpPr/>
          <p:nvPr/>
        </p:nvSpPr>
        <p:spPr>
          <a:xfrm>
            <a:off x="635802" y="445943"/>
            <a:ext cx="2547300" cy="369332"/>
          </a:xfrm>
          <a:prstGeom prst="rect">
            <a:avLst/>
          </a:prstGeom>
        </p:spPr>
        <p:txBody>
          <a:bodyPr wrap="none">
            <a:spAutoFit/>
          </a:bodyPr>
          <a:lstStyle/>
          <a:p>
            <a:pPr algn="ctr"/>
            <a:r>
              <a:rPr lang="en-US" b="1" u="sng" dirty="0" smtClean="0"/>
              <a:t>REGRESSION SUMMARY:</a:t>
            </a:r>
            <a:endParaRPr lang="en-US" u="sng" dirty="0"/>
          </a:p>
        </p:txBody>
      </p:sp>
    </p:spTree>
    <p:extLst>
      <p:ext uri="{BB962C8B-B14F-4D97-AF65-F5344CB8AC3E}">
        <p14:creationId xmlns:p14="http://schemas.microsoft.com/office/powerpoint/2010/main" val="212997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480</TotalTime>
  <Words>628</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MEDICAL INSURANCE PREMIUM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PREMIUM PREDICTION</dc:title>
  <dc:creator>Arun-Windows</dc:creator>
  <cp:lastModifiedBy>Arun-Windows</cp:lastModifiedBy>
  <cp:revision>48</cp:revision>
  <dcterms:created xsi:type="dcterms:W3CDTF">2020-02-25T13:36:39Z</dcterms:created>
  <dcterms:modified xsi:type="dcterms:W3CDTF">2020-10-10T10:08:44Z</dcterms:modified>
</cp:coreProperties>
</file>