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12/28/2022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12/28/2022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D6C9A-0D8E-43F4-A05F-25718239DD16}"/>
              </a:ext>
            </a:extLst>
          </p:cNvPr>
          <p:cNvSpPr>
            <a:spLocks noGrp="1"/>
          </p:cNvSpPr>
          <p:nvPr>
            <p:ph type="ctrTitle"/>
          </p:nvPr>
        </p:nvSpPr>
        <p:spPr/>
        <p:txBody>
          <a:bodyPr/>
          <a:lstStyle/>
          <a:p>
            <a:r>
              <a:rPr lang="en-IN" dirty="0"/>
              <a:t>Adult census income prediction</a:t>
            </a:r>
          </a:p>
        </p:txBody>
      </p:sp>
      <p:sp>
        <p:nvSpPr>
          <p:cNvPr id="3" name="Subtitle 2">
            <a:extLst>
              <a:ext uri="{FF2B5EF4-FFF2-40B4-BE49-F238E27FC236}">
                <a16:creationId xmlns:a16="http://schemas.microsoft.com/office/drawing/2014/main" id="{FDCB9B1C-986E-43F0-ABE1-3721D82CB93A}"/>
              </a:ext>
            </a:extLst>
          </p:cNvPr>
          <p:cNvSpPr>
            <a:spLocks noGrp="1"/>
          </p:cNvSpPr>
          <p:nvPr>
            <p:ph type="subTitle" idx="1"/>
          </p:nvPr>
        </p:nvSpPr>
        <p:spPr/>
        <p:txBody>
          <a:bodyPr/>
          <a:lstStyle/>
          <a:p>
            <a:r>
              <a:rPr lang="en-IN" dirty="0"/>
              <a:t>Detail project report</a:t>
            </a:r>
          </a:p>
        </p:txBody>
      </p:sp>
      <p:sp>
        <p:nvSpPr>
          <p:cNvPr id="4" name="TextBox 3">
            <a:extLst>
              <a:ext uri="{FF2B5EF4-FFF2-40B4-BE49-F238E27FC236}">
                <a16:creationId xmlns:a16="http://schemas.microsoft.com/office/drawing/2014/main" id="{C63BC782-9C02-4A76-933D-F07A25E4874D}"/>
              </a:ext>
            </a:extLst>
          </p:cNvPr>
          <p:cNvSpPr txBox="1"/>
          <p:nvPr/>
        </p:nvSpPr>
        <p:spPr>
          <a:xfrm>
            <a:off x="8534400" y="5852160"/>
            <a:ext cx="2898294" cy="677108"/>
          </a:xfrm>
          <a:prstGeom prst="rect">
            <a:avLst/>
          </a:prstGeom>
          <a:noFill/>
        </p:spPr>
        <p:txBody>
          <a:bodyPr wrap="none" rtlCol="0">
            <a:spAutoFit/>
          </a:bodyPr>
          <a:lstStyle/>
          <a:p>
            <a:r>
              <a:rPr lang="en-IN" dirty="0"/>
              <a:t>Project by:</a:t>
            </a:r>
          </a:p>
          <a:p>
            <a:r>
              <a:rPr lang="en-IN" dirty="0"/>
              <a:t>	</a:t>
            </a:r>
            <a:r>
              <a:rPr lang="en-IN" sz="2000" dirty="0" err="1"/>
              <a:t>Panuganti</a:t>
            </a:r>
            <a:r>
              <a:rPr lang="en-IN" sz="2000" dirty="0"/>
              <a:t> Arun Kumar</a:t>
            </a:r>
          </a:p>
        </p:txBody>
      </p:sp>
    </p:spTree>
    <p:extLst>
      <p:ext uri="{BB962C8B-B14F-4D97-AF65-F5344CB8AC3E}">
        <p14:creationId xmlns:p14="http://schemas.microsoft.com/office/powerpoint/2010/main" val="4243276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B592F-55D9-40EF-B35D-C88BF5A86D23}"/>
              </a:ext>
            </a:extLst>
          </p:cNvPr>
          <p:cNvSpPr>
            <a:spLocks noGrp="1"/>
          </p:cNvSpPr>
          <p:nvPr>
            <p:ph type="title"/>
          </p:nvPr>
        </p:nvSpPr>
        <p:spPr>
          <a:xfrm>
            <a:off x="1141413" y="0"/>
            <a:ext cx="9905998" cy="1478570"/>
          </a:xfrm>
        </p:spPr>
        <p:txBody>
          <a:bodyPr/>
          <a:lstStyle/>
          <a:p>
            <a:pPr algn="ctr"/>
            <a:r>
              <a:rPr lang="en-IN" dirty="0"/>
              <a:t>QNA:</a:t>
            </a:r>
          </a:p>
        </p:txBody>
      </p:sp>
      <p:sp>
        <p:nvSpPr>
          <p:cNvPr id="3" name="Content Placeholder 2">
            <a:extLst>
              <a:ext uri="{FF2B5EF4-FFF2-40B4-BE49-F238E27FC236}">
                <a16:creationId xmlns:a16="http://schemas.microsoft.com/office/drawing/2014/main" id="{FD4D5205-5E18-428D-84E3-E011D07F8D9B}"/>
              </a:ext>
            </a:extLst>
          </p:cNvPr>
          <p:cNvSpPr>
            <a:spLocks noGrp="1"/>
          </p:cNvSpPr>
          <p:nvPr>
            <p:ph idx="1"/>
          </p:nvPr>
        </p:nvSpPr>
        <p:spPr>
          <a:xfrm>
            <a:off x="792480" y="1167446"/>
            <a:ext cx="10850879" cy="5690554"/>
          </a:xfrm>
        </p:spPr>
        <p:txBody>
          <a:bodyPr>
            <a:normAutofit/>
          </a:bodyPr>
          <a:lstStyle/>
          <a:p>
            <a:r>
              <a:rPr lang="en-IN" dirty="0"/>
              <a:t>What is the source of data?</a:t>
            </a:r>
          </a:p>
          <a:p>
            <a:pPr marL="457200" lvl="1" indent="0">
              <a:buNone/>
            </a:pPr>
            <a:r>
              <a:rPr lang="en-IN" dirty="0"/>
              <a:t>The data is used from Kaggle.</a:t>
            </a:r>
          </a:p>
          <a:p>
            <a:r>
              <a:rPr lang="en-IN" dirty="0"/>
              <a:t>What was the type of data?</a:t>
            </a:r>
          </a:p>
          <a:p>
            <a:pPr marL="457200" lvl="1" indent="0">
              <a:buNone/>
            </a:pPr>
            <a:r>
              <a:rPr lang="en-IN" dirty="0"/>
              <a:t>The dataset is the combination of numerical and categorical columns.</a:t>
            </a:r>
          </a:p>
          <a:p>
            <a:r>
              <a:rPr lang="en-IN" dirty="0"/>
              <a:t>What’s the complete flow of you followed in this Project?</a:t>
            </a:r>
          </a:p>
          <a:p>
            <a:pPr marL="457200" lvl="1" indent="0">
              <a:buNone/>
            </a:pPr>
            <a:r>
              <a:rPr lang="en-IN" dirty="0"/>
              <a:t>Refer slide 4 for better understanding.</a:t>
            </a:r>
          </a:p>
          <a:p>
            <a:r>
              <a:rPr lang="en-GB" dirty="0"/>
              <a:t>After the File validation what you do with incompatible file or files which didn’t pass the validation?</a:t>
            </a:r>
          </a:p>
          <a:p>
            <a:pPr marL="0" indent="0">
              <a:buNone/>
            </a:pPr>
            <a:r>
              <a:rPr lang="en-GB" dirty="0"/>
              <a:t>	Files like these are moved to the Achieve Folder and a list of these files has 	been shared with the client and we removed the bad data folder.</a:t>
            </a:r>
            <a:endParaRPr lang="en-IN" dirty="0"/>
          </a:p>
          <a:p>
            <a:pPr marL="457200" lvl="1" indent="0">
              <a:buNone/>
            </a:pPr>
            <a:endParaRPr lang="en-IN" dirty="0"/>
          </a:p>
        </p:txBody>
      </p:sp>
    </p:spTree>
    <p:extLst>
      <p:ext uri="{BB962C8B-B14F-4D97-AF65-F5344CB8AC3E}">
        <p14:creationId xmlns:p14="http://schemas.microsoft.com/office/powerpoint/2010/main" val="996988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B179C6-66C0-42D5-BC65-08E92443700E}"/>
              </a:ext>
            </a:extLst>
          </p:cNvPr>
          <p:cNvSpPr>
            <a:spLocks noGrp="1"/>
          </p:cNvSpPr>
          <p:nvPr>
            <p:ph idx="1"/>
          </p:nvPr>
        </p:nvSpPr>
        <p:spPr>
          <a:xfrm>
            <a:off x="1143000" y="542606"/>
            <a:ext cx="9905999" cy="5797233"/>
          </a:xfrm>
        </p:spPr>
        <p:txBody>
          <a:bodyPr>
            <a:normAutofit/>
          </a:bodyPr>
          <a:lstStyle/>
          <a:p>
            <a:r>
              <a:rPr lang="en-IN" dirty="0"/>
              <a:t>How logs are managed?</a:t>
            </a:r>
          </a:p>
          <a:p>
            <a:pPr marL="457200" lvl="1" indent="0">
              <a:buNone/>
            </a:pPr>
            <a:r>
              <a:rPr lang="en-GB" dirty="0"/>
              <a:t>We are using different logs as per the steps that we follow in validation and</a:t>
            </a:r>
            <a:br>
              <a:rPr lang="en-GB" dirty="0"/>
            </a:br>
            <a:r>
              <a:rPr lang="en-GB" dirty="0"/>
              <a:t>modelling like File validation log , Data Insertion ,Model Training log , prediction log etc.</a:t>
            </a:r>
          </a:p>
          <a:p>
            <a:r>
              <a:rPr lang="en-GB" dirty="0"/>
              <a:t>What techniques were you using for data pre-processing?</a:t>
            </a:r>
          </a:p>
          <a:p>
            <a:pPr lvl="1"/>
            <a:r>
              <a:rPr lang="en-GB" dirty="0"/>
              <a:t>Removing unwanted attributes</a:t>
            </a:r>
          </a:p>
          <a:p>
            <a:pPr lvl="1"/>
            <a:r>
              <a:rPr lang="en-GB" dirty="0"/>
              <a:t>Visualizing relation of independent variables with each other and output variables</a:t>
            </a:r>
          </a:p>
          <a:p>
            <a:pPr lvl="1"/>
            <a:r>
              <a:rPr lang="en-GB" dirty="0"/>
              <a:t>Checking and changing distribution of continuous values</a:t>
            </a:r>
          </a:p>
          <a:p>
            <a:pPr lvl="1"/>
            <a:r>
              <a:rPr lang="en-IN" dirty="0"/>
              <a:t>Removing outliers</a:t>
            </a:r>
          </a:p>
          <a:p>
            <a:pPr lvl="1"/>
            <a:r>
              <a:rPr lang="en-IN" dirty="0"/>
              <a:t>Cleaning data and imputing if null values are present</a:t>
            </a:r>
          </a:p>
          <a:p>
            <a:pPr lvl="1"/>
            <a:r>
              <a:rPr lang="en-IN" dirty="0"/>
              <a:t>Converting categorical data into numeric values</a:t>
            </a:r>
          </a:p>
          <a:p>
            <a:pPr lvl="1"/>
            <a:r>
              <a:rPr lang="en-IN" dirty="0"/>
              <a:t>Scaling the data</a:t>
            </a:r>
          </a:p>
        </p:txBody>
      </p:sp>
    </p:spTree>
    <p:extLst>
      <p:ext uri="{BB962C8B-B14F-4D97-AF65-F5344CB8AC3E}">
        <p14:creationId xmlns:p14="http://schemas.microsoft.com/office/powerpoint/2010/main" val="896770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035EC3-EB7D-499D-B0DE-691888604BC5}"/>
              </a:ext>
            </a:extLst>
          </p:cNvPr>
          <p:cNvSpPr>
            <a:spLocks noGrp="1"/>
          </p:cNvSpPr>
          <p:nvPr>
            <p:ph idx="1"/>
          </p:nvPr>
        </p:nvSpPr>
        <p:spPr>
          <a:xfrm>
            <a:off x="1143000" y="1005840"/>
            <a:ext cx="9905999" cy="5074920"/>
          </a:xfrm>
        </p:spPr>
        <p:txBody>
          <a:bodyPr/>
          <a:lstStyle/>
          <a:p>
            <a:r>
              <a:rPr lang="en-IN" dirty="0"/>
              <a:t>How training was done or what models were used?</a:t>
            </a:r>
          </a:p>
          <a:p>
            <a:pPr lvl="1"/>
            <a:r>
              <a:rPr lang="en-IN" dirty="0"/>
              <a:t>The dataset is split in 80:20 ratio by with the help of stratified sampling technique which ensure the equal distribution of statistics between train and test data. Which helps model to train with good accuracy.</a:t>
            </a:r>
          </a:p>
          <a:p>
            <a:pPr lvl="1"/>
            <a:r>
              <a:rPr lang="en-IN" dirty="0"/>
              <a:t>The standard scaling was performed over training and testing data.</a:t>
            </a:r>
          </a:p>
          <a:p>
            <a:pPr lvl="1"/>
            <a:r>
              <a:rPr lang="en-IN" dirty="0"/>
              <a:t>Algorithms like linear regression and Random forest were used with hyper parameter tuning. We provided user the facility to train the model with algorithms of their like. The parameters can be passed using </a:t>
            </a:r>
            <a:r>
              <a:rPr lang="en-IN" dirty="0" err="1"/>
              <a:t>json</a:t>
            </a:r>
            <a:r>
              <a:rPr lang="en-IN" dirty="0"/>
              <a:t> format.</a:t>
            </a:r>
          </a:p>
          <a:p>
            <a:r>
              <a:rPr lang="en-IN" dirty="0"/>
              <a:t>How prediction was done?</a:t>
            </a:r>
          </a:p>
          <a:p>
            <a:pPr marL="457200" lvl="1" indent="0">
              <a:buNone/>
            </a:pPr>
            <a:r>
              <a:rPr lang="en-IN" dirty="0"/>
              <a:t>With the help of flask web application we did the prediction</a:t>
            </a:r>
          </a:p>
        </p:txBody>
      </p:sp>
    </p:spTree>
    <p:extLst>
      <p:ext uri="{BB962C8B-B14F-4D97-AF65-F5344CB8AC3E}">
        <p14:creationId xmlns:p14="http://schemas.microsoft.com/office/powerpoint/2010/main" val="1598103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EE65DC-2394-4B5C-AF29-2E93C69CA054}"/>
              </a:ext>
            </a:extLst>
          </p:cNvPr>
          <p:cNvSpPr>
            <a:spLocks noGrp="1"/>
          </p:cNvSpPr>
          <p:nvPr>
            <p:ph idx="1"/>
          </p:nvPr>
        </p:nvSpPr>
        <p:spPr>
          <a:xfrm>
            <a:off x="1143000" y="801687"/>
            <a:ext cx="9905999" cy="3541714"/>
          </a:xfrm>
        </p:spPr>
        <p:txBody>
          <a:bodyPr/>
          <a:lstStyle/>
          <a:p>
            <a:r>
              <a:rPr lang="en-IN" dirty="0"/>
              <a:t>What are the different stages of deployment?</a:t>
            </a:r>
          </a:p>
          <a:p>
            <a:pPr lvl="1"/>
            <a:r>
              <a:rPr lang="en-IN" dirty="0"/>
              <a:t>When the model is ready we push the code to </a:t>
            </a:r>
            <a:r>
              <a:rPr lang="en-IN" dirty="0" err="1"/>
              <a:t>github</a:t>
            </a:r>
            <a:r>
              <a:rPr lang="en-IN" dirty="0"/>
              <a:t>.</a:t>
            </a:r>
          </a:p>
          <a:p>
            <a:pPr lvl="1"/>
            <a:r>
              <a:rPr lang="en-IN" dirty="0"/>
              <a:t>From the </a:t>
            </a:r>
            <a:r>
              <a:rPr lang="en-IN" dirty="0" err="1"/>
              <a:t>github</a:t>
            </a:r>
            <a:r>
              <a:rPr lang="en-IN" dirty="0"/>
              <a:t> action we push the project to the deployment server along with docker container.</a:t>
            </a:r>
          </a:p>
          <a:p>
            <a:pPr lvl="1"/>
            <a:r>
              <a:rPr lang="en-IN" dirty="0"/>
              <a:t>Here we used  HEROKU platform for deployment.</a:t>
            </a:r>
          </a:p>
        </p:txBody>
      </p:sp>
    </p:spTree>
    <p:extLst>
      <p:ext uri="{BB962C8B-B14F-4D97-AF65-F5344CB8AC3E}">
        <p14:creationId xmlns:p14="http://schemas.microsoft.com/office/powerpoint/2010/main" val="2906861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AE1D76-E247-43E8-A5D4-96C39680B6BF}"/>
              </a:ext>
            </a:extLst>
          </p:cNvPr>
          <p:cNvSpPr>
            <a:spLocks noGrp="1"/>
          </p:cNvSpPr>
          <p:nvPr>
            <p:ph idx="1"/>
          </p:nvPr>
        </p:nvSpPr>
        <p:spPr>
          <a:xfrm>
            <a:off x="1143000" y="837782"/>
            <a:ext cx="9905999" cy="3541714"/>
          </a:xfrm>
        </p:spPr>
        <p:txBody>
          <a:bodyPr/>
          <a:lstStyle/>
          <a:p>
            <a:r>
              <a:rPr lang="en-IN" dirty="0"/>
              <a:t>Objective:</a:t>
            </a:r>
          </a:p>
          <a:p>
            <a:pPr marL="457200" lvl="1" indent="0">
              <a:buNone/>
            </a:pPr>
            <a:r>
              <a:rPr lang="en-IN" dirty="0"/>
              <a:t>The main objective</a:t>
            </a:r>
            <a:r>
              <a:rPr lang="en-GB" dirty="0"/>
              <a:t> is to predict the income category of the census data based on different factors available in the provided dataset.</a:t>
            </a:r>
          </a:p>
          <a:p>
            <a:r>
              <a:rPr lang="en-IN" dirty="0"/>
              <a:t>Benefit:</a:t>
            </a:r>
          </a:p>
          <a:p>
            <a:pPr lvl="1"/>
            <a:r>
              <a:rPr lang="en-IN" dirty="0"/>
              <a:t>Prediction of flight fare</a:t>
            </a:r>
          </a:p>
          <a:p>
            <a:pPr lvl="1"/>
            <a:r>
              <a:rPr lang="en-IN" dirty="0"/>
              <a:t>Useful in real world</a:t>
            </a:r>
          </a:p>
        </p:txBody>
      </p:sp>
    </p:spTree>
    <p:extLst>
      <p:ext uri="{BB962C8B-B14F-4D97-AF65-F5344CB8AC3E}">
        <p14:creationId xmlns:p14="http://schemas.microsoft.com/office/powerpoint/2010/main" val="762133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BEF7C1-6793-4641-9511-7CA4B7CE3D2B}"/>
              </a:ext>
            </a:extLst>
          </p:cNvPr>
          <p:cNvSpPr>
            <a:spLocks noGrp="1"/>
          </p:cNvSpPr>
          <p:nvPr>
            <p:ph idx="1"/>
          </p:nvPr>
        </p:nvSpPr>
        <p:spPr>
          <a:xfrm>
            <a:off x="1143000" y="1447382"/>
            <a:ext cx="9905999" cy="3541714"/>
          </a:xfrm>
        </p:spPr>
        <p:txBody>
          <a:bodyPr>
            <a:normAutofit/>
          </a:bodyPr>
          <a:lstStyle/>
          <a:p>
            <a:r>
              <a:rPr lang="en-IN" dirty="0"/>
              <a:t>Data Sharing Agreement:</a:t>
            </a:r>
          </a:p>
          <a:p>
            <a:pPr lvl="1"/>
            <a:r>
              <a:rPr lang="en-IN" dirty="0"/>
              <a:t>Sample file name (Data_Train.csv)</a:t>
            </a:r>
          </a:p>
          <a:p>
            <a:pPr lvl="1"/>
            <a:r>
              <a:rPr lang="en-IN" dirty="0"/>
              <a:t>No. of columns 13</a:t>
            </a:r>
          </a:p>
          <a:p>
            <a:pPr lvl="1"/>
            <a:r>
              <a:rPr lang="en-IN" dirty="0"/>
              <a:t>No. of rows 10684</a:t>
            </a:r>
            <a:endParaRPr lang="en-IN" sz="2400" dirty="0"/>
          </a:p>
          <a:p>
            <a:pPr lvl="1"/>
            <a:r>
              <a:rPr lang="en-IN" dirty="0">
                <a:latin typeface="Calibri" panose="020F0502020204030204" pitchFamily="34" charset="0"/>
                <a:ea typeface="Times New Roman" panose="02020603050405020304" pitchFamily="18" charset="0"/>
                <a:cs typeface="Times New Roman" panose="02020603050405020304" pitchFamily="18" charset="0"/>
              </a:rPr>
              <a:t>Column names: </a:t>
            </a:r>
            <a:r>
              <a:rPr lang="en-GB" b="0" i="0" u="none" strike="noStrike" dirty="0">
                <a:effectLst/>
                <a:latin typeface="Calibri" panose="020F0502020204030204" pitchFamily="34" charset="0"/>
                <a:cs typeface="Calibri" panose="020F0502020204030204" pitchFamily="34" charset="0"/>
              </a:rPr>
              <a:t>age,</a:t>
            </a:r>
            <a:r>
              <a:rPr lang="en-GB" dirty="0">
                <a:latin typeface="Calibri" panose="020F0502020204030204" pitchFamily="34" charset="0"/>
                <a:cs typeface="Calibri" panose="020F0502020204030204" pitchFamily="34" charset="0"/>
              </a:rPr>
              <a:t> </a:t>
            </a:r>
            <a:r>
              <a:rPr lang="en-GB" b="0" i="0" u="none" strike="noStrike" dirty="0" err="1">
                <a:effectLst/>
                <a:latin typeface="Calibri" panose="020F0502020204030204" pitchFamily="34" charset="0"/>
                <a:cs typeface="Calibri" panose="020F0502020204030204" pitchFamily="34" charset="0"/>
              </a:rPr>
              <a:t>workclass</a:t>
            </a:r>
            <a:r>
              <a:rPr lang="en-GB" b="0" i="0" u="none" strike="noStrike" dirty="0">
                <a:effectLst/>
                <a:latin typeface="Calibri" panose="020F0502020204030204" pitchFamily="34" charset="0"/>
                <a:cs typeface="Calibri" panose="020F0502020204030204" pitchFamily="34" charset="0"/>
              </a:rPr>
              <a:t>,</a:t>
            </a:r>
            <a:r>
              <a:rPr lang="en-GB" dirty="0">
                <a:latin typeface="Calibri" panose="020F0502020204030204" pitchFamily="34" charset="0"/>
                <a:cs typeface="Calibri" panose="020F0502020204030204" pitchFamily="34" charset="0"/>
              </a:rPr>
              <a:t> </a:t>
            </a:r>
            <a:r>
              <a:rPr lang="en-GB" b="0" i="0" u="none" strike="noStrike" dirty="0" err="1">
                <a:effectLst/>
                <a:latin typeface="Calibri" panose="020F0502020204030204" pitchFamily="34" charset="0"/>
                <a:cs typeface="Calibri" panose="020F0502020204030204" pitchFamily="34" charset="0"/>
              </a:rPr>
              <a:t>fnlwgt</a:t>
            </a:r>
            <a:r>
              <a:rPr lang="en-GB" b="0" i="0" u="none" strike="noStrike" dirty="0">
                <a:effectLst/>
                <a:latin typeface="Calibri" panose="020F0502020204030204" pitchFamily="34" charset="0"/>
                <a:cs typeface="Calibri" panose="020F0502020204030204" pitchFamily="34" charset="0"/>
              </a:rPr>
              <a:t>,</a:t>
            </a:r>
            <a:r>
              <a:rPr lang="en-GB" dirty="0">
                <a:latin typeface="Calibri" panose="020F0502020204030204" pitchFamily="34" charset="0"/>
                <a:cs typeface="Calibri" panose="020F0502020204030204" pitchFamily="34" charset="0"/>
              </a:rPr>
              <a:t> </a:t>
            </a:r>
            <a:r>
              <a:rPr lang="en-GB" b="0" i="0" u="none" strike="noStrike" dirty="0">
                <a:effectLst/>
                <a:latin typeface="Calibri" panose="020F0502020204030204" pitchFamily="34" charset="0"/>
                <a:cs typeface="Calibri" panose="020F0502020204030204" pitchFamily="34" charset="0"/>
              </a:rPr>
              <a:t>education,</a:t>
            </a:r>
            <a:r>
              <a:rPr lang="en-GB" dirty="0">
                <a:latin typeface="Calibri" panose="020F0502020204030204" pitchFamily="34" charset="0"/>
                <a:cs typeface="Calibri" panose="020F0502020204030204" pitchFamily="34" charset="0"/>
              </a:rPr>
              <a:t> </a:t>
            </a:r>
            <a:r>
              <a:rPr lang="en-GB" b="0" i="0" u="none" strike="noStrike" dirty="0" err="1">
                <a:effectLst/>
                <a:latin typeface="Calibri" panose="020F0502020204030204" pitchFamily="34" charset="0"/>
                <a:cs typeface="Calibri" panose="020F0502020204030204" pitchFamily="34" charset="0"/>
              </a:rPr>
              <a:t>education_num</a:t>
            </a:r>
            <a:r>
              <a:rPr lang="en-GB" b="0" i="0" u="none" strike="noStrike" dirty="0">
                <a:effectLst/>
                <a:latin typeface="Calibri" panose="020F0502020204030204" pitchFamily="34" charset="0"/>
                <a:cs typeface="Calibri" panose="020F0502020204030204" pitchFamily="34" charset="0"/>
              </a:rPr>
              <a:t>,</a:t>
            </a:r>
            <a:r>
              <a:rPr lang="en-GB" dirty="0">
                <a:latin typeface="Calibri" panose="020F0502020204030204" pitchFamily="34" charset="0"/>
                <a:cs typeface="Calibri" panose="020F0502020204030204" pitchFamily="34" charset="0"/>
              </a:rPr>
              <a:t> </a:t>
            </a:r>
            <a:r>
              <a:rPr lang="en-GB" b="0" i="0" u="none" strike="noStrike" dirty="0" err="1">
                <a:effectLst/>
                <a:latin typeface="Calibri" panose="020F0502020204030204" pitchFamily="34" charset="0"/>
                <a:cs typeface="Calibri" panose="020F0502020204030204" pitchFamily="34" charset="0"/>
              </a:rPr>
              <a:t>marital_status</a:t>
            </a:r>
            <a:r>
              <a:rPr lang="en-GB" b="0" i="0" u="none" strike="noStrike" dirty="0">
                <a:effectLst/>
                <a:latin typeface="Calibri" panose="020F0502020204030204" pitchFamily="34" charset="0"/>
                <a:cs typeface="Calibri" panose="020F0502020204030204" pitchFamily="34" charset="0"/>
              </a:rPr>
              <a:t>,</a:t>
            </a:r>
            <a:r>
              <a:rPr lang="en-GB" dirty="0">
                <a:latin typeface="Calibri" panose="020F0502020204030204" pitchFamily="34" charset="0"/>
                <a:cs typeface="Calibri" panose="020F0502020204030204" pitchFamily="34" charset="0"/>
              </a:rPr>
              <a:t> </a:t>
            </a:r>
            <a:r>
              <a:rPr lang="en-GB" b="0" i="0" u="none" strike="noStrike" dirty="0">
                <a:effectLst/>
                <a:latin typeface="Calibri" panose="020F0502020204030204" pitchFamily="34" charset="0"/>
                <a:cs typeface="Calibri" panose="020F0502020204030204" pitchFamily="34" charset="0"/>
              </a:rPr>
              <a:t>occupation,</a:t>
            </a:r>
            <a:r>
              <a:rPr lang="en-GB" dirty="0">
                <a:latin typeface="Calibri" panose="020F0502020204030204" pitchFamily="34" charset="0"/>
                <a:cs typeface="Calibri" panose="020F0502020204030204" pitchFamily="34" charset="0"/>
              </a:rPr>
              <a:t> </a:t>
            </a:r>
            <a:r>
              <a:rPr lang="en-GB" b="0" i="0" u="none" strike="noStrike" dirty="0">
                <a:effectLst/>
                <a:latin typeface="Calibri" panose="020F0502020204030204" pitchFamily="34" charset="0"/>
                <a:cs typeface="Calibri" panose="020F0502020204030204" pitchFamily="34" charset="0"/>
              </a:rPr>
              <a:t>relationship,</a:t>
            </a:r>
            <a:r>
              <a:rPr lang="en-GB" dirty="0">
                <a:latin typeface="Calibri" panose="020F0502020204030204" pitchFamily="34" charset="0"/>
                <a:cs typeface="Calibri" panose="020F0502020204030204" pitchFamily="34" charset="0"/>
              </a:rPr>
              <a:t> </a:t>
            </a:r>
            <a:r>
              <a:rPr lang="en-GB" b="0" i="0" u="none" strike="noStrike" dirty="0">
                <a:effectLst/>
                <a:latin typeface="Calibri" panose="020F0502020204030204" pitchFamily="34" charset="0"/>
                <a:cs typeface="Calibri" panose="020F0502020204030204" pitchFamily="34" charset="0"/>
              </a:rPr>
              <a:t>race,</a:t>
            </a:r>
            <a:r>
              <a:rPr lang="en-GB" dirty="0">
                <a:latin typeface="Calibri" panose="020F0502020204030204" pitchFamily="34" charset="0"/>
                <a:cs typeface="Calibri" panose="020F0502020204030204" pitchFamily="34" charset="0"/>
              </a:rPr>
              <a:t> </a:t>
            </a:r>
            <a:r>
              <a:rPr lang="en-GB" b="0" i="0" u="none" strike="noStrike" dirty="0">
                <a:effectLst/>
                <a:latin typeface="Calibri" panose="020F0502020204030204" pitchFamily="34" charset="0"/>
                <a:cs typeface="Calibri" panose="020F0502020204030204" pitchFamily="34" charset="0"/>
              </a:rPr>
              <a:t>sex,</a:t>
            </a:r>
            <a:r>
              <a:rPr lang="en-GB" dirty="0">
                <a:latin typeface="Calibri" panose="020F0502020204030204" pitchFamily="34" charset="0"/>
                <a:cs typeface="Calibri" panose="020F0502020204030204" pitchFamily="34" charset="0"/>
              </a:rPr>
              <a:t> </a:t>
            </a:r>
            <a:r>
              <a:rPr lang="en-GB" b="0" i="0" u="none" strike="noStrike" dirty="0" err="1">
                <a:effectLst/>
                <a:latin typeface="Calibri" panose="020F0502020204030204" pitchFamily="34" charset="0"/>
                <a:cs typeface="Calibri" panose="020F0502020204030204" pitchFamily="34" charset="0"/>
              </a:rPr>
              <a:t>capital_gain</a:t>
            </a:r>
            <a:r>
              <a:rPr lang="en-GB" b="0" i="0" u="none" strike="noStrike" dirty="0">
                <a:effectLst/>
                <a:latin typeface="Calibri" panose="020F0502020204030204" pitchFamily="34" charset="0"/>
                <a:cs typeface="Calibri" panose="020F0502020204030204" pitchFamily="34" charset="0"/>
              </a:rPr>
              <a:t>,</a:t>
            </a:r>
            <a:r>
              <a:rPr lang="en-GB" dirty="0">
                <a:latin typeface="Calibri" panose="020F0502020204030204" pitchFamily="34" charset="0"/>
                <a:cs typeface="Calibri" panose="020F0502020204030204" pitchFamily="34" charset="0"/>
              </a:rPr>
              <a:t> </a:t>
            </a:r>
            <a:r>
              <a:rPr lang="en-GB" b="0" i="0" u="none" strike="noStrike" dirty="0" err="1">
                <a:effectLst/>
                <a:latin typeface="Calibri" panose="020F0502020204030204" pitchFamily="34" charset="0"/>
                <a:cs typeface="Calibri" panose="020F0502020204030204" pitchFamily="34" charset="0"/>
              </a:rPr>
              <a:t>capital_loss</a:t>
            </a:r>
            <a:r>
              <a:rPr lang="en-GB" b="0" i="0" u="none" strike="noStrike" dirty="0">
                <a:effectLst/>
                <a:latin typeface="Calibri" panose="020F0502020204030204" pitchFamily="34" charset="0"/>
                <a:cs typeface="Calibri" panose="020F0502020204030204" pitchFamily="34" charset="0"/>
              </a:rPr>
              <a:t>,</a:t>
            </a:r>
            <a:r>
              <a:rPr lang="en-GB" dirty="0">
                <a:latin typeface="Calibri" panose="020F0502020204030204" pitchFamily="34" charset="0"/>
                <a:cs typeface="Calibri" panose="020F0502020204030204" pitchFamily="34" charset="0"/>
              </a:rPr>
              <a:t> </a:t>
            </a:r>
            <a:r>
              <a:rPr lang="en-GB" b="0" i="0" u="none" strike="noStrike" dirty="0" err="1">
                <a:effectLst/>
                <a:latin typeface="Calibri" panose="020F0502020204030204" pitchFamily="34" charset="0"/>
                <a:cs typeface="Calibri" panose="020F0502020204030204" pitchFamily="34" charset="0"/>
              </a:rPr>
              <a:t>hours_per_week</a:t>
            </a:r>
            <a:r>
              <a:rPr lang="en-GB" b="0" i="0" u="none" strike="noStrike" dirty="0">
                <a:effectLst/>
                <a:latin typeface="Calibri" panose="020F0502020204030204" pitchFamily="34" charset="0"/>
                <a:cs typeface="Calibri" panose="020F0502020204030204" pitchFamily="34" charset="0"/>
              </a:rPr>
              <a:t>,</a:t>
            </a:r>
            <a:r>
              <a:rPr lang="en-GB" dirty="0">
                <a:latin typeface="Calibri" panose="020F0502020204030204" pitchFamily="34" charset="0"/>
                <a:cs typeface="Calibri" panose="020F0502020204030204" pitchFamily="34" charset="0"/>
              </a:rPr>
              <a:t> </a:t>
            </a:r>
            <a:r>
              <a:rPr lang="en-GB" b="0" i="0" u="none" strike="noStrike" dirty="0">
                <a:effectLst/>
                <a:latin typeface="Calibri" panose="020F0502020204030204" pitchFamily="34" charset="0"/>
                <a:cs typeface="Calibri" panose="020F0502020204030204" pitchFamily="34" charset="0"/>
              </a:rPr>
              <a:t>country,</a:t>
            </a:r>
            <a:r>
              <a:rPr lang="en-GB" dirty="0">
                <a:latin typeface="Calibri" panose="020F0502020204030204" pitchFamily="34" charset="0"/>
                <a:cs typeface="Calibri" panose="020F0502020204030204" pitchFamily="34" charset="0"/>
              </a:rPr>
              <a:t> </a:t>
            </a:r>
            <a:r>
              <a:rPr lang="en-GB" b="0" i="0" u="none" strike="noStrike" dirty="0">
                <a:effectLst/>
                <a:latin typeface="Calibri" panose="020F0502020204030204" pitchFamily="34" charset="0"/>
                <a:cs typeface="Calibri" panose="020F0502020204030204" pitchFamily="34" charset="0"/>
              </a:rPr>
              <a:t>salary</a:t>
            </a:r>
            <a:r>
              <a:rPr lang="en-GB" dirty="0">
                <a:latin typeface="Calibri" panose="020F0502020204030204" pitchFamily="34" charset="0"/>
                <a:cs typeface="Calibri" panose="020F0502020204030204" pitchFamily="34" charset="0"/>
              </a:rPr>
              <a:t> </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30882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9071AA-F0E6-4AA7-AADA-1371808D6F43}"/>
              </a:ext>
            </a:extLst>
          </p:cNvPr>
          <p:cNvSpPr>
            <a:spLocks noGrp="1"/>
          </p:cNvSpPr>
          <p:nvPr>
            <p:ph idx="1"/>
          </p:nvPr>
        </p:nvSpPr>
        <p:spPr>
          <a:xfrm>
            <a:off x="1314132" y="837247"/>
            <a:ext cx="9905999" cy="3541714"/>
          </a:xfrm>
        </p:spPr>
        <p:txBody>
          <a:bodyPr/>
          <a:lstStyle/>
          <a:p>
            <a:r>
              <a:rPr lang="en-IN" dirty="0"/>
              <a:t>Architecture</a:t>
            </a:r>
          </a:p>
          <a:p>
            <a:endParaRPr lang="en-IN" dirty="0"/>
          </a:p>
        </p:txBody>
      </p:sp>
      <p:pic>
        <p:nvPicPr>
          <p:cNvPr id="4" name="Picture 3">
            <a:extLst>
              <a:ext uri="{FF2B5EF4-FFF2-40B4-BE49-F238E27FC236}">
                <a16:creationId xmlns:a16="http://schemas.microsoft.com/office/drawing/2014/main" id="{89CA1D27-527F-4F6F-8FB9-FBA7CDF44F1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80985" y="1440884"/>
            <a:ext cx="7430030" cy="4579869"/>
          </a:xfrm>
          <a:prstGeom prst="rect">
            <a:avLst/>
          </a:prstGeom>
          <a:noFill/>
          <a:ln>
            <a:noFill/>
          </a:ln>
        </p:spPr>
      </p:pic>
    </p:spTree>
    <p:extLst>
      <p:ext uri="{BB962C8B-B14F-4D97-AF65-F5344CB8AC3E}">
        <p14:creationId xmlns:p14="http://schemas.microsoft.com/office/powerpoint/2010/main" val="2999932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BB5805-9217-4B60-BA64-9F471CDA3258}"/>
              </a:ext>
            </a:extLst>
          </p:cNvPr>
          <p:cNvSpPr>
            <a:spLocks noGrp="1"/>
          </p:cNvSpPr>
          <p:nvPr>
            <p:ph idx="1"/>
          </p:nvPr>
        </p:nvSpPr>
        <p:spPr>
          <a:xfrm>
            <a:off x="1143000" y="1068869"/>
            <a:ext cx="9905999" cy="3541714"/>
          </a:xfrm>
        </p:spPr>
        <p:txBody>
          <a:bodyPr/>
          <a:lstStyle/>
          <a:p>
            <a:r>
              <a:rPr lang="en-IN" dirty="0"/>
              <a:t>Data Insertion into the Machine learning pipeline:</a:t>
            </a:r>
          </a:p>
          <a:p>
            <a:pPr marL="457200" lvl="1" indent="0">
              <a:buNone/>
            </a:pPr>
            <a:r>
              <a:rPr lang="en-IN" dirty="0"/>
              <a:t>This stage is the first stage of Machine learning pipeline. Here the main task is to fetch the data which is in the remote file storage system.</a:t>
            </a:r>
          </a:p>
          <a:p>
            <a:pPr marL="457200" lvl="1" indent="0">
              <a:buNone/>
            </a:pPr>
            <a:r>
              <a:rPr lang="en-IN" dirty="0"/>
              <a:t>These are the following tasks it perform:</a:t>
            </a:r>
          </a:p>
          <a:p>
            <a:pPr lvl="1"/>
            <a:r>
              <a:rPr lang="en-IN" dirty="0"/>
              <a:t>Downloading the compressed file</a:t>
            </a:r>
          </a:p>
          <a:p>
            <a:pPr lvl="1"/>
            <a:r>
              <a:rPr lang="en-IN" dirty="0"/>
              <a:t>Extracting it</a:t>
            </a:r>
          </a:p>
          <a:p>
            <a:pPr lvl="1"/>
            <a:r>
              <a:rPr lang="en-IN" dirty="0"/>
              <a:t>Splitting the data into train and test using stratify sampling method</a:t>
            </a:r>
          </a:p>
          <a:p>
            <a:pPr lvl="1"/>
            <a:r>
              <a:rPr lang="en-IN" dirty="0"/>
              <a:t>Saving in the Data ingestion artifact </a:t>
            </a:r>
            <a:r>
              <a:rPr lang="en-IN" dirty="0" err="1"/>
              <a:t>folderl</a:t>
            </a:r>
            <a:endParaRPr lang="en-IN" dirty="0"/>
          </a:p>
        </p:txBody>
      </p:sp>
    </p:spTree>
    <p:extLst>
      <p:ext uri="{BB962C8B-B14F-4D97-AF65-F5344CB8AC3E}">
        <p14:creationId xmlns:p14="http://schemas.microsoft.com/office/powerpoint/2010/main" val="1864999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3BED8D-64BC-4A64-A500-DC47FDC671B0}"/>
              </a:ext>
            </a:extLst>
          </p:cNvPr>
          <p:cNvSpPr>
            <a:spLocks noGrp="1"/>
          </p:cNvSpPr>
          <p:nvPr>
            <p:ph idx="1"/>
          </p:nvPr>
        </p:nvSpPr>
        <p:spPr>
          <a:xfrm>
            <a:off x="1143000" y="1173041"/>
            <a:ext cx="9905999" cy="3541714"/>
          </a:xfrm>
        </p:spPr>
        <p:txBody>
          <a:bodyPr/>
          <a:lstStyle/>
          <a:p>
            <a:r>
              <a:rPr lang="en-IN" dirty="0"/>
              <a:t>Data Validation and Data Transformation:</a:t>
            </a:r>
          </a:p>
          <a:p>
            <a:pPr lvl="1"/>
            <a:r>
              <a:rPr lang="en-IN" dirty="0"/>
              <a:t>Column list of the dataset is given to Data validation stage in that phase the code will try to compare the columns of the dataset with the column list given to it.</a:t>
            </a:r>
          </a:p>
          <a:p>
            <a:pPr lvl="1"/>
            <a:r>
              <a:rPr lang="en-IN" dirty="0"/>
              <a:t>It the columns doesn’t match it will generate log and raise the </a:t>
            </a:r>
            <a:r>
              <a:rPr lang="en-IN" dirty="0" err="1"/>
              <a:t>excpetion</a:t>
            </a:r>
            <a:r>
              <a:rPr lang="en-IN" dirty="0"/>
              <a:t>.</a:t>
            </a:r>
          </a:p>
          <a:p>
            <a:pPr lvl="1"/>
            <a:r>
              <a:rPr lang="en-IN" dirty="0"/>
              <a:t>In Data Transformation the list of categorical and numerical column list is given to it. In this phase it tries to do dataset pre-processing using the custom pipeline.</a:t>
            </a:r>
          </a:p>
          <a:p>
            <a:pPr lvl="1"/>
            <a:r>
              <a:rPr lang="en-IN" dirty="0"/>
              <a:t>It does tasks like imputing the missing data with the median for numeric and most frequent for categorical columns, one hot encoding and </a:t>
            </a:r>
            <a:r>
              <a:rPr lang="en-IN" dirty="0" err="1"/>
              <a:t>standardscaling</a:t>
            </a:r>
            <a:r>
              <a:rPr lang="en-IN" dirty="0"/>
              <a:t>.</a:t>
            </a:r>
          </a:p>
        </p:txBody>
      </p:sp>
    </p:spTree>
    <p:extLst>
      <p:ext uri="{BB962C8B-B14F-4D97-AF65-F5344CB8AC3E}">
        <p14:creationId xmlns:p14="http://schemas.microsoft.com/office/powerpoint/2010/main" val="2952345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88B9EF-8A7A-49D2-8C5C-0013DE0CAB89}"/>
              </a:ext>
            </a:extLst>
          </p:cNvPr>
          <p:cNvSpPr>
            <a:spLocks noGrp="1"/>
          </p:cNvSpPr>
          <p:nvPr>
            <p:ph idx="1"/>
          </p:nvPr>
        </p:nvSpPr>
        <p:spPr>
          <a:xfrm>
            <a:off x="1143000" y="976272"/>
            <a:ext cx="9905999" cy="3541714"/>
          </a:xfrm>
        </p:spPr>
        <p:txBody>
          <a:bodyPr/>
          <a:lstStyle/>
          <a:p>
            <a:r>
              <a:rPr lang="en-IN" dirty="0"/>
              <a:t>Model training:</a:t>
            </a:r>
          </a:p>
          <a:p>
            <a:pPr lvl="1"/>
            <a:r>
              <a:rPr lang="en-IN" dirty="0"/>
              <a:t>Data loading from artifact:</a:t>
            </a:r>
          </a:p>
          <a:p>
            <a:pPr marL="914400" lvl="2" indent="0">
              <a:buNone/>
            </a:pPr>
            <a:r>
              <a:rPr lang="en-IN" dirty="0"/>
              <a:t>The transformed data is stored in the artifact folder we will fetch that data in model training</a:t>
            </a:r>
          </a:p>
          <a:p>
            <a:pPr lvl="1"/>
            <a:r>
              <a:rPr lang="en-IN" dirty="0"/>
              <a:t>Hyperparameter tuning:</a:t>
            </a:r>
          </a:p>
          <a:p>
            <a:pPr marL="914400" lvl="2" indent="0">
              <a:buNone/>
            </a:pPr>
            <a:r>
              <a:rPr lang="en-IN" dirty="0"/>
              <a:t>Here the model will be trained using various machine learning regression models by doing the hyperparameter tuning using </a:t>
            </a:r>
            <a:r>
              <a:rPr lang="en-IN" dirty="0" err="1"/>
              <a:t>GridSearchCV</a:t>
            </a:r>
            <a:r>
              <a:rPr lang="en-IN" dirty="0"/>
              <a:t> library and save the model to artifact folder</a:t>
            </a:r>
          </a:p>
        </p:txBody>
      </p:sp>
    </p:spTree>
    <p:extLst>
      <p:ext uri="{BB962C8B-B14F-4D97-AF65-F5344CB8AC3E}">
        <p14:creationId xmlns:p14="http://schemas.microsoft.com/office/powerpoint/2010/main" val="267773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E1E76F-ACD0-420A-B43E-1AF8E2CC2F9F}"/>
              </a:ext>
            </a:extLst>
          </p:cNvPr>
          <p:cNvSpPr>
            <a:spLocks noGrp="1"/>
          </p:cNvSpPr>
          <p:nvPr>
            <p:ph idx="1"/>
          </p:nvPr>
        </p:nvSpPr>
        <p:spPr>
          <a:xfrm>
            <a:off x="1143000" y="938847"/>
            <a:ext cx="9905999" cy="3541714"/>
          </a:xfrm>
        </p:spPr>
        <p:txBody>
          <a:bodyPr/>
          <a:lstStyle/>
          <a:p>
            <a:r>
              <a:rPr lang="en-IN" dirty="0"/>
              <a:t>Model evaluation and selection:</a:t>
            </a:r>
          </a:p>
          <a:p>
            <a:pPr marL="457200" lvl="1" indent="0">
              <a:buNone/>
            </a:pPr>
            <a:r>
              <a:rPr lang="en-IN" dirty="0"/>
              <a:t>In this stage the model selection is done. First this stage evaluate the best model using </a:t>
            </a:r>
            <a:r>
              <a:rPr lang="en-IN" dirty="0" err="1"/>
              <a:t>GridSearchCV</a:t>
            </a:r>
            <a:r>
              <a:rPr lang="en-IN" dirty="0"/>
              <a:t> and selects the best model. The basic idea is, this model will check the best model file path in the ‘saved models’ folder if that folder is empty it will save the current best model. Otherwise it will compare the accuracy of last model with the current model and accepts the best accuracy model. In this project we selected the base accuracy to be 60% and the difference between the train and test accuracy to be 0.05%.</a:t>
            </a:r>
          </a:p>
        </p:txBody>
      </p:sp>
    </p:spTree>
    <p:extLst>
      <p:ext uri="{BB962C8B-B14F-4D97-AF65-F5344CB8AC3E}">
        <p14:creationId xmlns:p14="http://schemas.microsoft.com/office/powerpoint/2010/main" val="245330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B08C24-E9F2-40EC-A220-70BD7849CA4F}"/>
              </a:ext>
            </a:extLst>
          </p:cNvPr>
          <p:cNvSpPr>
            <a:spLocks noGrp="1"/>
          </p:cNvSpPr>
          <p:nvPr>
            <p:ph idx="1"/>
          </p:nvPr>
        </p:nvSpPr>
        <p:spPr>
          <a:xfrm>
            <a:off x="1143000" y="1243647"/>
            <a:ext cx="9905999" cy="3541714"/>
          </a:xfrm>
        </p:spPr>
        <p:txBody>
          <a:bodyPr/>
          <a:lstStyle/>
          <a:p>
            <a:r>
              <a:rPr lang="en-IN" dirty="0"/>
              <a:t>Prediction:</a:t>
            </a:r>
          </a:p>
          <a:p>
            <a:pPr marL="457200" lvl="1" indent="0">
              <a:buNone/>
            </a:pPr>
            <a:r>
              <a:rPr lang="en-IN" dirty="0"/>
              <a:t>This project uses flask web application for making it user friendly. </a:t>
            </a:r>
          </a:p>
          <a:p>
            <a:pPr marL="457200" lvl="1" indent="0">
              <a:buNone/>
            </a:pPr>
            <a:r>
              <a:rPr lang="en-IN" dirty="0"/>
              <a:t>The facilities provided by the flask for this project is:</a:t>
            </a:r>
          </a:p>
          <a:p>
            <a:pPr lvl="2"/>
            <a:r>
              <a:rPr lang="en-IN" dirty="0"/>
              <a:t>Train the model from webpage</a:t>
            </a:r>
          </a:p>
          <a:p>
            <a:pPr lvl="2"/>
            <a:r>
              <a:rPr lang="en-IN" dirty="0"/>
              <a:t>View logs, artifacts, experiment history, update the config file,  prediction based on user input.</a:t>
            </a:r>
          </a:p>
        </p:txBody>
      </p:sp>
    </p:spTree>
    <p:extLst>
      <p:ext uri="{BB962C8B-B14F-4D97-AF65-F5344CB8AC3E}">
        <p14:creationId xmlns:p14="http://schemas.microsoft.com/office/powerpoint/2010/main" val="14670908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68</TotalTime>
  <Words>854</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Tw Cen MT</vt:lpstr>
      <vt:lpstr>Circuit</vt:lpstr>
      <vt:lpstr>Adult census income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QNA:</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fare prediction</dc:title>
  <dc:creator>Arun chary</dc:creator>
  <cp:lastModifiedBy>Arun chary</cp:lastModifiedBy>
  <cp:revision>2</cp:revision>
  <dcterms:created xsi:type="dcterms:W3CDTF">2022-11-27T16:40:19Z</dcterms:created>
  <dcterms:modified xsi:type="dcterms:W3CDTF">2022-12-28T13:56:36Z</dcterms:modified>
</cp:coreProperties>
</file>