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 Joshi" initials="AJ" lastIdx="1" clrIdx="0">
    <p:extLst>
      <p:ext uri="{19B8F6BF-5375-455C-9EA6-DF929625EA0E}">
        <p15:presenceInfo xmlns:p15="http://schemas.microsoft.com/office/powerpoint/2012/main" userId="d6eff93874dc7d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0DD8-711A-4622-B214-9E91BFDF2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0516D-20A3-4307-AFB8-76760B697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70351-5A79-472D-993D-B79ACF9B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39F2A-3F2A-4BEB-85EB-15718CF3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0F0DA-37AE-49E6-80D0-2E207850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469F-3699-4A65-805E-1F4572D1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CA743-3912-4FE1-BB4D-0223A435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0059-854B-4FCE-A4DD-001ACE42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0B7E-D04A-4B58-A80A-F5AF1B73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701B-9537-4FF4-BB0C-0E2726BA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4635A-1E3E-4301-A2B7-C10852F3D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CF3BB-A3BD-4103-AF04-C1060250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398C-BFD5-41A6-8B99-1EBA42B4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01BB-E170-45DF-A715-23EAA020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379AD-C426-4460-99D0-FA8647C2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927D-8102-43D0-8E05-25EAD267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AC57-C131-4D7B-98A4-3AED515A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726B-28ED-4961-B340-D245493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D3F5-DCB2-4C9D-872E-25C2F89D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D845-61DE-4D1C-9746-DFF329B9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0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121E-0A89-4553-9524-F4800D10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E606-9DCB-42F6-B50F-1AA26BE8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98E0-2BD2-45D1-9C3A-46135A44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DB5E5-B3B9-4BFD-8720-0F0DD7A8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930C-58D2-4BA0-A6FD-6FEFC88A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0CE0-6994-4042-AA48-ED4E67F9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D5AF-BB43-4373-9798-4F78B3695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EFD31-D4C0-4797-BEFA-5DE74FFB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C65E7-2695-4851-82DB-1F1BB732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D6214-7C2D-4DE1-8240-C1C271B8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4AED1-C8D3-4E6C-850D-1CB1FC25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A0E1-7214-4021-B373-D71B6069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B6D4-1C97-4C55-9398-4B440220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BFC7-7BA0-4DB1-BD68-71C3143C3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5786E-BA14-4BFA-9934-FEE134F5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AE2AF-928A-440A-848A-506070C2C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C25CD-694A-491F-BDC9-89DEB1C2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9B74F-6573-4EF6-8AA1-C1C33331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4DDE3-933D-4D31-9830-674F72EE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536E-495E-40AE-BD95-6075653C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A497F-FBF3-478B-8D5D-762C53F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DFBFA-6C2E-482A-8DB0-C48E11117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46710-FCAD-435F-A688-838D3E05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19FA-EA72-49C9-BD86-1DB807CE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64558-84C1-4662-97C8-6302299A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BDD7E-B47A-49A9-9C28-798D525C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F0C9-FA40-4B4B-BB76-34F5C56F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E9214-7BC6-4593-BEE0-CE8FB6054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561A-BBC2-441B-9A44-0F76C749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36E45-DF8B-4DDE-8C59-82CD9A49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053BB-AD28-43CE-B414-7B13A717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7743-8F6A-4F94-8AF3-00D9DE3D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8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3C9E-7EA4-4011-BA8C-FB496D22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569F8-3718-42F3-AD4E-1763FDD81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0322E-EACE-4D3C-82A5-CC2D4A71B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5E18-533F-4729-B9A2-28B221AB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95E7E-540E-4501-A417-9F91ABE9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CED0-0351-4E1C-97D8-4151B273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C8C19-1B02-4D6B-B00C-9E33C94C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27F72-D745-4BC8-87B5-529E9A517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14EBA-287A-4F62-8343-C74C9F9A2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FFE69-EF94-4727-B946-C3F322C6509F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5DA3-A028-411E-8A12-4B9A99116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4EE1-10C9-4DF6-8433-B8AA1BFD9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FB529-18D1-4E13-A8C3-E2C8711E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731A95-7907-4DAE-8071-13187DEE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D34798-37F8-40D1-AFBA-FD4AA66C1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939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572581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99665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2283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9010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16588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5217208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80065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ctr"/>
                      <a:endParaRPr lang="en-US" sz="4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73336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9091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78837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52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F3AAD7-8688-4894-A42C-F5F2DE525D53}"/>
              </a:ext>
            </a:extLst>
          </p:cNvPr>
          <p:cNvSpPr txBox="1"/>
          <p:nvPr/>
        </p:nvSpPr>
        <p:spPr>
          <a:xfrm>
            <a:off x="0" y="1676399"/>
            <a:ext cx="5871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STOCK  MARKET ANALYSIS                   AND VISULIZATION</a:t>
            </a:r>
          </a:p>
        </p:txBody>
      </p:sp>
    </p:spTree>
    <p:extLst>
      <p:ext uri="{BB962C8B-B14F-4D97-AF65-F5344CB8AC3E}">
        <p14:creationId xmlns:p14="http://schemas.microsoft.com/office/powerpoint/2010/main" val="91027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DE5B2A2-16F1-4F7F-92B5-385DF7B1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72" y="1367139"/>
            <a:ext cx="11186982" cy="2954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bg1"/>
                </a:solidFill>
              </a:rPr>
              <a:t> Conclusion: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This analysis provides a detailed view of stock performance trends, helping traders and investors identify key opportunities and formulate data-driven strategies. By leveraging metrics like trading volume, price trends, and volatility, actionable insights were extracted to enhance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38416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D38D8-072B-4F72-B4A0-2920E0EA1855}"/>
              </a:ext>
            </a:extLst>
          </p:cNvPr>
          <p:cNvSpPr txBox="1"/>
          <p:nvPr/>
        </p:nvSpPr>
        <p:spPr>
          <a:xfrm>
            <a:off x="432486" y="827902"/>
            <a:ext cx="11405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Objective:</a:t>
            </a:r>
          </a:p>
          <a:p>
            <a:r>
              <a:rPr lang="en-US" sz="3200" dirty="0">
                <a:solidFill>
                  <a:schemeClr val="bg1"/>
                </a:solidFill>
              </a:rPr>
              <a:t>To analyze stock market data for identifying patterns, seasonal trends, and performance insights using Excel for data cleaning and Power BI for transformation and visualization.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180B8-BED6-4DBD-AFBA-C15140333670}"/>
              </a:ext>
            </a:extLst>
          </p:cNvPr>
          <p:cNvSpPr txBox="1"/>
          <p:nvPr/>
        </p:nvSpPr>
        <p:spPr>
          <a:xfrm>
            <a:off x="432486" y="3136612"/>
            <a:ext cx="114052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Dataset overview:</a:t>
            </a:r>
          </a:p>
          <a:p>
            <a:r>
              <a:rPr lang="en-US" sz="3200" dirty="0">
                <a:solidFill>
                  <a:schemeClr val="bg1"/>
                </a:solidFill>
              </a:rPr>
              <a:t>Source: Stock Market data download from Unified Mentors Google Drive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Stocks Analyzed: AAPL (Apple), GOOG (Google), MSFT (Microsoft), NFLX (Netflix).</a:t>
            </a:r>
          </a:p>
          <a:p>
            <a:r>
              <a:rPr lang="en-US" sz="3200" dirty="0">
                <a:solidFill>
                  <a:schemeClr val="bg1"/>
                </a:solidFill>
              </a:rPr>
              <a:t>Metrics: Open, High, Low, Close, and Adjusted Close prices.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Trading Volume by day.</a:t>
            </a:r>
          </a:p>
        </p:txBody>
      </p:sp>
    </p:spTree>
    <p:extLst>
      <p:ext uri="{BB962C8B-B14F-4D97-AF65-F5344CB8AC3E}">
        <p14:creationId xmlns:p14="http://schemas.microsoft.com/office/powerpoint/2010/main" val="148420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D38D8-072B-4F72-B4A0-2920E0EA1855}"/>
              </a:ext>
            </a:extLst>
          </p:cNvPr>
          <p:cNvSpPr txBox="1"/>
          <p:nvPr/>
        </p:nvSpPr>
        <p:spPr>
          <a:xfrm>
            <a:off x="432486" y="827902"/>
            <a:ext cx="11405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Key columns: “</a:t>
            </a:r>
            <a:r>
              <a:rPr lang="en-US" sz="3200" dirty="0" err="1">
                <a:solidFill>
                  <a:schemeClr val="bg1"/>
                </a:solidFill>
              </a:rPr>
              <a:t>Tricker</a:t>
            </a:r>
            <a:r>
              <a:rPr lang="en-US" sz="3200" dirty="0">
                <a:solidFill>
                  <a:schemeClr val="bg1"/>
                </a:solidFill>
              </a:rPr>
              <a:t>”,”</a:t>
            </a:r>
            <a:r>
              <a:rPr lang="en-US" sz="3200" dirty="0" err="1">
                <a:solidFill>
                  <a:schemeClr val="bg1"/>
                </a:solidFill>
              </a:rPr>
              <a:t>Date”,”High”,”Low”,”Open”,”Close”,Adjusted</a:t>
            </a:r>
            <a:r>
              <a:rPr lang="en-US" sz="3200" dirty="0">
                <a:solidFill>
                  <a:schemeClr val="bg1"/>
                </a:solidFill>
              </a:rPr>
              <a:t> Closed “ And “Volume”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180B8-BED6-4DBD-AFBA-C15140333670}"/>
              </a:ext>
            </a:extLst>
          </p:cNvPr>
          <p:cNvSpPr txBox="1"/>
          <p:nvPr/>
        </p:nvSpPr>
        <p:spPr>
          <a:xfrm>
            <a:off x="432486" y="3429000"/>
            <a:ext cx="11405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4B969-737B-4119-A200-9254A5C2A61D}"/>
              </a:ext>
            </a:extLst>
          </p:cNvPr>
          <p:cNvSpPr txBox="1"/>
          <p:nvPr/>
        </p:nvSpPr>
        <p:spPr>
          <a:xfrm>
            <a:off x="354227" y="2646526"/>
            <a:ext cx="3043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Steps in Excel: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96D9EA7-B3B3-4E77-8D71-B55B78B1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27" y="3429000"/>
            <a:ext cx="10738021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Standardize Date Format: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Ensured the Date column is in the dd-mm-</a:t>
            </a:r>
            <a:r>
              <a:rPr lang="en-US" altLang="en-US" sz="3200" dirty="0" err="1">
                <a:solidFill>
                  <a:schemeClr val="bg1"/>
                </a:solidFill>
              </a:rPr>
              <a:t>yyyy</a:t>
            </a:r>
            <a:r>
              <a:rPr lang="en-US" altLang="en-US" sz="3200" dirty="0">
                <a:solidFill>
                  <a:schemeClr val="bg1"/>
                </a:solidFill>
              </a:rPr>
              <a:t> format using Custom Format in Excel.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0D38D8-072B-4F72-B4A0-2920E0EA1855}"/>
              </a:ext>
            </a:extLst>
          </p:cNvPr>
          <p:cNvSpPr txBox="1"/>
          <p:nvPr/>
        </p:nvSpPr>
        <p:spPr>
          <a:xfrm>
            <a:off x="432486" y="827902"/>
            <a:ext cx="114052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2.Add New Column:</a:t>
            </a:r>
          </a:p>
          <a:p>
            <a:r>
              <a:rPr lang="en-US" sz="3200" dirty="0">
                <a:solidFill>
                  <a:schemeClr val="bg1"/>
                </a:solidFill>
              </a:rPr>
              <a:t>Calculate daily price Change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3.Round Off The Values like Open , close , high and low for Better Result.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5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676BE6A2-8136-4FBA-955D-38D6237C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42" y="478530"/>
            <a:ext cx="10738021" cy="5201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bg1"/>
                </a:solidFill>
              </a:rPr>
              <a:t>Data </a:t>
            </a:r>
            <a:r>
              <a:rPr lang="en-US" altLang="en-US" sz="3200" dirty="0" err="1">
                <a:solidFill>
                  <a:schemeClr val="bg1"/>
                </a:solidFill>
              </a:rPr>
              <a:t>Transformantion</a:t>
            </a:r>
            <a:r>
              <a:rPr lang="en-US" altLang="en-US" sz="3200" dirty="0">
                <a:solidFill>
                  <a:schemeClr val="bg1"/>
                </a:solidFill>
              </a:rPr>
              <a:t> in </a:t>
            </a:r>
            <a:r>
              <a:rPr lang="en-US" altLang="en-US" sz="3200" dirty="0" err="1">
                <a:solidFill>
                  <a:schemeClr val="bg1"/>
                </a:solidFill>
              </a:rPr>
              <a:t>PowerBI</a:t>
            </a: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1.Imported the cleaned Excel file into Power BI using Get Data → Excel Workbook.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2.Extracted Month from the Date column using the Transform → Date → Month.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3.Created a Week of Year column using the Add Column → Date → Week of Year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1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DE5B2A2-16F1-4F7F-92B5-385DF7B1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42" y="724752"/>
            <a:ext cx="11186982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bg1"/>
                </a:solidFill>
              </a:rPr>
              <a:t>key Metrics and Charts: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3200" dirty="0">
                <a:solidFill>
                  <a:schemeClr val="bg1"/>
                </a:solidFill>
              </a:rPr>
              <a:t>Stock Performance Overview (Bar Chart)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bg1"/>
                </a:solidFill>
              </a:rPr>
              <a:t>Insights: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AAPL had the highest trading volume across the selected months, significantly outperforming other stocks.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NFLX had the lowest total trading volume, indicating potentially lower trading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6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DE5B2A2-16F1-4F7F-92B5-385DF7B1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42" y="1355694"/>
            <a:ext cx="11186982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bg1"/>
                </a:solidFill>
              </a:rPr>
              <a:t>Recommendation: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u="sng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For high-volume stocks like AAPL, trading strategies can focus on liquidity and price movement.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For lower-volume stocks like NFLX, investigate volatility to explore swing trading opportunities.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DE5B2A2-16F1-4F7F-92B5-385DF7B1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72" y="277001"/>
            <a:ext cx="11186982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bg1"/>
                </a:solidFill>
              </a:rPr>
              <a:t> Monthly Trends (Line Chart)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X-Axis: Days of the month.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Y-Axis: Daily prices (High, Low, Open, Adjusted Close).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EA6404-9E85-4C41-914E-0A99DB9C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97" y="2149016"/>
            <a:ext cx="11186982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bg1"/>
                </a:solidFill>
              </a:rPr>
              <a:t> Insights: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Stock prices showed noticeable fluctuations in mid-February and mid-March, with GOOG and MSFT exhibiting high volatility.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The adjusted close prices for AAPL remained relatively stable with minor spikes, reflecting strong market confidence.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AAPL had minimal difference between daily highs and lows, suggesting lower intraday volatility compared to others.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3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DE5B2A2-16F1-4F7F-92B5-385DF7B14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72" y="628475"/>
            <a:ext cx="11186982" cy="44319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bg1"/>
                </a:solidFill>
              </a:rPr>
              <a:t> Key Findings: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Performance Leader: AAPL dominated in trading volume and had the most consistent performance, with minimal daily volatility.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Volatility: GOOG and MSFT exhibited higher intraday volatility, offering opportunities for short-term trading strategies.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chemeClr val="bg1"/>
                </a:solidFill>
              </a:rPr>
              <a:t>Trading Volume Trends: NFLX showed lower overall trading activity, but its price movements should be further analyzed for patterns.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2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Joshi</dc:creator>
  <cp:lastModifiedBy>Arun Joshi</cp:lastModifiedBy>
  <cp:revision>11</cp:revision>
  <dcterms:created xsi:type="dcterms:W3CDTF">2024-12-02T13:35:32Z</dcterms:created>
  <dcterms:modified xsi:type="dcterms:W3CDTF">2024-12-02T15:34:03Z</dcterms:modified>
</cp:coreProperties>
</file>