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992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507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4087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9688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4531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925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8170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8222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36412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90407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25172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5457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3808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5808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5523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222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160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smtClean="0"/>
              <a:pPr/>
              <a:t>4/5/2024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1868746"/>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554E-1EE0-40E1-AA66-082DF83FCFB2}"/>
              </a:ext>
            </a:extLst>
          </p:cNvPr>
          <p:cNvSpPr>
            <a:spLocks noGrp="1"/>
          </p:cNvSpPr>
          <p:nvPr>
            <p:ph type="ctrTitle"/>
          </p:nvPr>
        </p:nvSpPr>
        <p:spPr>
          <a:xfrm>
            <a:off x="3876675" y="864661"/>
            <a:ext cx="8648700" cy="2421464"/>
          </a:xfrm>
        </p:spPr>
        <p:txBody>
          <a:bodyPr>
            <a:normAutofit/>
          </a:bodyPr>
          <a:lstStyle/>
          <a:p>
            <a:pPr algn="just"/>
            <a:r>
              <a:rPr lang="en-US" sz="4500" b="1" dirty="0">
                <a:solidFill>
                  <a:schemeClr val="accent4"/>
                </a:solidFill>
                <a:latin typeface="Arial Black" panose="020B0A04020102020204" pitchFamily="34" charset="0"/>
              </a:rPr>
              <a:t>Keylogger</a:t>
            </a:r>
            <a:r>
              <a:rPr lang="en-US" sz="4500" dirty="0">
                <a:latin typeface="Arial Black" panose="020B0A04020102020204" pitchFamily="34" charset="0"/>
              </a:rPr>
              <a:t> &amp; </a:t>
            </a:r>
            <a:r>
              <a:rPr lang="en-US" sz="4500" b="1" dirty="0">
                <a:solidFill>
                  <a:schemeClr val="accent4"/>
                </a:solidFill>
                <a:latin typeface="Arial Black" panose="020B0A04020102020204" pitchFamily="34" charset="0"/>
              </a:rPr>
              <a:t>Security</a:t>
            </a:r>
          </a:p>
        </p:txBody>
      </p:sp>
      <p:sp>
        <p:nvSpPr>
          <p:cNvPr id="3" name="Subtitle 2">
            <a:extLst>
              <a:ext uri="{FF2B5EF4-FFF2-40B4-BE49-F238E27FC236}">
                <a16:creationId xmlns:a16="http://schemas.microsoft.com/office/drawing/2014/main" id="{D157D449-94A5-43A8-BF6A-485A687C4D41}"/>
              </a:ext>
            </a:extLst>
          </p:cNvPr>
          <p:cNvSpPr>
            <a:spLocks noGrp="1"/>
          </p:cNvSpPr>
          <p:nvPr>
            <p:ph type="subTitle" idx="1"/>
          </p:nvPr>
        </p:nvSpPr>
        <p:spPr>
          <a:xfrm>
            <a:off x="3981448" y="3571875"/>
            <a:ext cx="8334377" cy="1800225"/>
          </a:xfrm>
        </p:spPr>
        <p:txBody>
          <a:bodyPr>
            <a:normAutofit fontScale="85000" lnSpcReduction="10000"/>
          </a:bodyPr>
          <a:lstStyle/>
          <a:p>
            <a:pPr algn="just"/>
            <a:r>
              <a:rPr lang="en-US" sz="2800" b="1" dirty="0">
                <a:latin typeface="Arial Rounded MT Bold" panose="020F0704030504030204" pitchFamily="34" charset="0"/>
              </a:rPr>
              <a:t>Presented by:</a:t>
            </a:r>
          </a:p>
          <a:p>
            <a:pPr algn="just"/>
            <a:r>
              <a:rPr lang="en-US" sz="2800" dirty="0">
                <a:latin typeface="Arial Rounded MT Bold" panose="020F0704030504030204" pitchFamily="34" charset="0"/>
              </a:rPr>
              <a:t>Arun </a:t>
            </a:r>
            <a:r>
              <a:rPr lang="en-US" sz="2800" dirty="0" err="1">
                <a:latin typeface="Arial Rounded MT Bold" panose="020F0704030504030204" pitchFamily="34" charset="0"/>
              </a:rPr>
              <a:t>kumar</a:t>
            </a:r>
            <a:r>
              <a:rPr lang="en-US" sz="2800" dirty="0">
                <a:latin typeface="Arial Rounded MT Bold" panose="020F0704030504030204" pitchFamily="34" charset="0"/>
              </a:rPr>
              <a:t> R</a:t>
            </a:r>
          </a:p>
          <a:p>
            <a:pPr algn="just"/>
            <a:r>
              <a:rPr lang="en-US" sz="2800" dirty="0">
                <a:latin typeface="Arial Rounded MT Bold" panose="020F0704030504030204" pitchFamily="34" charset="0"/>
              </a:rPr>
              <a:t>Sri muthukumaran institute of technology</a:t>
            </a:r>
          </a:p>
          <a:p>
            <a:pPr algn="just"/>
            <a:r>
              <a:rPr lang="en-US" sz="2800" dirty="0">
                <a:latin typeface="Arial Rounded MT Bold" panose="020F0704030504030204" pitchFamily="34" charset="0"/>
              </a:rPr>
              <a:t>CSE Department</a:t>
            </a:r>
          </a:p>
        </p:txBody>
      </p:sp>
    </p:spTree>
    <p:extLst>
      <p:ext uri="{BB962C8B-B14F-4D97-AF65-F5344CB8AC3E}">
        <p14:creationId xmlns:p14="http://schemas.microsoft.com/office/powerpoint/2010/main" val="3454553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E30D4-03F6-425D-A28B-A61C0D20E348}"/>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FUTURE SCOPE:</a:t>
            </a:r>
          </a:p>
        </p:txBody>
      </p:sp>
      <p:sp>
        <p:nvSpPr>
          <p:cNvPr id="3" name="Content Placeholder 2">
            <a:extLst>
              <a:ext uri="{FF2B5EF4-FFF2-40B4-BE49-F238E27FC236}">
                <a16:creationId xmlns:a16="http://schemas.microsoft.com/office/drawing/2014/main" id="{DBFF84D3-30FD-4185-9F05-33260AE0D607}"/>
              </a:ext>
            </a:extLst>
          </p:cNvPr>
          <p:cNvSpPr>
            <a:spLocks noGrp="1"/>
          </p:cNvSpPr>
          <p:nvPr>
            <p:ph idx="1"/>
          </p:nvPr>
        </p:nvSpPr>
        <p:spPr>
          <a:xfrm>
            <a:off x="1388533" y="1884892"/>
            <a:ext cx="10566400" cy="3649133"/>
          </a:xfrm>
        </p:spPr>
        <p:txBody>
          <a:bodyPr>
            <a:noAutofit/>
          </a:bodyPr>
          <a:lstStyle/>
          <a:p>
            <a:r>
              <a:rPr lang="en-US" sz="2200" b="1" dirty="0">
                <a:latin typeface="Arial" panose="020B0604020202020204" pitchFamily="34" charset="0"/>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1645483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D97E6-66BA-4F02-8176-836B7566F5F2}"/>
              </a:ext>
            </a:extLst>
          </p:cNvPr>
          <p:cNvSpPr>
            <a:spLocks noGrp="1"/>
          </p:cNvSpPr>
          <p:nvPr>
            <p:ph type="title"/>
          </p:nvPr>
        </p:nvSpPr>
        <p:spPr>
          <a:xfrm>
            <a:off x="685800" y="685271"/>
            <a:ext cx="10131425" cy="1456267"/>
          </a:xfrm>
        </p:spPr>
        <p:txBody>
          <a:bodyPr/>
          <a:lstStyle/>
          <a:p>
            <a:r>
              <a:rPr lang="en-US" b="1" dirty="0">
                <a:solidFill>
                  <a:schemeClr val="accent4">
                    <a:lumMod val="75000"/>
                  </a:schemeClr>
                </a:solidFill>
                <a:latin typeface="Arial Rounded MT Bold" panose="020F0704030504030204" pitchFamily="34" charset="0"/>
              </a:rPr>
              <a:t>Outline</a:t>
            </a:r>
            <a:r>
              <a:rPr lang="en-US" b="1" dirty="0">
                <a:solidFill>
                  <a:schemeClr val="accent4">
                    <a:lumMod val="75000"/>
                  </a:schemeClr>
                </a:solidFill>
                <a:latin typeface="+mn-lt"/>
              </a:rPr>
              <a:t>:</a:t>
            </a:r>
          </a:p>
        </p:txBody>
      </p:sp>
      <p:sp>
        <p:nvSpPr>
          <p:cNvPr id="4" name="Content Placeholder 2">
            <a:extLst>
              <a:ext uri="{FF2B5EF4-FFF2-40B4-BE49-F238E27FC236}">
                <a16:creationId xmlns:a16="http://schemas.microsoft.com/office/drawing/2014/main" id="{BB72A005-9382-492F-B390-E7F717F07F19}"/>
              </a:ext>
            </a:extLst>
          </p:cNvPr>
          <p:cNvSpPr>
            <a:spLocks noGrp="1"/>
          </p:cNvSpPr>
          <p:nvPr>
            <p:ph idx="1"/>
          </p:nvPr>
        </p:nvSpPr>
        <p:spPr>
          <a:xfrm>
            <a:off x="1767063" y="1331259"/>
            <a:ext cx="10131425" cy="4195482"/>
          </a:xfrm>
        </p:spPr>
        <p:txBody>
          <a:bodyPr vert="horz" lIns="91440" tIns="45720" rIns="91440" bIns="45720" rtlCol="0" anchor="t">
            <a:noAutofit/>
          </a:bodyPr>
          <a:lstStyle/>
          <a:p>
            <a:pPr marL="0" indent="0">
              <a:buNone/>
            </a:pPr>
            <a:endParaRPr lang="en-US" sz="2200" b="1" dirty="0">
              <a:latin typeface="Arial"/>
              <a:ea typeface="+mn-lt"/>
              <a:cs typeface="Arial"/>
            </a:endParaRPr>
          </a:p>
          <a:p>
            <a:pPr marL="305435" indent="-305435"/>
            <a:r>
              <a:rPr lang="en-US" sz="2200" b="1" dirty="0">
                <a:latin typeface="Arial"/>
                <a:ea typeface="+mn-lt"/>
                <a:cs typeface="Arial"/>
              </a:rPr>
              <a:t>Introduction</a:t>
            </a:r>
          </a:p>
          <a:p>
            <a:pPr marL="305435" indent="-305435"/>
            <a:r>
              <a:rPr lang="en-US" sz="2200" b="1" dirty="0">
                <a:latin typeface="Arial"/>
                <a:ea typeface="+mn-lt"/>
                <a:cs typeface="Arial"/>
              </a:rPr>
              <a:t>Problem Statement</a:t>
            </a:r>
            <a:endParaRPr lang="en-US" sz="2200" dirty="0">
              <a:latin typeface="Arial"/>
              <a:cs typeface="Arial"/>
            </a:endParaRPr>
          </a:p>
          <a:p>
            <a:pPr marL="305435" indent="-305435"/>
            <a:r>
              <a:rPr lang="en-US" sz="2200" b="1" dirty="0">
                <a:latin typeface="Arial"/>
                <a:ea typeface="+mn-lt"/>
                <a:cs typeface="Arial"/>
              </a:rPr>
              <a:t>Proposed System/Solution</a:t>
            </a:r>
            <a:endParaRPr lang="en-US" sz="2200" dirty="0">
              <a:latin typeface="Arial"/>
              <a:cs typeface="Arial"/>
            </a:endParaRPr>
          </a:p>
          <a:p>
            <a:pPr marL="305435" indent="-305435"/>
            <a:r>
              <a:rPr lang="en-US" sz="2200" b="1" dirty="0">
                <a:latin typeface="Arial"/>
                <a:ea typeface="+mn-lt"/>
                <a:cs typeface="Calibri"/>
              </a:rPr>
              <a:t>System </a:t>
            </a:r>
            <a:r>
              <a:rPr lang="en-US" sz="2200" b="1" dirty="0">
                <a:latin typeface="Arial"/>
                <a:ea typeface="+mn-lt"/>
                <a:cs typeface="+mn-lt"/>
              </a:rPr>
              <a:t>Development Approach</a:t>
            </a:r>
            <a:endParaRPr lang="en-US" sz="2200" dirty="0">
              <a:latin typeface="Arial"/>
              <a:ea typeface="+mn-lt"/>
              <a:cs typeface="+mn-lt"/>
            </a:endParaRPr>
          </a:p>
          <a:p>
            <a:pPr marL="305435" indent="-305435"/>
            <a:r>
              <a:rPr lang="en-US" sz="2200" b="1" dirty="0">
                <a:latin typeface="Arial"/>
                <a:ea typeface="+mn-lt"/>
                <a:cs typeface="+mn-lt"/>
              </a:rPr>
              <a:t>Algorithm &amp; Deployment  </a:t>
            </a:r>
            <a:endParaRPr lang="en-US" sz="2200" dirty="0">
              <a:latin typeface="Arial"/>
              <a:cs typeface="Calibri"/>
            </a:endParaRPr>
          </a:p>
          <a:p>
            <a:pPr marL="305435" indent="-305435"/>
            <a:r>
              <a:rPr lang="en-US" sz="2200" b="1" dirty="0">
                <a:latin typeface="Arial"/>
                <a:ea typeface="+mn-lt"/>
                <a:cs typeface="Arial"/>
              </a:rPr>
              <a:t>Result </a:t>
            </a:r>
          </a:p>
          <a:p>
            <a:pPr marL="305435" indent="-305435"/>
            <a:r>
              <a:rPr lang="en-US" sz="2200" b="1" dirty="0">
                <a:latin typeface="Arial"/>
                <a:ea typeface="+mn-lt"/>
                <a:cs typeface="Arial"/>
              </a:rPr>
              <a:t>Conclusion</a:t>
            </a:r>
            <a:endParaRPr lang="en-US" sz="2200" dirty="0">
              <a:latin typeface="Arial"/>
              <a:cs typeface="Arial"/>
            </a:endParaRPr>
          </a:p>
          <a:p>
            <a:pPr marL="305435" indent="-305435"/>
            <a:r>
              <a:rPr lang="en-US" sz="2200" b="1" dirty="0">
                <a:latin typeface="Arial"/>
                <a:ea typeface="+mn-lt"/>
                <a:cs typeface="Arial"/>
              </a:rPr>
              <a:t>Future Scope</a:t>
            </a:r>
          </a:p>
        </p:txBody>
      </p:sp>
    </p:spTree>
    <p:extLst>
      <p:ext uri="{BB962C8B-B14F-4D97-AF65-F5344CB8AC3E}">
        <p14:creationId xmlns:p14="http://schemas.microsoft.com/office/powerpoint/2010/main" val="1643441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8574-155B-47FD-AD7E-57A7358542DF}"/>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Introduction</a:t>
            </a:r>
            <a:r>
              <a:rPr lang="en-US" dirty="0">
                <a:latin typeface="Arial Rounded MT Bold" panose="020F0704030504030204" pitchFamily="34" charset="0"/>
              </a:rPr>
              <a:t>:</a:t>
            </a:r>
          </a:p>
        </p:txBody>
      </p:sp>
      <p:sp>
        <p:nvSpPr>
          <p:cNvPr id="3" name="Content Placeholder 2">
            <a:extLst>
              <a:ext uri="{FF2B5EF4-FFF2-40B4-BE49-F238E27FC236}">
                <a16:creationId xmlns:a16="http://schemas.microsoft.com/office/drawing/2014/main" id="{3716D52B-0C9F-48FA-BF54-F46C26339F74}"/>
              </a:ext>
            </a:extLst>
          </p:cNvPr>
          <p:cNvSpPr>
            <a:spLocks noGrp="1"/>
          </p:cNvSpPr>
          <p:nvPr>
            <p:ph idx="1"/>
          </p:nvPr>
        </p:nvSpPr>
        <p:spPr>
          <a:xfrm>
            <a:off x="1693333" y="1688041"/>
            <a:ext cx="9906527" cy="3606448"/>
          </a:xfrm>
        </p:spPr>
        <p:txBody>
          <a:bodyPr>
            <a:normAutofit/>
          </a:bodyPr>
          <a:lstStyle/>
          <a:p>
            <a:pPr marL="0" indent="0" algn="just">
              <a:buNone/>
            </a:pPr>
            <a:r>
              <a:rPr lang="en-US" sz="2200" b="1" dirty="0">
                <a:latin typeface="Arial" panose="020B0604020202020204" pitchFamily="34" charset="0"/>
                <a:cs typeface="Arial" panose="020B0604020202020204" pitchFamily="34" charset="0"/>
              </a:rPr>
              <a:t>	   </a:t>
            </a:r>
            <a:r>
              <a:rPr lang="en-US" sz="2400" b="1" i="0" dirty="0">
                <a:effectLst/>
                <a:latin typeface="Arial" panose="020B0604020202020204" pitchFamily="34" charset="0"/>
                <a:cs typeface="Arial" panose="020B0604020202020204" pitchFamily="34" charset="0"/>
              </a:rPr>
              <a:t>A keylogger is a type of software or hardware device that </a:t>
            </a:r>
            <a:r>
              <a:rPr lang="en-US" sz="2400" b="1" i="0" dirty="0" err="1">
                <a:effectLst/>
                <a:latin typeface="Arial" panose="020B0604020202020204" pitchFamily="34" charset="0"/>
                <a:cs typeface="Arial" panose="020B0604020202020204" pitchFamily="34" charset="0"/>
              </a:rPr>
              <a:t>recordsand</a:t>
            </a:r>
            <a:r>
              <a:rPr lang="en-US" sz="2400" b="1" i="0" dirty="0">
                <a:effectLst/>
                <a:latin typeface="Arial" panose="020B0604020202020204" pitchFamily="34" charset="0"/>
                <a:cs typeface="Arial" panose="020B0604020202020204" pitchFamily="34" charset="0"/>
              </a:rPr>
              <a:t>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9668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6668C-3155-45C8-A5E1-E829E6393794}"/>
              </a:ext>
            </a:extLst>
          </p:cNvPr>
          <p:cNvSpPr>
            <a:spLocks noGrp="1"/>
          </p:cNvSpPr>
          <p:nvPr>
            <p:ph type="title"/>
          </p:nvPr>
        </p:nvSpPr>
        <p:spPr/>
        <p:txBody>
          <a:bodyPr/>
          <a:lstStyle/>
          <a:p>
            <a:r>
              <a:rPr lang="en-US" dirty="0">
                <a:solidFill>
                  <a:schemeClr val="accent4">
                    <a:lumMod val="75000"/>
                  </a:schemeClr>
                </a:solidFill>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94F04646-C7C1-4950-9003-D1D47DD7A255}"/>
              </a:ext>
            </a:extLst>
          </p:cNvPr>
          <p:cNvSpPr>
            <a:spLocks noGrp="1"/>
          </p:cNvSpPr>
          <p:nvPr>
            <p:ph idx="1"/>
          </p:nvPr>
        </p:nvSpPr>
        <p:spPr>
          <a:xfrm>
            <a:off x="1286933" y="1604433"/>
            <a:ext cx="10622845" cy="4389967"/>
          </a:xfrm>
        </p:spPr>
        <p:txBody>
          <a:bodyPr/>
          <a:lstStyle/>
          <a:p>
            <a:pPr marL="0" indent="0" algn="just">
              <a:buNone/>
            </a:pPr>
            <a:r>
              <a:rPr lang="en-US" dirty="0"/>
              <a:t> 	</a:t>
            </a:r>
            <a:r>
              <a:rPr lang="en-US" sz="2200" b="1" dirty="0">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27796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18AE-E0E9-49DD-A333-535EF447F283}"/>
              </a:ext>
            </a:extLst>
          </p:cNvPr>
          <p:cNvSpPr>
            <a:spLocks noGrp="1"/>
          </p:cNvSpPr>
          <p:nvPr>
            <p:ph type="title"/>
          </p:nvPr>
        </p:nvSpPr>
        <p:spPr/>
        <p:txBody>
          <a:bodyPr>
            <a:normAutofit/>
          </a:bodyPr>
          <a:lstStyle/>
          <a:p>
            <a:r>
              <a:rPr lang="en-US" b="1" dirty="0">
                <a:solidFill>
                  <a:schemeClr val="accent4"/>
                </a:solidFill>
                <a:latin typeface="Arial" panose="020B0604020202020204" pitchFamily="34" charset="0"/>
                <a:cs typeface="Arial" panose="020B0604020202020204" pitchFamily="34" charset="0"/>
              </a:rPr>
              <a:t>Proposed solution:</a:t>
            </a:r>
          </a:p>
        </p:txBody>
      </p:sp>
      <p:sp>
        <p:nvSpPr>
          <p:cNvPr id="3" name="Content Placeholder 2">
            <a:extLst>
              <a:ext uri="{FF2B5EF4-FFF2-40B4-BE49-F238E27FC236}">
                <a16:creationId xmlns:a16="http://schemas.microsoft.com/office/drawing/2014/main" id="{EBC3F695-74B9-47E3-B528-01B340F9A211}"/>
              </a:ext>
            </a:extLst>
          </p:cNvPr>
          <p:cNvSpPr>
            <a:spLocks noGrp="1"/>
          </p:cNvSpPr>
          <p:nvPr>
            <p:ph idx="1"/>
          </p:nvPr>
        </p:nvSpPr>
        <p:spPr>
          <a:xfrm>
            <a:off x="1303511" y="1875367"/>
            <a:ext cx="10380311" cy="3746500"/>
          </a:xfrm>
        </p:spPr>
        <p:txBody>
          <a:bodyPr>
            <a:noAutofit/>
          </a:bodyPr>
          <a:lstStyle/>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Our solution employs signature-based detection, anomaly detection, and behavior analysis to combat keylogger threats effectively.</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Using machine learning, it adapts dynamically to new threats, ensuring continuous protection.</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Proactive features like real-time keystroke encryption and secure input handling prevent data compromise.</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User education is prioritized with built-in training modules for recognizing and responding to keylogger threats.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Lightweight and compatible, it seamlessly integrates with existing cybersecurity infrastructures.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 Regular updates and threat intelligence feeds keep our solution resilient against emerging threats.</a:t>
            </a:r>
          </a:p>
        </p:txBody>
      </p:sp>
    </p:spTree>
    <p:extLst>
      <p:ext uri="{BB962C8B-B14F-4D97-AF65-F5344CB8AC3E}">
        <p14:creationId xmlns:p14="http://schemas.microsoft.com/office/powerpoint/2010/main" val="1050735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77712-44AC-43B4-8723-F1587A39C197}"/>
              </a:ext>
            </a:extLst>
          </p:cNvPr>
          <p:cNvSpPr>
            <a:spLocks noGrp="1"/>
          </p:cNvSpPr>
          <p:nvPr>
            <p:ph type="title"/>
          </p:nvPr>
        </p:nvSpPr>
        <p:spPr>
          <a:xfrm>
            <a:off x="1484311" y="180622"/>
            <a:ext cx="10018713" cy="1512711"/>
          </a:xfrm>
        </p:spPr>
        <p:txBody>
          <a:bodyPr/>
          <a:lstStyle/>
          <a:p>
            <a:r>
              <a:rPr lang="en-US" dirty="0">
                <a:solidFill>
                  <a:schemeClr val="accent4"/>
                </a:solidFill>
                <a:latin typeface="Arial Rounded MT Bold" panose="020F0704030504030204" pitchFamily="34" charset="0"/>
              </a:rPr>
              <a:t>System approach</a:t>
            </a:r>
          </a:p>
        </p:txBody>
      </p:sp>
      <p:sp>
        <p:nvSpPr>
          <p:cNvPr id="3" name="Content Placeholder 2">
            <a:extLst>
              <a:ext uri="{FF2B5EF4-FFF2-40B4-BE49-F238E27FC236}">
                <a16:creationId xmlns:a16="http://schemas.microsoft.com/office/drawing/2014/main" id="{B118729B-0766-4571-A8DC-FEBEC82BC6A3}"/>
              </a:ext>
            </a:extLst>
          </p:cNvPr>
          <p:cNvSpPr>
            <a:spLocks noGrp="1"/>
          </p:cNvSpPr>
          <p:nvPr>
            <p:ph idx="1"/>
          </p:nvPr>
        </p:nvSpPr>
        <p:spPr>
          <a:xfrm>
            <a:off x="1603022" y="1365956"/>
            <a:ext cx="10588978" cy="5039326"/>
          </a:xfrm>
        </p:spPr>
        <p:txBody>
          <a:bodyPr>
            <a:normAutofit fontScale="85000" lnSpcReduction="10000"/>
          </a:bodyPr>
          <a:lstStyle/>
          <a:p>
            <a:pPr marL="305435" indent="-305435">
              <a:lnSpc>
                <a:spcPct val="120000"/>
              </a:lnSpc>
            </a:pPr>
            <a:r>
              <a:rPr lang="en-US" b="1" dirty="0">
                <a:latin typeface="Arial" panose="020B0604020202020204" pitchFamily="34" charset="0"/>
                <a:ea typeface="+mn-lt"/>
                <a:cs typeface="Arial" panose="020B0604020202020204" pitchFamily="34" charset="0"/>
              </a:rPr>
              <a:t>Language: Our solution is developed primarily in Python, leveraging its versatility and extensive library support.</a:t>
            </a:r>
          </a:p>
          <a:p>
            <a:pPr marL="305435" indent="-305435">
              <a:lnSpc>
                <a:spcPct val="120000"/>
              </a:lnSpc>
            </a:pPr>
            <a:r>
              <a:rPr lang="en-US" b="1" dirty="0">
                <a:latin typeface="Arial" panose="020B0604020202020204" pitchFamily="34" charset="0"/>
                <a:ea typeface="+mn-lt"/>
                <a:cs typeface="Arial" panose="020B0604020202020204" pitchFamily="34" charset="0"/>
              </a:rPr>
              <a:t>Libraries: We utilize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for GUI development,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for keyboard monitoring functionality, and json for data serialization.</a:t>
            </a:r>
          </a:p>
          <a:p>
            <a:pPr marL="305435" indent="-305435">
              <a:lnSpc>
                <a:spcPct val="120000"/>
              </a:lnSpc>
            </a:pPr>
            <a:r>
              <a:rPr lang="en-US" b="1" dirty="0">
                <a:latin typeface="Arial" panose="020B0604020202020204" pitchFamily="34" charset="0"/>
                <a:ea typeface="+mn-lt"/>
                <a:cs typeface="Arial" panose="020B0604020202020204" pitchFamily="34" charset="0"/>
              </a:rPr>
              <a:t>System Requirements: The system requires a Python environment with </a:t>
            </a:r>
            <a:r>
              <a:rPr lang="en-US" b="1" dirty="0" err="1">
                <a:latin typeface="Arial" panose="020B0604020202020204" pitchFamily="34" charset="0"/>
                <a:ea typeface="+mn-lt"/>
                <a:cs typeface="Arial" panose="020B0604020202020204" pitchFamily="34" charset="0"/>
              </a:rPr>
              <a:t>Tkinter</a:t>
            </a:r>
            <a:r>
              <a:rPr lang="en-US" b="1" dirty="0">
                <a:latin typeface="Arial" panose="020B0604020202020204" pitchFamily="34" charset="0"/>
                <a:ea typeface="+mn-lt"/>
                <a:cs typeface="Arial" panose="020B0604020202020204" pitchFamily="34" charset="0"/>
              </a:rPr>
              <a:t> and </a:t>
            </a:r>
            <a:r>
              <a:rPr lang="en-US" b="1" dirty="0" err="1">
                <a:latin typeface="Arial" panose="020B0604020202020204" pitchFamily="34" charset="0"/>
                <a:ea typeface="+mn-lt"/>
                <a:cs typeface="Arial" panose="020B0604020202020204" pitchFamily="34" charset="0"/>
              </a:rPr>
              <a:t>pynput</a:t>
            </a:r>
            <a:r>
              <a:rPr lang="en-US" b="1" dirty="0">
                <a:latin typeface="Arial" panose="020B0604020202020204" pitchFamily="34" charset="0"/>
                <a:ea typeface="+mn-lt"/>
                <a:cs typeface="Arial" panose="020B0604020202020204" pitchFamily="34" charset="0"/>
              </a:rPr>
              <a:t> libraries installed.</a:t>
            </a:r>
          </a:p>
          <a:p>
            <a:pPr marL="305435" indent="-305435">
              <a:lnSpc>
                <a:spcPct val="120000"/>
              </a:lnSpc>
            </a:pPr>
            <a:r>
              <a:rPr lang="en-US" b="1" dirty="0">
                <a:latin typeface="Arial" panose="020B0604020202020204" pitchFamily="34" charset="0"/>
                <a:ea typeface="+mn-lt"/>
                <a:cs typeface="Arial" panose="020B0604020202020204" pitchFamily="34" charset="0"/>
              </a:rPr>
              <a:t>Methodology: Our development methodology follows agile principles, with a focus on user requirements, modularity, and rigorous testing.</a:t>
            </a:r>
          </a:p>
          <a:p>
            <a:pPr marL="305435" indent="-305435">
              <a:lnSpc>
                <a:spcPct val="120000"/>
              </a:lnSpc>
            </a:pPr>
            <a:r>
              <a:rPr lang="en-US" b="1" dirty="0">
                <a:latin typeface="Arial" panose="020B0604020202020204" pitchFamily="34" charset="0"/>
                <a:ea typeface="+mn-lt"/>
                <a:cs typeface="Arial" panose="020B0604020202020204" pitchFamily="34" charset="0"/>
              </a:rPr>
              <a:t>Development Process: We prioritize user-centric requirements gathering, followed by iterative development cycles emphasizing code quality and reliability.</a:t>
            </a:r>
          </a:p>
          <a:p>
            <a:pPr marL="305435" indent="-305435">
              <a:lnSpc>
                <a:spcPct val="120000"/>
              </a:lnSpc>
            </a:pPr>
            <a:r>
              <a:rPr lang="en-US" b="1" dirty="0">
                <a:latin typeface="Arial" panose="020B0604020202020204" pitchFamily="34" charset="0"/>
                <a:ea typeface="+mn-lt"/>
                <a:cs typeface="Arial" panose="020B0604020202020204" pitchFamily="34" charset="0"/>
              </a:rPr>
              <a:t>Testing and Quality Assurance: Rigorous testing, including unit tests and integration tests, ensures functionality, security, and performance.</a:t>
            </a:r>
          </a:p>
          <a:p>
            <a:pPr marL="305435" indent="-305435">
              <a:lnSpc>
                <a:spcPct val="120000"/>
              </a:lnSpc>
            </a:pPr>
            <a:r>
              <a:rPr lang="en-US" b="1" dirty="0">
                <a:latin typeface="Arial" panose="020B0604020202020204" pitchFamily="34" charset="0"/>
                <a:ea typeface="+mn-lt"/>
                <a:cs typeface="Arial" panose="020B0604020202020204" pitchFamily="34" charset="0"/>
              </a:rPr>
              <a:t>Deployment and Automation: Automation tools such as Jenkins and Docker streamline deployment processes, ensuring efficiency and consistency.</a:t>
            </a:r>
          </a:p>
          <a:p>
            <a:pPr marL="305435" indent="-305435">
              <a:lnSpc>
                <a:spcPct val="120000"/>
              </a:lnSpc>
            </a:pPr>
            <a:r>
              <a:rPr lang="en-US" b="1" dirty="0">
                <a:latin typeface="Arial" panose="020B0604020202020204" pitchFamily="34" charset="0"/>
                <a:ea typeface="+mn-lt"/>
                <a:cs typeface="Arial" panose="020B0604020202020204" pitchFamily="34" charset="0"/>
              </a:rPr>
              <a:t>Monitoring and Maintenance: Post-deployment monitoring mechanisms track system performance and security incidents, enabling proactive maintenance and updates.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3508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5F572-999E-476D-B711-B452EAF227CE}"/>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rPr>
              <a:t>Algorithm &amp; DEployment</a:t>
            </a:r>
          </a:p>
        </p:txBody>
      </p:sp>
      <p:sp>
        <p:nvSpPr>
          <p:cNvPr id="3" name="Content Placeholder 2">
            <a:extLst>
              <a:ext uri="{FF2B5EF4-FFF2-40B4-BE49-F238E27FC236}">
                <a16:creationId xmlns:a16="http://schemas.microsoft.com/office/drawing/2014/main" id="{5A695E73-0A7C-400D-AA8F-1B4045E210CB}"/>
              </a:ext>
            </a:extLst>
          </p:cNvPr>
          <p:cNvSpPr>
            <a:spLocks noGrp="1"/>
          </p:cNvSpPr>
          <p:nvPr>
            <p:ph idx="1"/>
          </p:nvPr>
        </p:nvSpPr>
        <p:spPr>
          <a:xfrm>
            <a:off x="1569156" y="1670756"/>
            <a:ext cx="10210468" cy="5384800"/>
          </a:xfrm>
        </p:spPr>
        <p:txBody>
          <a:bodyPr>
            <a:normAutofit fontScale="62500" lnSpcReduction="20000"/>
          </a:bodyPr>
          <a:lstStyle/>
          <a:p>
            <a:pPr marL="305435" indent="-305435"/>
            <a:r>
              <a:rPr lang="en-US" sz="2900" b="1" dirty="0">
                <a:latin typeface="Arial" panose="020B0604020202020204" pitchFamily="34" charset="0"/>
                <a:ea typeface="+mn-lt"/>
                <a:cs typeface="Arial" panose="020B0604020202020204" pitchFamily="34" charset="0"/>
              </a:rPr>
              <a:t>Algorithm Overview:</a:t>
            </a:r>
          </a:p>
          <a:p>
            <a:pPr marL="629435" lvl="1" indent="-305435"/>
            <a:r>
              <a:rPr lang="en-US" sz="2900" b="1" dirty="0">
                <a:latin typeface="Arial" panose="020B0604020202020204" pitchFamily="34" charset="0"/>
                <a:ea typeface="+mn-lt"/>
                <a:cs typeface="Arial" panose="020B0604020202020204" pitchFamily="34" charset="0"/>
              </a:rPr>
              <a:t>Our keylogger detection algorithm is designed to analyze keystroke patterns in real-time.</a:t>
            </a:r>
          </a:p>
          <a:p>
            <a:pPr marL="629435" lvl="1" indent="-305435"/>
            <a:r>
              <a:rPr lang="en-US" sz="2900" b="1" dirty="0">
                <a:latin typeface="Arial" panose="020B0604020202020204" pitchFamily="34" charset="0"/>
                <a:ea typeface="+mn-lt"/>
                <a:cs typeface="Arial" panose="020B0604020202020204" pitchFamily="34" charset="0"/>
              </a:rPr>
              <a:t>It distinguishes between normal typing behavior and potentially malicious keylogger activity.</a:t>
            </a:r>
          </a:p>
          <a:p>
            <a:pPr marL="305435" indent="-305435"/>
            <a:r>
              <a:rPr lang="en-US" sz="2900" b="1" dirty="0">
                <a:latin typeface="Arial" panose="020B0604020202020204" pitchFamily="34" charset="0"/>
                <a:ea typeface="+mn-lt"/>
                <a:cs typeface="Arial" panose="020B0604020202020204" pitchFamily="34" charset="0"/>
              </a:rPr>
              <a:t>Data Input:</a:t>
            </a:r>
          </a:p>
          <a:p>
            <a:pPr marL="629435" lvl="1" indent="-305435"/>
            <a:r>
              <a:rPr lang="en-US" sz="2900" b="1" dirty="0">
                <a:latin typeface="Arial" panose="020B0604020202020204" pitchFamily="34" charset="0"/>
                <a:ea typeface="+mn-lt"/>
                <a:cs typeface="Arial" panose="020B0604020202020204" pitchFamily="34" charset="0"/>
              </a:rPr>
              <a:t>The algorithm takes input from keystroke events captured by the </a:t>
            </a:r>
            <a:r>
              <a:rPr lang="en-US" sz="2900" b="1" dirty="0" err="1">
                <a:latin typeface="Arial" panose="020B0604020202020204" pitchFamily="34" charset="0"/>
                <a:ea typeface="+mn-lt"/>
                <a:cs typeface="Arial" panose="020B0604020202020204" pitchFamily="34" charset="0"/>
              </a:rPr>
              <a:t>pynput</a:t>
            </a:r>
            <a:r>
              <a:rPr lang="en-US" sz="2900" b="1" dirty="0">
                <a:latin typeface="Arial" panose="020B0604020202020204" pitchFamily="34" charset="0"/>
                <a:ea typeface="+mn-lt"/>
                <a:cs typeface="Arial" panose="020B0604020202020204" pitchFamily="34" charset="0"/>
              </a:rPr>
              <a:t> library.</a:t>
            </a:r>
          </a:p>
          <a:p>
            <a:pPr marL="629435" lvl="1" indent="-305435"/>
            <a:r>
              <a:rPr lang="en-US" sz="2900" b="1" dirty="0">
                <a:latin typeface="Arial" panose="020B0604020202020204" pitchFamily="34" charset="0"/>
                <a:ea typeface="+mn-lt"/>
                <a:cs typeface="Arial" panose="020B0604020202020204" pitchFamily="34" charset="0"/>
              </a:rPr>
              <a:t>It also considers contextual information such as timestamps and application focus.</a:t>
            </a:r>
          </a:p>
          <a:p>
            <a:pPr marL="305435" indent="-305435"/>
            <a:r>
              <a:rPr lang="en-US" sz="2900" b="1" dirty="0">
                <a:latin typeface="Arial" panose="020B0604020202020204" pitchFamily="34" charset="0"/>
                <a:ea typeface="+mn-lt"/>
                <a:cs typeface="Arial" panose="020B0604020202020204" pitchFamily="34" charset="0"/>
              </a:rPr>
              <a:t>Training:</a:t>
            </a:r>
          </a:p>
          <a:p>
            <a:pPr marL="629435" lvl="1" indent="-305435"/>
            <a:r>
              <a:rPr lang="en-US" sz="2900" b="1" dirty="0">
                <a:latin typeface="Arial" panose="020B0604020202020204" pitchFamily="34" charset="0"/>
                <a:ea typeface="+mn-lt"/>
                <a:cs typeface="Arial" panose="020B0604020202020204" pitchFamily="34" charset="0"/>
              </a:rPr>
              <a:t>The algorithm employs a heuristic approach and learns from observed keystroke patterns.</a:t>
            </a:r>
          </a:p>
          <a:p>
            <a:pPr marL="629435" lvl="1" indent="-305435"/>
            <a:r>
              <a:rPr lang="en-US" sz="2900" b="1" dirty="0">
                <a:latin typeface="Arial" panose="020B0604020202020204" pitchFamily="34" charset="0"/>
                <a:ea typeface="+mn-lt"/>
                <a:cs typeface="Arial" panose="020B0604020202020204" pitchFamily="34" charset="0"/>
              </a:rPr>
              <a:t>It continuously refines its detection capabilities based on real-world usage scenarios.</a:t>
            </a:r>
          </a:p>
          <a:p>
            <a:pPr marL="305435" indent="-305435"/>
            <a:r>
              <a:rPr lang="en-US" sz="2900" b="1" dirty="0">
                <a:latin typeface="Arial" panose="020B0604020202020204" pitchFamily="34" charset="0"/>
                <a:ea typeface="+mn-lt"/>
                <a:cs typeface="Arial" panose="020B0604020202020204" pitchFamily="34" charset="0"/>
              </a:rPr>
              <a:t>Prediction:</a:t>
            </a:r>
          </a:p>
          <a:p>
            <a:pPr marL="629435" lvl="1" indent="-305435"/>
            <a:r>
              <a:rPr lang="en-US" sz="2900" b="1" dirty="0">
                <a:latin typeface="Arial" panose="020B0604020202020204" pitchFamily="34" charset="0"/>
                <a:ea typeface="+mn-lt"/>
                <a:cs typeface="Arial" panose="020B0604020202020204" pitchFamily="34" charset="0"/>
              </a:rPr>
              <a:t>Once deployed, the algorithm monitors keystroke events in real-time.</a:t>
            </a:r>
          </a:p>
          <a:p>
            <a:endParaRPr lang="en-US" dirty="0"/>
          </a:p>
        </p:txBody>
      </p:sp>
    </p:spTree>
    <p:extLst>
      <p:ext uri="{BB962C8B-B14F-4D97-AF65-F5344CB8AC3E}">
        <p14:creationId xmlns:p14="http://schemas.microsoft.com/office/powerpoint/2010/main" val="1038715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D05C-3DD5-4DCD-827E-DDFFB8366C36}"/>
              </a:ext>
            </a:extLst>
          </p:cNvPr>
          <p:cNvSpPr>
            <a:spLocks noGrp="1"/>
          </p:cNvSpPr>
          <p:nvPr>
            <p:ph type="title"/>
          </p:nvPr>
        </p:nvSpPr>
        <p:spPr/>
        <p:txBody>
          <a:bodyPr/>
          <a:lstStyle/>
          <a:p>
            <a:r>
              <a:rPr lang="en-US" dirty="0">
                <a:solidFill>
                  <a:schemeClr val="accent4"/>
                </a:solidFill>
                <a:latin typeface="Arial Rounded MT Bold" panose="020F0704030504030204" pitchFamily="34" charset="0"/>
              </a:rPr>
              <a:t>Result:</a:t>
            </a:r>
          </a:p>
        </p:txBody>
      </p:sp>
      <p:pic>
        <p:nvPicPr>
          <p:cNvPr id="6" name="Content Placeholder 5">
            <a:extLst>
              <a:ext uri="{FF2B5EF4-FFF2-40B4-BE49-F238E27FC236}">
                <a16:creationId xmlns:a16="http://schemas.microsoft.com/office/drawing/2014/main" id="{69037F8F-2421-49C4-A803-A9C475AB0A1B}"/>
              </a:ext>
            </a:extLst>
          </p:cNvPr>
          <p:cNvPicPr>
            <a:picLocks noGrp="1" noChangeAspect="1"/>
          </p:cNvPicPr>
          <p:nvPr>
            <p:ph sz="half" idx="1"/>
          </p:nvPr>
        </p:nvPicPr>
        <p:blipFill>
          <a:blip r:embed="rId2"/>
          <a:stretch>
            <a:fillRect/>
          </a:stretch>
        </p:blipFill>
        <p:spPr>
          <a:xfrm>
            <a:off x="524404" y="1942043"/>
            <a:ext cx="5367338" cy="4230157"/>
          </a:xfrm>
        </p:spPr>
      </p:pic>
      <p:pic>
        <p:nvPicPr>
          <p:cNvPr id="8" name="Content Placeholder 7">
            <a:extLst>
              <a:ext uri="{FF2B5EF4-FFF2-40B4-BE49-F238E27FC236}">
                <a16:creationId xmlns:a16="http://schemas.microsoft.com/office/drawing/2014/main" id="{47115ED0-691F-41B4-B417-4D127DFC04E8}"/>
              </a:ext>
            </a:extLst>
          </p:cNvPr>
          <p:cNvPicPr>
            <a:picLocks noGrp="1" noChangeAspect="1"/>
          </p:cNvPicPr>
          <p:nvPr>
            <p:ph sz="half" idx="2"/>
          </p:nvPr>
        </p:nvPicPr>
        <p:blipFill>
          <a:blip r:embed="rId3"/>
          <a:stretch>
            <a:fillRect/>
          </a:stretch>
        </p:blipFill>
        <p:spPr>
          <a:xfrm>
            <a:off x="5891742" y="2229163"/>
            <a:ext cx="4928160" cy="3257979"/>
          </a:xfrm>
        </p:spPr>
      </p:pic>
    </p:spTree>
    <p:extLst>
      <p:ext uri="{BB962C8B-B14F-4D97-AF65-F5344CB8AC3E}">
        <p14:creationId xmlns:p14="http://schemas.microsoft.com/office/powerpoint/2010/main" val="3769343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DF828-9033-46C8-BEFF-EEAF1867C2AF}"/>
              </a:ext>
            </a:extLst>
          </p:cNvPr>
          <p:cNvSpPr>
            <a:spLocks noGrp="1"/>
          </p:cNvSpPr>
          <p:nvPr>
            <p:ph type="title"/>
          </p:nvPr>
        </p:nvSpPr>
        <p:spPr/>
        <p:txBody>
          <a:bodyPr/>
          <a:lstStyle/>
          <a:p>
            <a:r>
              <a:rPr lang="en-US" b="1" dirty="0">
                <a:solidFill>
                  <a:schemeClr val="accent4"/>
                </a:solidFill>
                <a:latin typeface="Arial Rounded MT Bold" panose="020F070403050403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AA131A8C-FAA6-468C-8CCE-BA958DF9E562}"/>
              </a:ext>
            </a:extLst>
          </p:cNvPr>
          <p:cNvSpPr>
            <a:spLocks noGrp="1"/>
          </p:cNvSpPr>
          <p:nvPr>
            <p:ph idx="1"/>
          </p:nvPr>
        </p:nvSpPr>
        <p:spPr>
          <a:xfrm>
            <a:off x="1625599" y="2314222"/>
            <a:ext cx="10171289" cy="3048000"/>
          </a:xfrm>
        </p:spPr>
        <p:txBody>
          <a:bodyPr>
            <a:normAutofit/>
          </a:bodyPr>
          <a:lstStyle/>
          <a:p>
            <a:pPr marL="305435" indent="-305435" algn="just"/>
            <a:r>
              <a:rPr lang="en-US" sz="2200" b="1" i="0" dirty="0">
                <a:solidFill>
                  <a:srgbClr val="ECECEC"/>
                </a:solidFill>
                <a:effectLst/>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Keyloggers pose a significant cybersecurity obstacle, necessitating proactive measures for </a:t>
            </a:r>
            <a:r>
              <a:rPr lang="en-US" sz="2200" b="1" dirty="0" err="1">
                <a:latin typeface="Arial" panose="020B0604020202020204" pitchFamily="34" charset="0"/>
                <a:cs typeface="Arial" panose="020B0604020202020204" pitchFamily="34" charset="0"/>
              </a:rPr>
              <a:t>mitigation.Our</a:t>
            </a:r>
            <a:r>
              <a:rPr lang="en-US" sz="2200" b="1" dirty="0">
                <a:latin typeface="Arial" panose="020B0604020202020204" pitchFamily="34" charset="0"/>
                <a:cs typeface="Arial" panose="020B0604020202020204" pitchFamily="34" charset="0"/>
              </a:rPr>
              <a:t>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20596941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62</TotalTime>
  <Words>714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Arial Rounded MT Bold</vt:lpstr>
      <vt:lpstr>Century Gothic</vt:lpstr>
      <vt:lpstr>Wingdings 3</vt:lpstr>
      <vt:lpstr>Ion Boardroom</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Srimanjunath R</dc:creator>
  <cp:lastModifiedBy>Vasugi M</cp:lastModifiedBy>
  <cp:revision>12</cp:revision>
  <dcterms:created xsi:type="dcterms:W3CDTF">2024-04-03T00:18:32Z</dcterms:created>
  <dcterms:modified xsi:type="dcterms:W3CDTF">2024-04-05T04:44:00Z</dcterms:modified>
</cp:coreProperties>
</file>