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yellow-ferrari-458-italia-parked-beside-white-wall-39544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utation_(statistics)" TargetMode="External"/><Relationship Id="rId2" Type="http://schemas.openxmlformats.org/officeDocument/2006/relationships/hyperlink" Target="https://towardsdatascience.com/categorical-encoding-using-label-encoding-and-one-hot-encoder-911ef77fb5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DRIVES the cost of the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Price prediction using machine learning</a:t>
            </a:r>
          </a:p>
        </p:txBody>
      </p:sp>
      <p:pic>
        <p:nvPicPr>
          <p:cNvPr id="6" name="Picture 5" descr="A yellow sports car&#10;&#10;Description automatically generated">
            <a:extLst>
              <a:ext uri="{FF2B5EF4-FFF2-40B4-BE49-F238E27FC236}">
                <a16:creationId xmlns:a16="http://schemas.microsoft.com/office/drawing/2014/main" id="{C572190C-2957-1466-FD56-CE0F9F41E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9763" y="1597712"/>
            <a:ext cx="6913240" cy="37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FFCA-5108-F65B-D669-8C972E5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1325563"/>
          </a:xfrm>
        </p:spPr>
        <p:txBody>
          <a:bodyPr/>
          <a:lstStyle/>
          <a:p>
            <a:r>
              <a:rPr lang="en-US" dirty="0"/>
              <a:t>Process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218-FEC7-18E8-6A3A-A0842BC2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By performing different ML models, we aimed to get a better result or less error with max accuracy. </a:t>
            </a:r>
          </a:p>
          <a:p>
            <a:r>
              <a:rPr lang="en-US" sz="2400" dirty="0"/>
              <a:t>Our purpose was to predict the price of the used cars having multiple predictors and 364420 data entries.</a:t>
            </a:r>
          </a:p>
          <a:p>
            <a:r>
              <a:rPr lang="en-US" sz="2400" dirty="0"/>
              <a:t>Initially, data cleaning is performed to remove the null values and outliers from the dataset.</a:t>
            </a:r>
          </a:p>
          <a:p>
            <a:r>
              <a:rPr lang="en-US" sz="2400" dirty="0"/>
              <a:t>Next, the data visualization features were explored deeply and the correlation between the features is examined.</a:t>
            </a:r>
          </a:p>
          <a:p>
            <a:r>
              <a:rPr lang="en-US" sz="2400" dirty="0"/>
              <a:t>Subsequently, ML models are implemented to predict the price of car.</a:t>
            </a:r>
          </a:p>
        </p:txBody>
      </p:sp>
    </p:spTree>
    <p:extLst>
      <p:ext uri="{BB962C8B-B14F-4D97-AF65-F5344CB8AC3E}">
        <p14:creationId xmlns:p14="http://schemas.microsoft.com/office/powerpoint/2010/main" val="198418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968-AA1E-1FF7-47E6-06F4D19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5"/>
            <a:ext cx="10515600" cy="1325563"/>
          </a:xfrm>
        </p:spPr>
        <p:txBody>
          <a:bodyPr/>
          <a:lstStyle/>
          <a:p>
            <a:r>
              <a:rPr lang="en-US" dirty="0"/>
              <a:t>Model Score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93650-7FEA-B056-386D-E79FA6A7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2805025"/>
            <a:ext cx="1068854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CA7-C8D0-BF1E-EA32-EAC9DBC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2"/>
            <a:ext cx="10515600" cy="1325563"/>
          </a:xfrm>
        </p:spPr>
        <p:txBody>
          <a:bodyPr/>
          <a:lstStyle/>
          <a:p>
            <a:r>
              <a:rPr lang="en-US" dirty="0"/>
              <a:t>Graphical comparison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681857-B354-A307-212A-A2AEDA3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64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2494D5C-F777-C04E-1C35-84EDD9A4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61" y="748038"/>
            <a:ext cx="10549707" cy="366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Applying CRISP DM Framework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39013-8AB6-B5F4-02F6-52BE89C4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52" y="1464074"/>
            <a:ext cx="7400822" cy="49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5CC5-81A4-3081-B3F8-B2603B44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4491-E0F1-B6D1-EAAA-F9C213AA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79" y="2029579"/>
            <a:ext cx="11029615" cy="1657204"/>
          </a:xfrm>
        </p:spPr>
        <p:txBody>
          <a:bodyPr/>
          <a:lstStyle/>
          <a:p>
            <a:r>
              <a:rPr lang="en-US" dirty="0"/>
              <a:t>Determine the factors that make car more or less expensive.</a:t>
            </a:r>
          </a:p>
          <a:p>
            <a:r>
              <a:rPr lang="en-US" dirty="0"/>
              <a:t>Features that most important for the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6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"/>
            <a:ext cx="10515600" cy="1070048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A29-9794-DC1B-1DE2-CA0B59C8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The data spans across 10-yrs - from 1900 -2022</a:t>
            </a:r>
          </a:p>
          <a:p>
            <a:r>
              <a:rPr lang="en-US" sz="1600" dirty="0"/>
              <a:t>The prices range of all the vehicle is approximately bet - $1500-$39k with some outlier to be eliminated.</a:t>
            </a:r>
          </a:p>
          <a:p>
            <a:r>
              <a:rPr lang="en-US" sz="1600" dirty="0"/>
              <a:t>The data has vehicles from all 51 states in the US and 404 distinct regions</a:t>
            </a:r>
          </a:p>
          <a:p>
            <a:r>
              <a:rPr lang="en-US" sz="1600" dirty="0"/>
              <a:t>42 unique manufacturers</a:t>
            </a:r>
          </a:p>
          <a:p>
            <a:r>
              <a:rPr lang="en-US" sz="1600" dirty="0"/>
              <a:t>29629 unique car models</a:t>
            </a:r>
          </a:p>
          <a:p>
            <a:r>
              <a:rPr lang="en-US" sz="1600" dirty="0"/>
              <a:t>6 unique categories of vehicle conditions</a:t>
            </a:r>
          </a:p>
          <a:p>
            <a:r>
              <a:rPr lang="en-US" sz="1600" dirty="0"/>
              <a:t>8 unique cylinder types</a:t>
            </a:r>
          </a:p>
          <a:p>
            <a:r>
              <a:rPr lang="en-US" sz="1600" dirty="0"/>
              <a:t>5 unique fuel types</a:t>
            </a:r>
          </a:p>
          <a:p>
            <a:r>
              <a:rPr lang="en-US" sz="1600" dirty="0"/>
              <a:t>5 unique title status</a:t>
            </a:r>
          </a:p>
          <a:p>
            <a:r>
              <a:rPr lang="en-US" sz="1600" dirty="0"/>
              <a:t>3 unique transmission types</a:t>
            </a:r>
          </a:p>
          <a:p>
            <a:r>
              <a:rPr lang="en-US" sz="1600" dirty="0"/>
              <a:t>3 unique drive types</a:t>
            </a:r>
          </a:p>
          <a:p>
            <a:r>
              <a:rPr lang="en-US" sz="1600" dirty="0"/>
              <a:t>4 unique sizes</a:t>
            </a:r>
          </a:p>
          <a:p>
            <a:r>
              <a:rPr lang="en-US" sz="1600" dirty="0"/>
              <a:t>13 unique vehicle types</a:t>
            </a:r>
          </a:p>
          <a:p>
            <a:r>
              <a:rPr lang="en-US" sz="1600" dirty="0"/>
              <a:t>12 unique paint colors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3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E12C-96C1-CD99-2C47-EE65B1E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984F-E010-8C7D-267F-E245AB7B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process - 426880 rows, 18 columns</a:t>
            </a:r>
          </a:p>
          <a:p>
            <a:r>
              <a:rPr lang="en-US" dirty="0"/>
              <a:t>After process -  364420 rows, 16 columns</a:t>
            </a:r>
          </a:p>
          <a:p>
            <a:r>
              <a:rPr lang="en-US" dirty="0"/>
              <a:t>Total 62460 rows and 2 cols removed including outliers</a:t>
            </a:r>
          </a:p>
        </p:txBody>
      </p:sp>
    </p:spTree>
    <p:extLst>
      <p:ext uri="{BB962C8B-B14F-4D97-AF65-F5344CB8AC3E}">
        <p14:creationId xmlns:p14="http://schemas.microsoft.com/office/powerpoint/2010/main" val="143521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D9E-2E5C-C242-0F4A-4B9C31D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24B1-3998-9636-0DDB-6861ED5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machine learning techniques like -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Label encoding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Imputation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Train/Test/Split the data to (train – 90% &amp; test – 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21DC-13EA-ED28-B124-BC9EB06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Data 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AF6-115A-59EC-13E8-E487811B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Applied Modeling techniques like –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K-Neighbors Regression</a:t>
            </a:r>
          </a:p>
          <a:p>
            <a:pPr lvl="1"/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Bagging Regression</a:t>
            </a:r>
          </a:p>
          <a:p>
            <a:pPr lvl="1"/>
            <a:r>
              <a:rPr lang="en-US" dirty="0"/>
              <a:t>AdaBoost Regression</a:t>
            </a:r>
          </a:p>
          <a:p>
            <a:pPr lvl="1"/>
            <a:r>
              <a:rPr lang="en-US" dirty="0"/>
              <a:t>XGBoost Regression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To determine the importance of the features for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40222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B742-D2C4-8AA9-0190-BC70A583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2BF1467-54E5-E17A-8601-03543B31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72" y="1752601"/>
            <a:ext cx="3221182" cy="322118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A0BF85D-1C7F-6AD5-64D3-67FCF1C8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08" y="1752601"/>
            <a:ext cx="3221182" cy="322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63618-31CD-F99C-FAD5-67395BFDC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1690688"/>
            <a:ext cx="3221182" cy="32211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5E308B-7353-AF20-BAB4-9C4E4AF08D00}"/>
              </a:ext>
            </a:extLst>
          </p:cNvPr>
          <p:cNvSpPr txBox="1">
            <a:spLocks/>
          </p:cNvSpPr>
          <p:nvPr/>
        </p:nvSpPr>
        <p:spPr>
          <a:xfrm>
            <a:off x="1865130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AdaBoost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C17EB2-80A6-2AFE-C264-9364725C54BC}"/>
              </a:ext>
            </a:extLst>
          </p:cNvPr>
          <p:cNvSpPr txBox="1">
            <a:spLocks/>
          </p:cNvSpPr>
          <p:nvPr/>
        </p:nvSpPr>
        <p:spPr>
          <a:xfrm>
            <a:off x="5665138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AADBE2-4A09-5EE6-FCFD-49EA101EEAA2}"/>
              </a:ext>
            </a:extLst>
          </p:cNvPr>
          <p:cNvSpPr txBox="1">
            <a:spLocks/>
          </p:cNvSpPr>
          <p:nvPr/>
        </p:nvSpPr>
        <p:spPr>
          <a:xfrm>
            <a:off x="9478974" y="5035339"/>
            <a:ext cx="1555249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75997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1B6-ADE6-9394-0198-C3B98992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178-49D2-C21C-8E00-8E434798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 criteria – to predict the price of the best used vehicle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Paint Color</a:t>
            </a:r>
          </a:p>
          <a:p>
            <a:pPr lvl="1"/>
            <a:r>
              <a:rPr lang="en-US" sz="2200" dirty="0"/>
              <a:t>Manufacturer</a:t>
            </a:r>
          </a:p>
          <a:p>
            <a:pPr lvl="1"/>
            <a:r>
              <a:rPr lang="en-US" sz="2200" dirty="0"/>
              <a:t>Year</a:t>
            </a:r>
          </a:p>
          <a:p>
            <a:pPr lvl="1"/>
            <a:r>
              <a:rPr lang="en-US" sz="2200" dirty="0"/>
              <a:t>Transmission </a:t>
            </a:r>
          </a:p>
          <a:p>
            <a:pPr lvl="1"/>
            <a:r>
              <a:rPr lang="en-US" sz="2200" dirty="0"/>
              <a:t>Cylinders</a:t>
            </a:r>
          </a:p>
          <a:p>
            <a:pPr lvl="1"/>
            <a:r>
              <a:rPr lang="en-US" sz="2200" dirty="0"/>
              <a:t>Size</a:t>
            </a:r>
          </a:p>
          <a:p>
            <a:pPr lvl="1"/>
            <a:r>
              <a:rPr lang="en-US" sz="2200" dirty="0"/>
              <a:t>Fuel</a:t>
            </a:r>
          </a:p>
          <a:p>
            <a:pPr lvl="1"/>
            <a:r>
              <a:rPr lang="en-US" sz="2200" dirty="0"/>
              <a:t>Condition</a:t>
            </a:r>
          </a:p>
          <a:p>
            <a:pPr lvl="1"/>
            <a:r>
              <a:rPr lang="en-US" sz="2200" dirty="0"/>
              <a:t>Drive</a:t>
            </a:r>
          </a:p>
          <a:p>
            <a:pPr lvl="1"/>
            <a:r>
              <a:rPr lang="en-US" sz="2200" dirty="0"/>
              <a:t>Type</a:t>
            </a:r>
          </a:p>
          <a:p>
            <a:pPr lvl="1"/>
            <a:r>
              <a:rPr lang="en-US" sz="2200" dirty="0"/>
              <a:t>Odometer</a:t>
            </a:r>
          </a:p>
        </p:txBody>
      </p:sp>
    </p:spTree>
    <p:extLst>
      <p:ext uri="{BB962C8B-B14F-4D97-AF65-F5344CB8AC3E}">
        <p14:creationId xmlns:p14="http://schemas.microsoft.com/office/powerpoint/2010/main" val="12064078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350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Franklin Gothic Demi</vt:lpstr>
      <vt:lpstr>Wingdings 2</vt:lpstr>
      <vt:lpstr>DividendVTI</vt:lpstr>
      <vt:lpstr>What DRIVES the cost of the car</vt:lpstr>
      <vt:lpstr>PowerPoint Presentation</vt:lpstr>
      <vt:lpstr>Problem Statement and Objectives</vt:lpstr>
      <vt:lpstr>Data Understanding</vt:lpstr>
      <vt:lpstr>Data Cleansing</vt:lpstr>
      <vt:lpstr>Data Processing</vt:lpstr>
      <vt:lpstr>Data Modeling &amp; Evaluation</vt:lpstr>
      <vt:lpstr>Feature Importance</vt:lpstr>
      <vt:lpstr>Model Deployment</vt:lpstr>
      <vt:lpstr>Process Summary</vt:lpstr>
      <vt:lpstr>Model Score Summary</vt:lpstr>
      <vt:lpstr>Graphical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the cost of the car</dc:title>
  <dc:creator>arun lamba</dc:creator>
  <cp:lastModifiedBy>arun lamba</cp:lastModifiedBy>
  <cp:revision>2</cp:revision>
  <dcterms:created xsi:type="dcterms:W3CDTF">2022-06-03T00:33:11Z</dcterms:created>
  <dcterms:modified xsi:type="dcterms:W3CDTF">2022-06-03T00:55:14Z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