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68" r:id="rId2"/>
    <p:sldId id="256" r:id="rId3"/>
    <p:sldId id="257" r:id="rId4"/>
    <p:sldId id="258" r:id="rId5"/>
    <p:sldId id="269" r:id="rId6"/>
    <p:sldId id="261" r:id="rId7"/>
    <p:sldId id="262" r:id="rId8"/>
    <p:sldId id="270" r:id="rId9"/>
    <p:sldId id="271" r:id="rId10"/>
    <p:sldId id="263" r:id="rId11"/>
    <p:sldId id="264" r:id="rId12"/>
    <p:sldId id="265" r:id="rId13"/>
    <p:sldId id="266"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90" autoAdjust="0"/>
  </p:normalViewPr>
  <p:slideViewPr>
    <p:cSldViewPr snapToGrid="0">
      <p:cViewPr varScale="1">
        <p:scale>
          <a:sx n="91" d="100"/>
          <a:sy n="91" d="100"/>
        </p:scale>
        <p:origin x="36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E76C3-601A-43A0-99F7-C0C40EE8447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9C30D2C-9AB6-4114-9CFF-C5343A692603}">
      <dgm:prSet phldrT="[Text]" custT="1"/>
      <dgm:spPr/>
      <dgm:t>
        <a:bodyPr/>
        <a:lstStyle/>
        <a:p>
          <a:r>
            <a:rPr lang="en-IN" sz="2400" dirty="0"/>
            <a:t>-&gt;Improves model accuracy</a:t>
          </a:r>
        </a:p>
      </dgm:t>
    </dgm:pt>
    <dgm:pt modelId="{A116E619-B429-4EEF-96BB-E225F7CE1CAA}" type="parTrans" cxnId="{9A683FF9-54D2-4293-9FD0-EA75D666675C}">
      <dgm:prSet/>
      <dgm:spPr/>
      <dgm:t>
        <a:bodyPr/>
        <a:lstStyle/>
        <a:p>
          <a:endParaRPr lang="en-IN"/>
        </a:p>
      </dgm:t>
    </dgm:pt>
    <dgm:pt modelId="{E1B3A972-30B9-440F-8E5D-23B8EE17EBC6}" type="sibTrans" cxnId="{9A683FF9-54D2-4293-9FD0-EA75D666675C}">
      <dgm:prSet/>
      <dgm:spPr/>
      <dgm:t>
        <a:bodyPr/>
        <a:lstStyle/>
        <a:p>
          <a:endParaRPr lang="en-IN"/>
        </a:p>
      </dgm:t>
    </dgm:pt>
    <dgm:pt modelId="{39033E60-5EDE-4F9B-BB3A-D0EFCF501F98}">
      <dgm:prSet phldrT="[Text]" custT="1"/>
      <dgm:spPr/>
      <dgm:t>
        <a:bodyPr/>
        <a:lstStyle/>
        <a:p>
          <a:r>
            <a:rPr lang="en-IN" sz="2400" dirty="0"/>
            <a:t>Fairness and innovation</a:t>
          </a:r>
        </a:p>
      </dgm:t>
    </dgm:pt>
    <dgm:pt modelId="{3A0DD09C-1E00-4C77-8A1C-229040BCF844}" type="parTrans" cxnId="{662BF792-FC3B-4077-B55D-16F2CBC32558}">
      <dgm:prSet/>
      <dgm:spPr/>
      <dgm:t>
        <a:bodyPr/>
        <a:lstStyle/>
        <a:p>
          <a:endParaRPr lang="en-IN"/>
        </a:p>
      </dgm:t>
    </dgm:pt>
    <dgm:pt modelId="{E4D37DF6-9B2B-49F7-8A2B-A108E3D8C4A2}" type="sibTrans" cxnId="{662BF792-FC3B-4077-B55D-16F2CBC32558}">
      <dgm:prSet/>
      <dgm:spPr/>
      <dgm:t>
        <a:bodyPr/>
        <a:lstStyle/>
        <a:p>
          <a:endParaRPr lang="en-IN"/>
        </a:p>
      </dgm:t>
    </dgm:pt>
    <dgm:pt modelId="{7899B12A-3449-4B2B-B145-FEE681759CEB}">
      <dgm:prSet phldrT="[Text]" custT="1"/>
      <dgm:spPr/>
      <dgm:t>
        <a:bodyPr/>
        <a:lstStyle/>
        <a:p>
          <a:r>
            <a:rPr lang="en-IN" sz="2400" dirty="0"/>
            <a:t>-&gt;Decision-making and analysis</a:t>
          </a:r>
        </a:p>
      </dgm:t>
    </dgm:pt>
    <dgm:pt modelId="{08A79292-29C2-4AE4-9A4F-7F37A4B3358D}" type="parTrans" cxnId="{8A0E1566-C2E4-4099-814F-A44167EA4E2D}">
      <dgm:prSet/>
      <dgm:spPr/>
      <dgm:t>
        <a:bodyPr/>
        <a:lstStyle/>
        <a:p>
          <a:endParaRPr lang="en-IN"/>
        </a:p>
      </dgm:t>
    </dgm:pt>
    <dgm:pt modelId="{BB52870D-B5CC-4D5F-9B81-4C77734D1C6F}" type="sibTrans" cxnId="{8A0E1566-C2E4-4099-814F-A44167EA4E2D}">
      <dgm:prSet/>
      <dgm:spPr/>
      <dgm:t>
        <a:bodyPr/>
        <a:lstStyle/>
        <a:p>
          <a:endParaRPr lang="en-IN"/>
        </a:p>
      </dgm:t>
    </dgm:pt>
    <dgm:pt modelId="{35BF450A-2B64-4064-A3B5-344F1F0257E8}">
      <dgm:prSet phldrT="[Text]" custT="1"/>
      <dgm:spPr/>
      <dgm:t>
        <a:bodyPr/>
        <a:lstStyle/>
        <a:p>
          <a:r>
            <a:rPr lang="en-IN" sz="2400" dirty="0"/>
            <a:t>Knowledge sharing</a:t>
          </a:r>
        </a:p>
      </dgm:t>
    </dgm:pt>
    <dgm:pt modelId="{C904E028-6DBF-4C12-BE57-3FA3A65BA511}" type="parTrans" cxnId="{C99E5A8D-4AC1-4E01-82B4-35165931B7D1}">
      <dgm:prSet/>
      <dgm:spPr/>
      <dgm:t>
        <a:bodyPr/>
        <a:lstStyle/>
        <a:p>
          <a:endParaRPr lang="en-IN"/>
        </a:p>
      </dgm:t>
    </dgm:pt>
    <dgm:pt modelId="{31C5FC86-925A-4AD2-9494-756A42A943D9}" type="sibTrans" cxnId="{C99E5A8D-4AC1-4E01-82B4-35165931B7D1}">
      <dgm:prSet/>
      <dgm:spPr/>
      <dgm:t>
        <a:bodyPr/>
        <a:lstStyle/>
        <a:p>
          <a:endParaRPr lang="en-IN"/>
        </a:p>
      </dgm:t>
    </dgm:pt>
    <dgm:pt modelId="{EF14AF48-84E9-46B2-9B76-8BFA45E8F49C}">
      <dgm:prSet custT="1"/>
      <dgm:spPr/>
      <dgm:t>
        <a:bodyPr/>
        <a:lstStyle/>
        <a:p>
          <a:r>
            <a:rPr lang="en-IN" sz="2400" dirty="0"/>
            <a:t>-&gt;Accessibility to AI technologies</a:t>
          </a:r>
        </a:p>
      </dgm:t>
    </dgm:pt>
    <dgm:pt modelId="{91F8FC91-7A6F-4E5C-A387-97CD68ED013D}" type="parTrans" cxnId="{22AF9146-9AC6-40DC-8471-2802E7CA4EDE}">
      <dgm:prSet/>
      <dgm:spPr/>
      <dgm:t>
        <a:bodyPr/>
        <a:lstStyle/>
        <a:p>
          <a:endParaRPr lang="en-IN"/>
        </a:p>
      </dgm:t>
    </dgm:pt>
    <dgm:pt modelId="{B7DCDDD5-E357-4A18-A2E5-DAEBDDD0D852}" type="sibTrans" cxnId="{22AF9146-9AC6-40DC-8471-2802E7CA4EDE}">
      <dgm:prSet/>
      <dgm:spPr/>
      <dgm:t>
        <a:bodyPr/>
        <a:lstStyle/>
        <a:p>
          <a:endParaRPr lang="en-IN"/>
        </a:p>
      </dgm:t>
    </dgm:pt>
    <dgm:pt modelId="{96E6B459-43E0-4AD1-825C-74FAFBFD93B1}" type="pres">
      <dgm:prSet presAssocID="{01DE76C3-601A-43A0-99F7-C0C40EE84473}" presName="linear" presStyleCnt="0">
        <dgm:presLayoutVars>
          <dgm:animLvl val="lvl"/>
          <dgm:resizeHandles val="exact"/>
        </dgm:presLayoutVars>
      </dgm:prSet>
      <dgm:spPr/>
    </dgm:pt>
    <dgm:pt modelId="{3BF8C3D3-BF68-45FB-9DAA-21E3B41621C7}" type="pres">
      <dgm:prSet presAssocID="{B9C30D2C-9AB6-4114-9CFF-C5343A692603}" presName="parentText" presStyleLbl="node1" presStyleIdx="0" presStyleCnt="3">
        <dgm:presLayoutVars>
          <dgm:chMax val="0"/>
          <dgm:bulletEnabled val="1"/>
        </dgm:presLayoutVars>
      </dgm:prSet>
      <dgm:spPr/>
    </dgm:pt>
    <dgm:pt modelId="{B10C9F2A-2868-4C79-B35F-FE39EFD391F6}" type="pres">
      <dgm:prSet presAssocID="{B9C30D2C-9AB6-4114-9CFF-C5343A692603}" presName="childText" presStyleLbl="revTx" presStyleIdx="0" presStyleCnt="2">
        <dgm:presLayoutVars>
          <dgm:bulletEnabled val="1"/>
        </dgm:presLayoutVars>
      </dgm:prSet>
      <dgm:spPr/>
    </dgm:pt>
    <dgm:pt modelId="{1B6F3AD0-4924-43F3-9B57-C744B3CE11CF}" type="pres">
      <dgm:prSet presAssocID="{7899B12A-3449-4B2B-B145-FEE681759CEB}" presName="parentText" presStyleLbl="node1" presStyleIdx="1" presStyleCnt="3">
        <dgm:presLayoutVars>
          <dgm:chMax val="0"/>
          <dgm:bulletEnabled val="1"/>
        </dgm:presLayoutVars>
      </dgm:prSet>
      <dgm:spPr/>
    </dgm:pt>
    <dgm:pt modelId="{0B2F43E7-502D-48F7-8FD4-F2D48F6C20AA}" type="pres">
      <dgm:prSet presAssocID="{7899B12A-3449-4B2B-B145-FEE681759CEB}" presName="childText" presStyleLbl="revTx" presStyleIdx="1" presStyleCnt="2">
        <dgm:presLayoutVars>
          <dgm:bulletEnabled val="1"/>
        </dgm:presLayoutVars>
      </dgm:prSet>
      <dgm:spPr/>
    </dgm:pt>
    <dgm:pt modelId="{0734E099-B124-45CE-A767-03F217D38C8F}" type="pres">
      <dgm:prSet presAssocID="{EF14AF48-84E9-46B2-9B76-8BFA45E8F49C}" presName="parentText" presStyleLbl="node1" presStyleIdx="2" presStyleCnt="3">
        <dgm:presLayoutVars>
          <dgm:chMax val="0"/>
          <dgm:bulletEnabled val="1"/>
        </dgm:presLayoutVars>
      </dgm:prSet>
      <dgm:spPr/>
    </dgm:pt>
  </dgm:ptLst>
  <dgm:cxnLst>
    <dgm:cxn modelId="{1100BC25-397D-4500-A26E-A1F71DB4EBBE}" type="presOf" srcId="{01DE76C3-601A-43A0-99F7-C0C40EE84473}" destId="{96E6B459-43E0-4AD1-825C-74FAFBFD93B1}" srcOrd="0" destOrd="0" presId="urn:microsoft.com/office/officeart/2005/8/layout/vList2"/>
    <dgm:cxn modelId="{8A0E1566-C2E4-4099-814F-A44167EA4E2D}" srcId="{01DE76C3-601A-43A0-99F7-C0C40EE84473}" destId="{7899B12A-3449-4B2B-B145-FEE681759CEB}" srcOrd="1" destOrd="0" parTransId="{08A79292-29C2-4AE4-9A4F-7F37A4B3358D}" sibTransId="{BB52870D-B5CC-4D5F-9B81-4C77734D1C6F}"/>
    <dgm:cxn modelId="{22AF9146-9AC6-40DC-8471-2802E7CA4EDE}" srcId="{01DE76C3-601A-43A0-99F7-C0C40EE84473}" destId="{EF14AF48-84E9-46B2-9B76-8BFA45E8F49C}" srcOrd="2" destOrd="0" parTransId="{91F8FC91-7A6F-4E5C-A387-97CD68ED013D}" sibTransId="{B7DCDDD5-E357-4A18-A2E5-DAEBDDD0D852}"/>
    <dgm:cxn modelId="{F64BF757-91C2-4119-916D-D0F4C4FB4063}" type="presOf" srcId="{35BF450A-2B64-4064-A3B5-344F1F0257E8}" destId="{0B2F43E7-502D-48F7-8FD4-F2D48F6C20AA}" srcOrd="0" destOrd="0" presId="urn:microsoft.com/office/officeart/2005/8/layout/vList2"/>
    <dgm:cxn modelId="{C99E5A8D-4AC1-4E01-82B4-35165931B7D1}" srcId="{7899B12A-3449-4B2B-B145-FEE681759CEB}" destId="{35BF450A-2B64-4064-A3B5-344F1F0257E8}" srcOrd="0" destOrd="0" parTransId="{C904E028-6DBF-4C12-BE57-3FA3A65BA511}" sibTransId="{31C5FC86-925A-4AD2-9494-756A42A943D9}"/>
    <dgm:cxn modelId="{662BF792-FC3B-4077-B55D-16F2CBC32558}" srcId="{B9C30D2C-9AB6-4114-9CFF-C5343A692603}" destId="{39033E60-5EDE-4F9B-BB3A-D0EFCF501F98}" srcOrd="0" destOrd="0" parTransId="{3A0DD09C-1E00-4C77-8A1C-229040BCF844}" sibTransId="{E4D37DF6-9B2B-49F7-8A2B-A108E3D8C4A2}"/>
    <dgm:cxn modelId="{A0C1A196-81A6-439D-8E0C-6FFF197E79F5}" type="presOf" srcId="{39033E60-5EDE-4F9B-BB3A-D0EFCF501F98}" destId="{B10C9F2A-2868-4C79-B35F-FE39EFD391F6}" srcOrd="0" destOrd="0" presId="urn:microsoft.com/office/officeart/2005/8/layout/vList2"/>
    <dgm:cxn modelId="{BA0EB3A3-4E56-4AAA-BA2F-6636528B7F5C}" type="presOf" srcId="{B9C30D2C-9AB6-4114-9CFF-C5343A692603}" destId="{3BF8C3D3-BF68-45FB-9DAA-21E3B41621C7}" srcOrd="0" destOrd="0" presId="urn:microsoft.com/office/officeart/2005/8/layout/vList2"/>
    <dgm:cxn modelId="{8791D1A9-52F2-4E91-B10C-2A136B1E35BF}" type="presOf" srcId="{7899B12A-3449-4B2B-B145-FEE681759CEB}" destId="{1B6F3AD0-4924-43F3-9B57-C744B3CE11CF}" srcOrd="0" destOrd="0" presId="urn:microsoft.com/office/officeart/2005/8/layout/vList2"/>
    <dgm:cxn modelId="{DEA5F9EA-7E1D-4881-B398-619B37CBBA9B}" type="presOf" srcId="{EF14AF48-84E9-46B2-9B76-8BFA45E8F49C}" destId="{0734E099-B124-45CE-A767-03F217D38C8F}" srcOrd="0" destOrd="0" presId="urn:microsoft.com/office/officeart/2005/8/layout/vList2"/>
    <dgm:cxn modelId="{9A683FF9-54D2-4293-9FD0-EA75D666675C}" srcId="{01DE76C3-601A-43A0-99F7-C0C40EE84473}" destId="{B9C30D2C-9AB6-4114-9CFF-C5343A692603}" srcOrd="0" destOrd="0" parTransId="{A116E619-B429-4EEF-96BB-E225F7CE1CAA}" sibTransId="{E1B3A972-30B9-440F-8E5D-23B8EE17EBC6}"/>
    <dgm:cxn modelId="{E6FC89FB-0AD1-4D27-9437-08BC5DD77D1E}" type="presParOf" srcId="{96E6B459-43E0-4AD1-825C-74FAFBFD93B1}" destId="{3BF8C3D3-BF68-45FB-9DAA-21E3B41621C7}" srcOrd="0" destOrd="0" presId="urn:microsoft.com/office/officeart/2005/8/layout/vList2"/>
    <dgm:cxn modelId="{8ACF629D-4E18-4F30-8BB1-01FFB5075112}" type="presParOf" srcId="{96E6B459-43E0-4AD1-825C-74FAFBFD93B1}" destId="{B10C9F2A-2868-4C79-B35F-FE39EFD391F6}" srcOrd="1" destOrd="0" presId="urn:microsoft.com/office/officeart/2005/8/layout/vList2"/>
    <dgm:cxn modelId="{6FBBB010-5BFF-46C1-BAF8-01DCCF5A5A8C}" type="presParOf" srcId="{96E6B459-43E0-4AD1-825C-74FAFBFD93B1}" destId="{1B6F3AD0-4924-43F3-9B57-C744B3CE11CF}" srcOrd="2" destOrd="0" presId="urn:microsoft.com/office/officeart/2005/8/layout/vList2"/>
    <dgm:cxn modelId="{7298139D-436A-4791-8314-81D660D10C00}" type="presParOf" srcId="{96E6B459-43E0-4AD1-825C-74FAFBFD93B1}" destId="{0B2F43E7-502D-48F7-8FD4-F2D48F6C20AA}" srcOrd="3" destOrd="0" presId="urn:microsoft.com/office/officeart/2005/8/layout/vList2"/>
    <dgm:cxn modelId="{B2E78B45-4FFC-4795-93D9-4FE19469B9AB}" type="presParOf" srcId="{96E6B459-43E0-4AD1-825C-74FAFBFD93B1}" destId="{0734E099-B124-45CE-A767-03F217D38C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8C3D3-BF68-45FB-9DAA-21E3B41621C7}">
      <dsp:nvSpPr>
        <dsp:cNvPr id="0" name=""/>
        <dsp:cNvSpPr/>
      </dsp:nvSpPr>
      <dsp:spPr>
        <a:xfrm>
          <a:off x="0" y="1579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-&gt;Improves model accuracy</a:t>
          </a:r>
        </a:p>
      </dsp:txBody>
      <dsp:txXfrm>
        <a:off x="34726" y="50524"/>
        <a:ext cx="10293748" cy="641908"/>
      </dsp:txXfrm>
    </dsp:sp>
    <dsp:sp modelId="{B10C9F2A-2868-4C79-B35F-FE39EFD391F6}">
      <dsp:nvSpPr>
        <dsp:cNvPr id="0" name=""/>
        <dsp:cNvSpPr/>
      </dsp:nvSpPr>
      <dsp:spPr>
        <a:xfrm>
          <a:off x="0" y="72715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Fairness and innovation</a:t>
          </a:r>
        </a:p>
      </dsp:txBody>
      <dsp:txXfrm>
        <a:off x="0" y="727158"/>
        <a:ext cx="10363200" cy="629280"/>
      </dsp:txXfrm>
    </dsp:sp>
    <dsp:sp modelId="{1B6F3AD0-4924-43F3-9B57-C744B3CE11CF}">
      <dsp:nvSpPr>
        <dsp:cNvPr id="0" name=""/>
        <dsp:cNvSpPr/>
      </dsp:nvSpPr>
      <dsp:spPr>
        <a:xfrm>
          <a:off x="0" y="135643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-&gt;Decision-making and analysis</a:t>
          </a:r>
        </a:p>
      </dsp:txBody>
      <dsp:txXfrm>
        <a:off x="34726" y="1391164"/>
        <a:ext cx="10293748" cy="641908"/>
      </dsp:txXfrm>
    </dsp:sp>
    <dsp:sp modelId="{0B2F43E7-502D-48F7-8FD4-F2D48F6C20AA}">
      <dsp:nvSpPr>
        <dsp:cNvPr id="0" name=""/>
        <dsp:cNvSpPr/>
      </dsp:nvSpPr>
      <dsp:spPr>
        <a:xfrm>
          <a:off x="0" y="206779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Knowledge sharing</a:t>
          </a:r>
        </a:p>
      </dsp:txBody>
      <dsp:txXfrm>
        <a:off x="0" y="2067798"/>
        <a:ext cx="10363200" cy="629280"/>
      </dsp:txXfrm>
    </dsp:sp>
    <dsp:sp modelId="{0734E099-B124-45CE-A767-03F217D38C8F}">
      <dsp:nvSpPr>
        <dsp:cNvPr id="0" name=""/>
        <dsp:cNvSpPr/>
      </dsp:nvSpPr>
      <dsp:spPr>
        <a:xfrm>
          <a:off x="0" y="269707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-&gt;Accessibility to AI technologies</a:t>
          </a:r>
        </a:p>
      </dsp:txBody>
      <dsp:txXfrm>
        <a:off x="34726" y="2731804"/>
        <a:ext cx="10293748"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239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71854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6680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6989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3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FC74C-D0A1-4720-8A48-909C10A6A9B2}"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423450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FC74C-D0A1-4720-8A48-909C10A6A9B2}"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08470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FC74C-D0A1-4720-8A48-909C10A6A9B2}"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5464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FC74C-D0A1-4720-8A48-909C10A6A9B2}" type="datetimeFigureOut">
              <a:rPr lang="en-IN" smtClean="0"/>
              <a:t>07-04-2024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8402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8FC74C-D0A1-4720-8A48-909C10A6A9B2}" type="datetimeFigureOut">
              <a:rPr lang="en-IN" smtClean="0"/>
              <a:t>07-04-2024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7BE54C-12C5-4E79-805C-131D5A7A28A1}" type="slidenum">
              <a:rPr lang="en-IN" smtClean="0"/>
              <a:t>‹#›</a:t>
            </a:fld>
            <a:endParaRPr lang="en-IN"/>
          </a:p>
        </p:txBody>
      </p:sp>
    </p:spTree>
    <p:extLst>
      <p:ext uri="{BB962C8B-B14F-4D97-AF65-F5344CB8AC3E}">
        <p14:creationId xmlns:p14="http://schemas.microsoft.com/office/powerpoint/2010/main" val="34699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FC74C-D0A1-4720-8A48-909C10A6A9B2}"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1086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8FC74C-D0A1-4720-8A48-909C10A6A9B2}" type="datetimeFigureOut">
              <a:rPr lang="en-IN" smtClean="0"/>
              <a:t>07-04-2024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7BE54C-12C5-4E79-805C-131D5A7A28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5828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DD55F0-589D-4E8A-DE0E-4F1FED903B3E}"/>
              </a:ext>
            </a:extLst>
          </p:cNvPr>
          <p:cNvSpPr>
            <a:spLocks noGrp="1"/>
          </p:cNvSpPr>
          <p:nvPr>
            <p:ph type="ctrTitle"/>
          </p:nvPr>
        </p:nvSpPr>
        <p:spPr>
          <a:xfrm>
            <a:off x="1139225" y="641505"/>
            <a:ext cx="10058400" cy="5499235"/>
          </a:xfrm>
        </p:spPr>
        <p:txBody>
          <a:bodyPr/>
          <a:lstStyle/>
          <a:p>
            <a:r>
              <a:rPr lang="en-IN" sz="5400" b="1" dirty="0"/>
              <a:t>Presented By:</a:t>
            </a:r>
            <a:br>
              <a:rPr lang="en-IN" b="1"/>
            </a:br>
            <a:r>
              <a:rPr lang="en-IN" sz="3200" b="1"/>
              <a:t>ARUN PRAGASH M</a:t>
            </a:r>
            <a:br>
              <a:rPr lang="en-IN" sz="3200" dirty="0"/>
            </a:br>
            <a:r>
              <a:rPr lang="en-IN" sz="3200" dirty="0"/>
              <a:t>B.TECH INFORMATION TECHNOLOGY</a:t>
            </a:r>
            <a:br>
              <a:rPr lang="en-IN" sz="3200" dirty="0"/>
            </a:br>
            <a:r>
              <a:rPr lang="en-IN" sz="3200" dirty="0"/>
              <a:t>III YEAR</a:t>
            </a:r>
            <a:br>
              <a:rPr lang="en-IN" sz="3200" dirty="0"/>
            </a:br>
            <a:r>
              <a:rPr lang="en-IN" sz="3200" dirty="0"/>
              <a:t>UCEV VILLUPURAM</a:t>
            </a:r>
            <a:br>
              <a:rPr lang="en-IN" sz="3200"/>
            </a:br>
            <a:r>
              <a:rPr lang="en-IN" sz="3200"/>
              <a:t>arunpragash2001@</a:t>
            </a:r>
            <a:r>
              <a:rPr lang="en-IN" sz="3200" dirty="0"/>
              <a:t>gmail.com</a:t>
            </a:r>
          </a:p>
        </p:txBody>
      </p:sp>
    </p:spTree>
    <p:extLst>
      <p:ext uri="{BB962C8B-B14F-4D97-AF65-F5344CB8AC3E}">
        <p14:creationId xmlns:p14="http://schemas.microsoft.com/office/powerpoint/2010/main" val="64468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98C4-C1B8-43D8-B0FD-5464851F4A19}"/>
              </a:ext>
            </a:extLst>
          </p:cNvPr>
          <p:cNvSpPr>
            <a:spLocks noGrp="1"/>
          </p:cNvSpPr>
          <p:nvPr>
            <p:ph type="title"/>
          </p:nvPr>
        </p:nvSpPr>
        <p:spPr/>
        <p:txBody>
          <a:bodyPr/>
          <a:lstStyle/>
          <a:p>
            <a:r>
              <a:rPr lang="en-US" b="1" dirty="0">
                <a:solidFill>
                  <a:srgbClr val="002060"/>
                </a:solidFill>
              </a:rPr>
              <a:t>SYSTEM APPROACH</a:t>
            </a:r>
            <a:endParaRPr lang="en-IN" b="1" dirty="0">
              <a:solidFill>
                <a:srgbClr val="002060"/>
              </a:solidFill>
            </a:endParaRPr>
          </a:p>
        </p:txBody>
      </p:sp>
      <p:sp>
        <p:nvSpPr>
          <p:cNvPr id="3" name="Content Placeholder 2">
            <a:extLst>
              <a:ext uri="{FF2B5EF4-FFF2-40B4-BE49-F238E27FC236}">
                <a16:creationId xmlns:a16="http://schemas.microsoft.com/office/drawing/2014/main" id="{CAE4DD4C-D38F-41D7-AAA8-58A137436370}"/>
              </a:ext>
            </a:extLst>
          </p:cNvPr>
          <p:cNvSpPr>
            <a:spLocks noGrp="1"/>
          </p:cNvSpPr>
          <p:nvPr>
            <p:ph sz="quarter" idx="13"/>
          </p:nvPr>
        </p:nvSpPr>
        <p:spPr/>
        <p:txBody>
          <a:bodyPr/>
          <a:lstStyle/>
          <a:p>
            <a:r>
              <a:rPr lang="en-IN" b="1" dirty="0">
                <a:solidFill>
                  <a:srgbClr val="0070C0"/>
                </a:solidFill>
              </a:rPr>
              <a:t>1. Hardware Requirements:</a:t>
            </a:r>
          </a:p>
          <a:p>
            <a:pPr>
              <a:buFont typeface="Courier New" pitchFamily="49" charset="0"/>
              <a:buChar char="o"/>
            </a:pPr>
            <a:r>
              <a:rPr lang="en-IN" b="1" dirty="0"/>
              <a:t>CPU: </a:t>
            </a:r>
            <a:r>
              <a:rPr lang="en-US" dirty="0"/>
              <a:t>While a multicore CPU is adequate for running the training process, training can become computationally intensive. Opting for the fastest CPU available can help minimize training time</a:t>
            </a:r>
            <a:r>
              <a:rPr lang="en-US" b="1" dirty="0"/>
              <a:t>.</a:t>
            </a:r>
          </a:p>
          <a:p>
            <a:pPr>
              <a:buFont typeface="Courier New" pitchFamily="49" charset="0"/>
              <a:buChar char="o"/>
            </a:pPr>
            <a:r>
              <a:rPr lang="en-US" b="1" dirty="0"/>
              <a:t>Memory(RAM): </a:t>
            </a:r>
            <a:r>
              <a:rPr lang="en-US" dirty="0"/>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t>Internet Connection</a:t>
            </a:r>
            <a:r>
              <a:rPr lang="en-US" dirty="0"/>
              <a:t>: To facilitate the download of the MNIST dataset and access online resources or documentation during development, an internet connection is required</a:t>
            </a:r>
            <a:r>
              <a:rPr lang="en-US" b="1" dirty="0"/>
              <a:t>.</a:t>
            </a:r>
            <a:endParaRPr lang="en-IN" b="1" dirty="0"/>
          </a:p>
        </p:txBody>
      </p:sp>
    </p:spTree>
    <p:extLst>
      <p:ext uri="{BB962C8B-B14F-4D97-AF65-F5344CB8AC3E}">
        <p14:creationId xmlns:p14="http://schemas.microsoft.com/office/powerpoint/2010/main" val="24058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5E7-CBDF-4F61-A16F-3FAAE89DB7E2}"/>
              </a:ext>
            </a:extLst>
          </p:cNvPr>
          <p:cNvSpPr>
            <a:spLocks noGrp="1"/>
          </p:cNvSpPr>
          <p:nvPr>
            <p:ph type="title"/>
          </p:nvPr>
        </p:nvSpPr>
        <p:spPr>
          <a:xfrm>
            <a:off x="913149" y="0"/>
            <a:ext cx="10364451" cy="1596177"/>
          </a:xfrm>
        </p:spPr>
        <p:txBody>
          <a:bodyPr/>
          <a:lstStyle/>
          <a:p>
            <a:r>
              <a:rPr lang="en-IN" b="1" dirty="0">
                <a:solidFill>
                  <a:srgbClr val="002060"/>
                </a:solidFill>
              </a:rPr>
              <a:t>SYSTEM APPROACH – CONT.</a:t>
            </a:r>
          </a:p>
        </p:txBody>
      </p:sp>
      <p:sp>
        <p:nvSpPr>
          <p:cNvPr id="3" name="Content Placeholder 2">
            <a:extLst>
              <a:ext uri="{FF2B5EF4-FFF2-40B4-BE49-F238E27FC236}">
                <a16:creationId xmlns:a16="http://schemas.microsoft.com/office/drawing/2014/main" id="{8501EE5D-1410-404E-99AA-C1B32B2DA826}"/>
              </a:ext>
            </a:extLst>
          </p:cNvPr>
          <p:cNvSpPr>
            <a:spLocks noGrp="1"/>
          </p:cNvSpPr>
          <p:nvPr>
            <p:ph sz="quarter" idx="13"/>
          </p:nvPr>
        </p:nvSpPr>
        <p:spPr/>
        <p:txBody>
          <a:bodyPr>
            <a:normAutofit fontScale="92500" lnSpcReduction="10000"/>
          </a:bodyPr>
          <a:lstStyle/>
          <a:p>
            <a:r>
              <a:rPr lang="en-IN" b="1" dirty="0">
                <a:solidFill>
                  <a:srgbClr val="0070C0"/>
                </a:solidFill>
              </a:rPr>
              <a:t>2.Software Requirements</a:t>
            </a:r>
            <a:r>
              <a:rPr lang="en-IN" dirty="0"/>
              <a:t>:</a:t>
            </a:r>
          </a:p>
          <a:p>
            <a:pPr>
              <a:buFont typeface="Wingdings" pitchFamily="2" charset="2"/>
              <a:buChar char="§"/>
            </a:pPr>
            <a:r>
              <a:rPr lang="en-IN" b="1" dirty="0"/>
              <a:t>Python: </a:t>
            </a:r>
            <a:r>
              <a:rPr lang="en-US" dirty="0"/>
              <a:t>The project is coded using the Python programming language, leveraging its versatility and extensive library ecosystem for efficient development.</a:t>
            </a:r>
            <a:endParaRPr lang="en-IN" dirty="0"/>
          </a:p>
          <a:p>
            <a:pPr>
              <a:buFont typeface="Wingdings" pitchFamily="2" charset="2"/>
              <a:buChar char="§"/>
            </a:pPr>
            <a:r>
              <a:rPr lang="en-IN" b="1" dirty="0" err="1"/>
              <a:t>TensorFlow</a:t>
            </a:r>
            <a:r>
              <a:rPr lang="en-IN" b="1" dirty="0"/>
              <a:t>/</a:t>
            </a:r>
            <a:r>
              <a:rPr lang="en-IN" b="1" dirty="0" err="1"/>
              <a:t>Keras</a:t>
            </a:r>
            <a:r>
              <a:rPr lang="en-IN" b="1" dirty="0"/>
              <a:t>: </a:t>
            </a:r>
            <a:r>
              <a:rPr lang="en-US" dirty="0" err="1"/>
              <a:t>TensorFlow</a:t>
            </a:r>
            <a:r>
              <a:rPr lang="en-US" dirty="0"/>
              <a:t> and its high-level API </a:t>
            </a:r>
            <a:r>
              <a:rPr lang="en-US" dirty="0" err="1"/>
              <a:t>Keras</a:t>
            </a:r>
            <a:r>
              <a:rPr lang="en-US" dirty="0"/>
              <a:t> are instrumental in building and training GAN architectures, simplifying the process and enabling efficient experimentation.</a:t>
            </a:r>
            <a:endParaRPr lang="en-IN" dirty="0"/>
          </a:p>
          <a:p>
            <a:pPr>
              <a:buFont typeface="Wingdings" pitchFamily="2" charset="2"/>
              <a:buChar char="§"/>
            </a:pPr>
            <a:r>
              <a:rPr lang="en-IN" b="1" dirty="0"/>
              <a:t>Google </a:t>
            </a:r>
            <a:r>
              <a:rPr lang="en-IN" b="1" dirty="0" err="1"/>
              <a:t>Colab</a:t>
            </a:r>
            <a:r>
              <a:rPr lang="en-IN" b="1" dirty="0"/>
              <a:t>: </a:t>
            </a:r>
            <a:r>
              <a:rPr lang="en-IN" dirty="0"/>
              <a:t>T</a:t>
            </a:r>
            <a:r>
              <a:rPr lang="en-US" dirty="0" err="1"/>
              <a:t>hese</a:t>
            </a:r>
            <a:r>
              <a:rPr lang="en-US" dirty="0"/>
              <a:t> platforms facilitate interactive development, experimentation, and documentation, promoting dynamic and collaborative workflows.</a:t>
            </a:r>
            <a:endParaRPr lang="en-IN" dirty="0"/>
          </a:p>
          <a:p>
            <a:pPr>
              <a:buFont typeface="Wingdings" pitchFamily="2" charset="2"/>
              <a:buChar char="§"/>
            </a:pPr>
            <a:r>
              <a:rPr lang="en-IN" b="1" dirty="0" err="1"/>
              <a:t>NumPy</a:t>
            </a:r>
            <a:r>
              <a:rPr lang="en-IN" b="1" dirty="0"/>
              <a:t>: </a:t>
            </a:r>
            <a:r>
              <a:rPr lang="en-US" dirty="0"/>
              <a:t>Powerful for numerical computation and array manipulation.</a:t>
            </a:r>
            <a:endParaRPr lang="en-IN" dirty="0"/>
          </a:p>
          <a:p>
            <a:pPr>
              <a:buFont typeface="Wingdings" pitchFamily="2" charset="2"/>
              <a:buChar char="§"/>
            </a:pPr>
            <a:r>
              <a:rPr lang="en-IN" b="1" dirty="0" err="1"/>
              <a:t>Matplotlib</a:t>
            </a:r>
            <a:r>
              <a:rPr lang="en-IN" b="1" dirty="0"/>
              <a:t>: </a:t>
            </a:r>
            <a:r>
              <a:rPr lang="en-US" dirty="0" err="1"/>
              <a:t>Matplotlib</a:t>
            </a:r>
            <a:r>
              <a:rPr lang="en-US" dirty="0"/>
              <a:t> is used for data </a:t>
            </a:r>
            <a:r>
              <a:rPr lang="en-US" dirty="0" err="1"/>
              <a:t>visualisation</a:t>
            </a:r>
            <a:r>
              <a:rPr lang="en-US" dirty="0"/>
              <a:t> included plotting original, synthetic and augmented data.</a:t>
            </a:r>
            <a:endParaRPr lang="en-IN" dirty="0"/>
          </a:p>
        </p:txBody>
      </p:sp>
    </p:spTree>
    <p:extLst>
      <p:ext uri="{BB962C8B-B14F-4D97-AF65-F5344CB8AC3E}">
        <p14:creationId xmlns:p14="http://schemas.microsoft.com/office/powerpoint/2010/main" val="424810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B62E-E34E-403F-BDF4-CB527D7C6834}"/>
              </a:ext>
            </a:extLst>
          </p:cNvPr>
          <p:cNvSpPr>
            <a:spLocks noGrp="1"/>
          </p:cNvSpPr>
          <p:nvPr>
            <p:ph type="title"/>
          </p:nvPr>
        </p:nvSpPr>
        <p:spPr/>
        <p:txBody>
          <a:bodyPr/>
          <a:lstStyle/>
          <a:p>
            <a:r>
              <a:rPr lang="en-US" dirty="0"/>
              <a:t> </a:t>
            </a:r>
            <a:r>
              <a:rPr lang="en-US" b="1" dirty="0">
                <a:solidFill>
                  <a:srgbClr val="002060"/>
                </a:solidFill>
              </a:rPr>
              <a:t>ALGORITHM &amp; DEPLOYMENT</a:t>
            </a:r>
            <a:endParaRPr lang="en-IN" b="1" dirty="0">
              <a:solidFill>
                <a:srgbClr val="002060"/>
              </a:solidFill>
            </a:endParaRPr>
          </a:p>
        </p:txBody>
      </p:sp>
      <p:sp>
        <p:nvSpPr>
          <p:cNvPr id="3" name="Content Placeholder 2">
            <a:extLst>
              <a:ext uri="{FF2B5EF4-FFF2-40B4-BE49-F238E27FC236}">
                <a16:creationId xmlns:a16="http://schemas.microsoft.com/office/drawing/2014/main" id="{9AEE60FF-F7E5-4183-9341-29F7CCE92995}"/>
              </a:ext>
            </a:extLst>
          </p:cNvPr>
          <p:cNvSpPr>
            <a:spLocks noGrp="1"/>
          </p:cNvSpPr>
          <p:nvPr>
            <p:ph sz="quarter" idx="13"/>
          </p:nvPr>
        </p:nvSpPr>
        <p:spPr>
          <a:xfrm>
            <a:off x="913774" y="1854680"/>
            <a:ext cx="10363826" cy="4287328"/>
          </a:xfrm>
        </p:spPr>
        <p:txBody>
          <a:bodyPr>
            <a:noAutofit/>
          </a:bodyPr>
          <a:lstStyle/>
          <a:p>
            <a:pPr>
              <a:buFont typeface="Wingdings" pitchFamily="2" charset="2"/>
              <a:buChar char="§"/>
            </a:pPr>
            <a:r>
              <a:rPr lang="en-IN" b="1" dirty="0"/>
              <a:t>Data Preparation</a:t>
            </a:r>
            <a:r>
              <a:rPr lang="en-IN" dirty="0"/>
              <a:t>:</a:t>
            </a:r>
          </a:p>
          <a:p>
            <a:pPr lvl="1">
              <a:buFont typeface="Arial" pitchFamily="34" charset="0"/>
              <a:buChar char="•"/>
            </a:pPr>
            <a:r>
              <a:rPr lang="en-IN" sz="2000" dirty="0"/>
              <a:t>Loaded the MNIST dataset.</a:t>
            </a:r>
          </a:p>
          <a:p>
            <a:pPr lvl="1">
              <a:buFont typeface="Arial" pitchFamily="34" charset="0"/>
              <a:buChar char="•"/>
            </a:pPr>
            <a:r>
              <a:rPr lang="en-IN" sz="2000" dirty="0"/>
              <a:t>Pre-processed them to normalize the pixel values in the range[-1,1].</a:t>
            </a:r>
          </a:p>
          <a:p>
            <a:pPr>
              <a:buFont typeface="Wingdings" pitchFamily="2" charset="2"/>
              <a:buChar char="§"/>
            </a:pPr>
            <a:r>
              <a:rPr lang="en-IN" b="1" dirty="0"/>
              <a:t>Generator Network</a:t>
            </a:r>
            <a:r>
              <a:rPr lang="en-IN" dirty="0"/>
              <a:t>:</a:t>
            </a:r>
          </a:p>
          <a:p>
            <a:pPr lvl="1">
              <a:buFont typeface="Arial" pitchFamily="34" charset="0"/>
              <a:buChar char="•"/>
            </a:pPr>
            <a:r>
              <a:rPr lang="en-US" sz="2000" dirty="0"/>
              <a:t>Define the generator network architecture.</a:t>
            </a:r>
          </a:p>
          <a:p>
            <a:pPr lvl="1">
              <a:buFont typeface="Arial" pitchFamily="34" charset="0"/>
              <a:buChar char="•"/>
            </a:pPr>
            <a:r>
              <a:rPr lang="en-US" sz="2000" dirty="0"/>
              <a:t>Build a convolutional or fully connected layers followed by activation functions like </a:t>
            </a:r>
            <a:r>
              <a:rPr lang="en-US" sz="2000" dirty="0" err="1"/>
              <a:t>ReLU</a:t>
            </a:r>
            <a:r>
              <a:rPr lang="en-US" sz="2000" dirty="0"/>
              <a:t> or </a:t>
            </a:r>
            <a:r>
              <a:rPr lang="en-US" sz="2000" dirty="0" err="1"/>
              <a:t>tanh</a:t>
            </a:r>
            <a:r>
              <a:rPr lang="en-US" sz="2000" dirty="0"/>
              <a:t>.</a:t>
            </a:r>
          </a:p>
          <a:p>
            <a:pPr lvl="1">
              <a:buFont typeface="Arial" pitchFamily="34" charset="0"/>
              <a:buChar char="•"/>
            </a:pPr>
            <a:r>
              <a:rPr lang="en-US" sz="2000" dirty="0"/>
              <a:t>Compile the generator model.</a:t>
            </a:r>
            <a:endParaRPr lang="en-IN" sz="2000" dirty="0"/>
          </a:p>
          <a:p>
            <a:pPr>
              <a:buFont typeface="Wingdings" pitchFamily="2" charset="2"/>
              <a:buChar char="§"/>
            </a:pPr>
            <a:r>
              <a:rPr lang="en-IN" b="1" dirty="0"/>
              <a:t>Discriminator Network:</a:t>
            </a:r>
          </a:p>
          <a:p>
            <a:pPr lvl="1">
              <a:buFont typeface="Arial" pitchFamily="34" charset="0"/>
              <a:buChar char="•"/>
            </a:pPr>
            <a:r>
              <a:rPr lang="en-IN" sz="2000" dirty="0"/>
              <a:t>Define the discriminator network architecture</a:t>
            </a:r>
            <a:r>
              <a:rPr lang="en-IN" sz="2000" b="1" dirty="0"/>
              <a:t>.</a:t>
            </a:r>
          </a:p>
          <a:p>
            <a:pPr lvl="1">
              <a:buFont typeface="Arial" pitchFamily="34" charset="0"/>
              <a:buChar char="•"/>
            </a:pPr>
            <a:r>
              <a:rPr lang="en-IN" sz="2000" dirty="0"/>
              <a:t>Build a </a:t>
            </a:r>
            <a:r>
              <a:rPr lang="en-US" sz="2000" dirty="0"/>
              <a:t>of convolutional or fully connected layers followed by activation functions like </a:t>
            </a:r>
            <a:r>
              <a:rPr lang="en-US" sz="2000" dirty="0" err="1"/>
              <a:t>LeReLU</a:t>
            </a:r>
            <a:r>
              <a:rPr lang="en-US" sz="2000" dirty="0"/>
              <a:t> and a sigmoid activation function.</a:t>
            </a:r>
          </a:p>
          <a:p>
            <a:pPr lvl="1">
              <a:buFont typeface="Arial" pitchFamily="34" charset="0"/>
              <a:buChar char="•"/>
            </a:pPr>
            <a:r>
              <a:rPr lang="en-US" sz="2000" dirty="0"/>
              <a:t>Compile the discriminator model.</a:t>
            </a:r>
            <a:endParaRPr lang="en-IN" sz="2000" dirty="0"/>
          </a:p>
          <a:p>
            <a:pPr lvl="1">
              <a:buFont typeface="Arial" pitchFamily="34" charset="0"/>
              <a:buChar char="•"/>
            </a:pPr>
            <a:endParaRPr lang="en-IN" sz="2000" b="1" dirty="0"/>
          </a:p>
        </p:txBody>
      </p:sp>
    </p:spTree>
    <p:extLst>
      <p:ext uri="{BB962C8B-B14F-4D97-AF65-F5344CB8AC3E}">
        <p14:creationId xmlns:p14="http://schemas.microsoft.com/office/powerpoint/2010/main" val="226095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A553-DF0E-481E-B769-C6FE46A944F3}"/>
              </a:ext>
            </a:extLst>
          </p:cNvPr>
          <p:cNvSpPr>
            <a:spLocks noGrp="1"/>
          </p:cNvSpPr>
          <p:nvPr>
            <p:ph type="title"/>
          </p:nvPr>
        </p:nvSpPr>
        <p:spPr/>
        <p:txBody>
          <a:bodyPr/>
          <a:lstStyle/>
          <a:p>
            <a:r>
              <a:rPr lang="en-IN" b="1" dirty="0">
                <a:solidFill>
                  <a:srgbClr val="002060"/>
                </a:solidFill>
              </a:rPr>
              <a:t>ALGORITHM &amp; DEPLOYMENT (CONT..)</a:t>
            </a:r>
          </a:p>
        </p:txBody>
      </p:sp>
      <p:sp>
        <p:nvSpPr>
          <p:cNvPr id="3" name="Content Placeholder 2">
            <a:extLst>
              <a:ext uri="{FF2B5EF4-FFF2-40B4-BE49-F238E27FC236}">
                <a16:creationId xmlns:a16="http://schemas.microsoft.com/office/drawing/2014/main" id="{205E145B-8723-47C4-A58F-BE095A1F747E}"/>
              </a:ext>
            </a:extLst>
          </p:cNvPr>
          <p:cNvSpPr>
            <a:spLocks noGrp="1"/>
          </p:cNvSpPr>
          <p:nvPr>
            <p:ph sz="quarter" idx="13"/>
          </p:nvPr>
        </p:nvSpPr>
        <p:spPr>
          <a:xfrm>
            <a:off x="913774" y="2053088"/>
            <a:ext cx="10363826" cy="3738112"/>
          </a:xfrm>
        </p:spPr>
        <p:txBody>
          <a:bodyPr>
            <a:normAutofit lnSpcReduction="10000"/>
          </a:bodyPr>
          <a:lstStyle/>
          <a:p>
            <a:pPr>
              <a:buFont typeface="Wingdings" pitchFamily="2" charset="2"/>
              <a:buChar char="§"/>
            </a:pPr>
            <a:r>
              <a:rPr lang="en-US" dirty="0"/>
              <a:t> </a:t>
            </a:r>
            <a:r>
              <a:rPr lang="en-US" b="1" dirty="0"/>
              <a:t>Generative model training</a:t>
            </a:r>
            <a:r>
              <a:rPr lang="en-US" dirty="0"/>
              <a:t>: </a:t>
            </a:r>
          </a:p>
          <a:p>
            <a:pPr lvl="1">
              <a:buFont typeface="Arial" pitchFamily="34" charset="0"/>
              <a:buChar char="•"/>
            </a:pPr>
            <a:r>
              <a:rPr lang="en-US" sz="2000" dirty="0"/>
              <a:t>Train the GAN generative model on the MNIST dataset to learn the underlying data distribution.</a:t>
            </a:r>
          </a:p>
          <a:p>
            <a:pPr>
              <a:buFont typeface="Wingdings" pitchFamily="2" charset="2"/>
              <a:buChar char="§"/>
            </a:pPr>
            <a:r>
              <a:rPr lang="en-US" b="1" dirty="0"/>
              <a:t>Synthetic data generation</a:t>
            </a:r>
            <a:r>
              <a:rPr lang="en-US" dirty="0"/>
              <a:t>:</a:t>
            </a:r>
          </a:p>
          <a:p>
            <a:pPr lvl="1">
              <a:buFont typeface="Arial" pitchFamily="34" charset="0"/>
              <a:buChar char="•"/>
            </a:pPr>
            <a:r>
              <a:rPr lang="en-US" sz="2000" dirty="0"/>
              <a:t> Generate synthetic data points using the trained generative model, ensuring that the generated samples are diverse yet realistic.</a:t>
            </a:r>
          </a:p>
          <a:p>
            <a:pPr>
              <a:buFont typeface="Wingdings" pitchFamily="2" charset="2"/>
              <a:buChar char="§"/>
            </a:pPr>
            <a:r>
              <a:rPr lang="en-US" dirty="0"/>
              <a:t> </a:t>
            </a:r>
            <a:r>
              <a:rPr lang="en-US" b="1" dirty="0"/>
              <a:t>Evaluation metrics</a:t>
            </a:r>
            <a:r>
              <a:rPr lang="en-US" dirty="0"/>
              <a:t>:</a:t>
            </a:r>
          </a:p>
          <a:p>
            <a:pPr lvl="1">
              <a:buFont typeface="Arial" pitchFamily="34" charset="0"/>
              <a:buChar char="•"/>
            </a:pPr>
            <a:r>
              <a:rPr lang="en-US" sz="2000" dirty="0"/>
              <a:t> Define evaluation metrics to assess the quality and diversity of the generated data compared to the original dataset.</a:t>
            </a:r>
          </a:p>
          <a:p>
            <a:pPr>
              <a:buFont typeface="Wingdings" pitchFamily="2" charset="2"/>
              <a:buChar char="§"/>
            </a:pPr>
            <a:r>
              <a:rPr lang="en-US" dirty="0"/>
              <a:t> </a:t>
            </a:r>
            <a:r>
              <a:rPr lang="en-US" b="1" dirty="0"/>
              <a:t>Data augmentation:</a:t>
            </a:r>
          </a:p>
          <a:p>
            <a:pPr lvl="1">
              <a:buFont typeface="Arial" pitchFamily="34" charset="0"/>
              <a:buChar char="•"/>
            </a:pPr>
            <a:r>
              <a:rPr lang="en-US" sz="2000" b="1" dirty="0"/>
              <a:t> </a:t>
            </a:r>
            <a:r>
              <a:rPr lang="en-US" sz="2000" dirty="0"/>
              <a:t>Integrate the generated synthetic data with the original dataset to create an augmented dataset for training machine learning models.</a:t>
            </a:r>
          </a:p>
        </p:txBody>
      </p:sp>
    </p:spTree>
    <p:extLst>
      <p:ext uri="{BB962C8B-B14F-4D97-AF65-F5344CB8AC3E}">
        <p14:creationId xmlns:p14="http://schemas.microsoft.com/office/powerpoint/2010/main" val="185767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ALGORITHM &amp; DEPLOYMENT(CONT..)</a:t>
            </a:r>
          </a:p>
        </p:txBody>
      </p:sp>
      <p:sp>
        <p:nvSpPr>
          <p:cNvPr id="3" name="Content Placeholder 2"/>
          <p:cNvSpPr>
            <a:spLocks noGrp="1"/>
          </p:cNvSpPr>
          <p:nvPr>
            <p:ph idx="1"/>
          </p:nvPr>
        </p:nvSpPr>
        <p:spPr/>
        <p:txBody>
          <a:bodyPr/>
          <a:lstStyle/>
          <a:p>
            <a:pPr>
              <a:buFont typeface="Wingdings" pitchFamily="2" charset="2"/>
              <a:buChar char="§"/>
            </a:pPr>
            <a:r>
              <a:rPr lang="en-IN" b="1" dirty="0" err="1"/>
              <a:t>Hyperparameter</a:t>
            </a:r>
            <a:r>
              <a:rPr lang="en-IN" b="1" dirty="0"/>
              <a:t> Tuning:</a:t>
            </a:r>
          </a:p>
          <a:p>
            <a:pPr lvl="1">
              <a:buFont typeface="Arial" pitchFamily="34" charset="0"/>
              <a:buChar char="•"/>
            </a:pPr>
            <a:r>
              <a:rPr lang="en-IN" sz="2000" dirty="0"/>
              <a:t>To optimize the GAN performance ,conduct the </a:t>
            </a:r>
            <a:r>
              <a:rPr lang="en-IN" sz="2000" dirty="0" err="1"/>
              <a:t>hyperparameter</a:t>
            </a:r>
            <a:r>
              <a:rPr lang="en-IN" sz="2000" dirty="0"/>
              <a:t> tuning experiments.</a:t>
            </a:r>
          </a:p>
          <a:p>
            <a:pPr lvl="1">
              <a:buFont typeface="Arial" pitchFamily="34" charset="0"/>
              <a:buChar char="•"/>
            </a:pPr>
            <a:r>
              <a:rPr lang="en-IN" sz="2000" dirty="0"/>
              <a:t>Test the variations in the learning rate, batch size, optimizer.</a:t>
            </a:r>
          </a:p>
          <a:p>
            <a:pPr lvl="1">
              <a:buFont typeface="Arial" pitchFamily="34" charset="0"/>
              <a:buChar char="•"/>
            </a:pPr>
            <a:r>
              <a:rPr lang="en-IN" sz="2000" dirty="0"/>
              <a:t>Select the </a:t>
            </a:r>
            <a:r>
              <a:rPr lang="en-IN" sz="2000" dirty="0" err="1"/>
              <a:t>hyperparameters</a:t>
            </a:r>
            <a:r>
              <a:rPr lang="en-IN" sz="2000" dirty="0"/>
              <a:t> that boost the performance based on evaluation metrics.</a:t>
            </a:r>
          </a:p>
          <a:p>
            <a:pPr>
              <a:buFont typeface="Wingdings" pitchFamily="2" charset="2"/>
              <a:buChar char="§"/>
            </a:pPr>
            <a:r>
              <a:rPr lang="en-IN" b="1" dirty="0"/>
              <a:t>Deployment</a:t>
            </a:r>
            <a:r>
              <a:rPr lang="en-IN" dirty="0"/>
              <a:t>:</a:t>
            </a:r>
          </a:p>
          <a:p>
            <a:pPr lvl="1">
              <a:buFont typeface="Arial" pitchFamily="34" charset="0"/>
              <a:buChar char="•"/>
            </a:pPr>
            <a:r>
              <a:rPr lang="en-US" sz="2000" dirty="0"/>
              <a:t> The project, including the trained GAN model and code, is on </a:t>
            </a:r>
            <a:r>
              <a:rPr lang="en-US" sz="2000" dirty="0" err="1"/>
              <a:t>GitHub</a:t>
            </a:r>
            <a:r>
              <a:rPr lang="en-US" sz="2000" dirty="0"/>
              <a:t> for easy access.</a:t>
            </a:r>
          </a:p>
          <a:p>
            <a:pPr lvl="1">
              <a:buFont typeface="Arial" pitchFamily="34" charset="0"/>
              <a:buChar char="•"/>
            </a:pPr>
            <a:r>
              <a:rPr lang="en-US" sz="2000" dirty="0"/>
              <a:t> The README provides clear instructions for training the model and generating samples.</a:t>
            </a:r>
          </a:p>
          <a:p>
            <a:pPr lvl="1">
              <a:buFont typeface="Arial" pitchFamily="34" charset="0"/>
              <a:buChar char="•"/>
            </a:pPr>
            <a:r>
              <a:rPr lang="en-US" sz="2000" dirty="0"/>
              <a:t> Documentation explains the GAN algorithm, architecture, and training process.</a:t>
            </a:r>
          </a:p>
          <a:p>
            <a:pPr lvl="1">
              <a:buFont typeface="Arial" pitchFamily="34" charset="0"/>
              <a:buChar char="•"/>
            </a:pPr>
            <a:r>
              <a:rPr lang="en-US" sz="2000" dirty="0"/>
              <a:t> Deployment instructions cover deploying the model for inference and integration into other applications</a:t>
            </a:r>
            <a:r>
              <a:rPr lang="en-US" dirty="0"/>
              <a:t>.</a:t>
            </a:r>
            <a:endParaRPr lang="en-IN" dirty="0"/>
          </a:p>
        </p:txBody>
      </p:sp>
    </p:spTree>
    <p:extLst>
      <p:ext uri="{BB962C8B-B14F-4D97-AF65-F5344CB8AC3E}">
        <p14:creationId xmlns:p14="http://schemas.microsoft.com/office/powerpoint/2010/main" val="124785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46B-78B5-458B-8F68-2A131F3DDB9F}"/>
              </a:ext>
            </a:extLst>
          </p:cNvPr>
          <p:cNvSpPr>
            <a:spLocks noGrp="1"/>
          </p:cNvSpPr>
          <p:nvPr>
            <p:ph type="title"/>
          </p:nvPr>
        </p:nvSpPr>
        <p:spPr/>
        <p:txBody>
          <a:bodyPr/>
          <a:lstStyle/>
          <a:p>
            <a:r>
              <a:rPr lang="en-US" b="1" dirty="0">
                <a:solidFill>
                  <a:srgbClr val="002060"/>
                </a:solidFill>
              </a:rPr>
              <a:t>RESULT</a:t>
            </a:r>
            <a:r>
              <a:rPr lang="en-US" dirty="0"/>
              <a:t> </a:t>
            </a:r>
            <a:endParaRPr lang="en-IN" dirty="0"/>
          </a:p>
        </p:txBody>
      </p:sp>
      <p:pic>
        <p:nvPicPr>
          <p:cNvPr id="5" name="Content Placeholder 4">
            <a:extLst>
              <a:ext uri="{FF2B5EF4-FFF2-40B4-BE49-F238E27FC236}">
                <a16:creationId xmlns:a16="http://schemas.microsoft.com/office/drawing/2014/main" id="{0AD2A7C5-A630-4087-B1F8-892A804EF86D}"/>
              </a:ext>
            </a:extLst>
          </p:cNvPr>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71687" y="1865116"/>
            <a:ext cx="2574317" cy="4022725"/>
          </a:xfrm>
        </p:spPr>
      </p:pic>
      <p:pic>
        <p:nvPicPr>
          <p:cNvPr id="7" name="Picture 6">
            <a:extLst>
              <a:ext uri="{FF2B5EF4-FFF2-40B4-BE49-F238E27FC236}">
                <a16:creationId xmlns:a16="http://schemas.microsoft.com/office/drawing/2014/main" id="{635EA8D5-EB66-46C1-B8B9-C9CC3DF03C0C}"/>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0" y="1865116"/>
            <a:ext cx="4316160" cy="4022725"/>
          </a:xfrm>
          <a:prstGeom prst="rect">
            <a:avLst/>
          </a:prstGeom>
        </p:spPr>
      </p:pic>
      <p:sp>
        <p:nvSpPr>
          <p:cNvPr id="8" name="TextBox 7">
            <a:extLst>
              <a:ext uri="{FF2B5EF4-FFF2-40B4-BE49-F238E27FC236}">
                <a16:creationId xmlns:a16="http://schemas.microsoft.com/office/drawing/2014/main" id="{A6460E72-8430-4535-BE2D-4A2F148D6DAF}"/>
              </a:ext>
            </a:extLst>
          </p:cNvPr>
          <p:cNvSpPr txBox="1"/>
          <p:nvPr/>
        </p:nvSpPr>
        <p:spPr>
          <a:xfrm>
            <a:off x="1451728" y="5890920"/>
            <a:ext cx="3299382" cy="366253"/>
          </a:xfrm>
          <a:prstGeom prst="rect">
            <a:avLst/>
          </a:prstGeom>
          <a:noFill/>
        </p:spPr>
        <p:txBody>
          <a:bodyPr wrap="square" rtlCol="0">
            <a:spAutoFit/>
          </a:bodyPr>
          <a:lstStyle/>
          <a:p>
            <a:r>
              <a:rPr lang="en-US" b="1" i="1" dirty="0"/>
              <a:t>OUTPUT OF AUGMENTED DATA </a:t>
            </a:r>
            <a:endParaRPr lang="en-IN" b="1" i="1" dirty="0"/>
          </a:p>
        </p:txBody>
      </p:sp>
      <p:sp>
        <p:nvSpPr>
          <p:cNvPr id="9" name="TextBox 8">
            <a:extLst>
              <a:ext uri="{FF2B5EF4-FFF2-40B4-BE49-F238E27FC236}">
                <a16:creationId xmlns:a16="http://schemas.microsoft.com/office/drawing/2014/main" id="{869AF362-A5CD-47DE-9FB7-3A8BCEE26613}"/>
              </a:ext>
            </a:extLst>
          </p:cNvPr>
          <p:cNvSpPr txBox="1"/>
          <p:nvPr/>
        </p:nvSpPr>
        <p:spPr>
          <a:xfrm>
            <a:off x="6544545" y="5887841"/>
            <a:ext cx="4703975" cy="369332"/>
          </a:xfrm>
          <a:prstGeom prst="rect">
            <a:avLst/>
          </a:prstGeom>
          <a:noFill/>
        </p:spPr>
        <p:txBody>
          <a:bodyPr wrap="square" rtlCol="0">
            <a:spAutoFit/>
          </a:bodyPr>
          <a:lstStyle/>
          <a:p>
            <a:r>
              <a:rPr lang="en-US" b="1" i="1" dirty="0"/>
              <a:t>OUTPUT OF SYNTHETIC DATA </a:t>
            </a:r>
            <a:endParaRPr lang="en-IN" b="1" i="1" dirty="0"/>
          </a:p>
        </p:txBody>
      </p:sp>
    </p:spTree>
    <p:extLst>
      <p:ext uri="{BB962C8B-B14F-4D97-AF65-F5344CB8AC3E}">
        <p14:creationId xmlns:p14="http://schemas.microsoft.com/office/powerpoint/2010/main" val="126474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72D-74D2-4553-9268-71444CDB6BF5}"/>
              </a:ext>
            </a:extLst>
          </p:cNvPr>
          <p:cNvSpPr>
            <a:spLocks noGrp="1"/>
          </p:cNvSpPr>
          <p:nvPr>
            <p:ph type="title"/>
          </p:nvPr>
        </p:nvSpPr>
        <p:spPr/>
        <p:txBody>
          <a:bodyPr/>
          <a:lstStyle/>
          <a:p>
            <a:r>
              <a:rPr lang="en-US" b="1" dirty="0">
                <a:solidFill>
                  <a:srgbClr val="002060"/>
                </a:solidFill>
              </a:rPr>
              <a:t>RESULT(CONT…)</a:t>
            </a:r>
            <a:endParaRPr lang="en-IN" b="1" dirty="0">
              <a:solidFill>
                <a:srgbClr val="002060"/>
              </a:solidFill>
            </a:endParaRPr>
          </a:p>
        </p:txBody>
      </p:sp>
      <p:pic>
        <p:nvPicPr>
          <p:cNvPr id="5" name="Content Placeholder 4">
            <a:extLst>
              <a:ext uri="{FF2B5EF4-FFF2-40B4-BE49-F238E27FC236}">
                <a16:creationId xmlns:a16="http://schemas.microsoft.com/office/drawing/2014/main" id="{83D9E567-3DF0-47C6-A692-5AA7E14B9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73" y="2244076"/>
            <a:ext cx="3709014" cy="2970834"/>
          </a:xfrm>
        </p:spPr>
      </p:pic>
      <p:pic>
        <p:nvPicPr>
          <p:cNvPr id="7" name="Picture 6">
            <a:extLst>
              <a:ext uri="{FF2B5EF4-FFF2-40B4-BE49-F238E27FC236}">
                <a16:creationId xmlns:a16="http://schemas.microsoft.com/office/drawing/2014/main" id="{84DF65D4-8975-4301-85D1-902D8EBD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42" y="2149807"/>
            <a:ext cx="3777333" cy="2970834"/>
          </a:xfrm>
          <a:prstGeom prst="rect">
            <a:avLst/>
          </a:prstGeom>
        </p:spPr>
      </p:pic>
      <p:pic>
        <p:nvPicPr>
          <p:cNvPr id="9" name="Picture 8">
            <a:extLst>
              <a:ext uri="{FF2B5EF4-FFF2-40B4-BE49-F238E27FC236}">
                <a16:creationId xmlns:a16="http://schemas.microsoft.com/office/drawing/2014/main" id="{D55365B0-86B6-4DD4-AEB8-8CC0220EA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830" y="2244076"/>
            <a:ext cx="3459797" cy="2720811"/>
          </a:xfrm>
          <a:prstGeom prst="rect">
            <a:avLst/>
          </a:prstGeom>
        </p:spPr>
      </p:pic>
    </p:spTree>
    <p:extLst>
      <p:ext uri="{BB962C8B-B14F-4D97-AF65-F5344CB8AC3E}">
        <p14:creationId xmlns:p14="http://schemas.microsoft.com/office/powerpoint/2010/main" val="26815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6933-275B-425E-8F73-C09B91234964}"/>
              </a:ext>
            </a:extLst>
          </p:cNvPr>
          <p:cNvSpPr>
            <a:spLocks noGrp="1"/>
          </p:cNvSpPr>
          <p:nvPr>
            <p:ph type="title"/>
          </p:nvPr>
        </p:nvSpPr>
        <p:spPr/>
        <p:txBody>
          <a:bodyPr/>
          <a:lstStyle/>
          <a:p>
            <a:r>
              <a:rPr lang="en-US" b="1" dirty="0">
                <a:solidFill>
                  <a:srgbClr val="002060"/>
                </a:solidFill>
              </a:rPr>
              <a:t>CONCLUSION</a:t>
            </a:r>
            <a:r>
              <a:rPr lang="en-US" dirty="0"/>
              <a:t> </a:t>
            </a:r>
            <a:endParaRPr lang="en-IN" dirty="0"/>
          </a:p>
        </p:txBody>
      </p:sp>
      <p:sp>
        <p:nvSpPr>
          <p:cNvPr id="3" name="Content Placeholder 2">
            <a:extLst>
              <a:ext uri="{FF2B5EF4-FFF2-40B4-BE49-F238E27FC236}">
                <a16:creationId xmlns:a16="http://schemas.microsoft.com/office/drawing/2014/main" id="{235DF6C8-0044-4979-8A3D-F9201B5E7FFC}"/>
              </a:ext>
            </a:extLst>
          </p:cNvPr>
          <p:cNvSpPr>
            <a:spLocks noGrp="1"/>
          </p:cNvSpPr>
          <p:nvPr>
            <p:ph idx="1"/>
          </p:nvPr>
        </p:nvSpPr>
        <p:spPr>
          <a:xfrm>
            <a:off x="1097280" y="2119112"/>
            <a:ext cx="10058400" cy="4023360"/>
          </a:xfrm>
        </p:spPr>
        <p:txBody>
          <a:bodyPr/>
          <a:lstStyle/>
          <a:p>
            <a:pPr>
              <a:buFont typeface="Wingdings" panose="05000000000000000000" pitchFamily="2" charset="2"/>
              <a:buChar char="§"/>
            </a:pPr>
            <a:r>
              <a:rPr lang="en-US" dirty="0"/>
              <a:t>  </a:t>
            </a:r>
            <a:r>
              <a:rPr lang="en-US" sz="2400" dirty="0"/>
              <a:t>This project employed a generative model such as GAN (Generative Adversarial Network) for data augmentation presents a promising approach to enriching datasets. By generating synthetic data that closely mimics the characteristics of real data, GAN-based augmentation can enhance model robustness, generalization, and performance. </a:t>
            </a:r>
          </a:p>
          <a:p>
            <a:pPr>
              <a:buFont typeface="Wingdings" panose="05000000000000000000" pitchFamily="2" charset="2"/>
              <a:buChar char="§"/>
            </a:pPr>
            <a:r>
              <a:rPr lang="en-US" sz="2400" dirty="0"/>
              <a:t>  However, careful consideration of the data distribution, model architecture, and training process is crucial to ensure the effectiveness and validity of the augmented data. Overall, leveraging GANs for data augmentation holds significant potential for advancing machine learning tasks across various domains.</a:t>
            </a:r>
            <a:endParaRPr lang="en-IN" sz="2400" dirty="0"/>
          </a:p>
        </p:txBody>
      </p:sp>
    </p:spTree>
    <p:extLst>
      <p:ext uri="{BB962C8B-B14F-4D97-AF65-F5344CB8AC3E}">
        <p14:creationId xmlns:p14="http://schemas.microsoft.com/office/powerpoint/2010/main" val="180341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22CA-6BB2-4DDB-A223-22186AE8957E}"/>
              </a:ext>
            </a:extLst>
          </p:cNvPr>
          <p:cNvSpPr>
            <a:spLocks noGrp="1"/>
          </p:cNvSpPr>
          <p:nvPr>
            <p:ph type="title"/>
          </p:nvPr>
        </p:nvSpPr>
        <p:spPr/>
        <p:txBody>
          <a:bodyPr/>
          <a:lstStyle/>
          <a:p>
            <a:r>
              <a:rPr lang="en-US" b="1" dirty="0">
                <a:solidFill>
                  <a:srgbClr val="002060"/>
                </a:solidFill>
              </a:rPr>
              <a:t>REFERENCES</a:t>
            </a:r>
            <a:endParaRPr lang="en-IN" b="1" dirty="0">
              <a:solidFill>
                <a:srgbClr val="002060"/>
              </a:solidFill>
            </a:endParaRPr>
          </a:p>
        </p:txBody>
      </p:sp>
      <p:sp>
        <p:nvSpPr>
          <p:cNvPr id="3" name="Content Placeholder 2">
            <a:extLst>
              <a:ext uri="{FF2B5EF4-FFF2-40B4-BE49-F238E27FC236}">
                <a16:creationId xmlns:a16="http://schemas.microsoft.com/office/drawing/2014/main" id="{76300550-BE09-407B-BB68-94D907879E94}"/>
              </a:ext>
            </a:extLst>
          </p:cNvPr>
          <p:cNvSpPr>
            <a:spLocks noGrp="1"/>
          </p:cNvSpPr>
          <p:nvPr>
            <p:ph idx="1"/>
          </p:nvPr>
        </p:nvSpPr>
        <p:spPr>
          <a:xfrm>
            <a:off x="1066800" y="2053124"/>
            <a:ext cx="10058400" cy="4023360"/>
          </a:xfrm>
        </p:spPr>
        <p:txBody>
          <a:bodyPr/>
          <a:lstStyle/>
          <a:p>
            <a:pPr>
              <a:buFont typeface="Arial" panose="020B0604020202020204" pitchFamily="34" charset="0"/>
              <a:buChar char="•"/>
            </a:pPr>
            <a:r>
              <a:rPr lang="en-IN" dirty="0"/>
              <a:t> </a:t>
            </a:r>
            <a:r>
              <a:rPr lang="en-IN" dirty="0">
                <a:hlinkClick r:id="rId2"/>
              </a:rPr>
              <a:t>https://numpy.org/</a:t>
            </a:r>
            <a:endParaRPr lang="en-IN" dirty="0"/>
          </a:p>
          <a:p>
            <a:pPr>
              <a:buFont typeface="Arial" panose="020B0604020202020204" pitchFamily="34" charset="0"/>
              <a:buChar char="•"/>
            </a:pPr>
            <a:r>
              <a:rPr lang="en-IN" dirty="0"/>
              <a:t>  </a:t>
            </a:r>
            <a:r>
              <a:rPr lang="en-IN" dirty="0">
                <a:hlinkClick r:id="rId3"/>
              </a:rPr>
              <a:t>https://keras.io/</a:t>
            </a:r>
            <a:endParaRPr lang="en-IN" dirty="0"/>
          </a:p>
          <a:p>
            <a:pPr>
              <a:buFont typeface="Arial" panose="020B0604020202020204" pitchFamily="34" charset="0"/>
              <a:buChar char="•"/>
            </a:pPr>
            <a:r>
              <a:rPr lang="en-IN" dirty="0"/>
              <a:t> </a:t>
            </a:r>
            <a:r>
              <a:rPr lang="en-IN" dirty="0">
                <a:hlinkClick r:id="rId4"/>
              </a:rPr>
              <a:t>https://matplotlib.org/</a:t>
            </a:r>
            <a:endParaRPr lang="en-IN" dirty="0"/>
          </a:p>
          <a:p>
            <a:pPr>
              <a:buFont typeface="Arial" panose="020B0604020202020204" pitchFamily="34" charset="0"/>
              <a:buChar char="•"/>
            </a:pPr>
            <a:r>
              <a:rPr lang="en-IN" dirty="0"/>
              <a:t> </a:t>
            </a:r>
            <a:r>
              <a:rPr lang="en-IN" dirty="0">
                <a:hlinkClick r:id="rId5"/>
              </a:rPr>
              <a:t>https://www.tensorflow.org/</a:t>
            </a:r>
            <a:endParaRPr lang="en-IN" dirty="0"/>
          </a:p>
          <a:p>
            <a:pPr>
              <a:buFont typeface="Arial" panose="020B0604020202020204" pitchFamily="34" charset="0"/>
              <a:buChar char="•"/>
            </a:pPr>
            <a:r>
              <a:rPr lang="en-IN" dirty="0"/>
              <a:t> </a:t>
            </a:r>
            <a:r>
              <a:rPr lang="en-IN" dirty="0">
                <a:hlinkClick r:id="rId6"/>
              </a:rPr>
              <a:t>https://scikit-learn.org/stable/</a:t>
            </a:r>
            <a:endParaRPr lang="en-IN" dirty="0"/>
          </a:p>
          <a:p>
            <a:pPr>
              <a:buFont typeface="Arial" panose="020B0604020202020204" pitchFamily="34" charset="0"/>
              <a:buChar char="•"/>
            </a:pPr>
            <a:r>
              <a:rPr lang="en-IN" dirty="0"/>
              <a:t> </a:t>
            </a:r>
            <a:r>
              <a:rPr lang="en-IN" dirty="0">
                <a:hlinkClick r:id="rId7"/>
              </a:rPr>
              <a:t>http://yann.lecun.com/exdb/mnist/</a:t>
            </a:r>
            <a:endParaRPr lang="en-IN" dirty="0"/>
          </a:p>
          <a:p>
            <a:pPr marL="0" indent="0">
              <a:buNone/>
            </a:pPr>
            <a:endParaRPr lang="en-IN" dirty="0"/>
          </a:p>
        </p:txBody>
      </p:sp>
    </p:spTree>
    <p:extLst>
      <p:ext uri="{BB962C8B-B14F-4D97-AF65-F5344CB8AC3E}">
        <p14:creationId xmlns:p14="http://schemas.microsoft.com/office/powerpoint/2010/main" val="2106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p:txBody>
          <a:bodyPr/>
          <a:lstStyle/>
          <a:p>
            <a:r>
              <a:rPr lang="en-US" b="1" dirty="0"/>
              <a:t>A Generative Model for Data Augmentation using GAN</a:t>
            </a:r>
            <a:endParaRPr lang="en-IN" b="1" dirty="0"/>
          </a:p>
        </p:txBody>
      </p:sp>
    </p:spTree>
    <p:extLst>
      <p:ext uri="{BB962C8B-B14F-4D97-AF65-F5344CB8AC3E}">
        <p14:creationId xmlns:p14="http://schemas.microsoft.com/office/powerpoint/2010/main" val="46260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00DE-9544-4D6C-8E05-06486D45F4DF}"/>
              </a:ext>
            </a:extLst>
          </p:cNvPr>
          <p:cNvSpPr>
            <a:spLocks noGrp="1"/>
          </p:cNvSpPr>
          <p:nvPr>
            <p:ph type="title"/>
          </p:nvPr>
        </p:nvSpPr>
        <p:spPr>
          <a:xfrm>
            <a:off x="913774" y="0"/>
            <a:ext cx="10364451" cy="1596177"/>
          </a:xfrm>
        </p:spPr>
        <p:txBody>
          <a:bodyPr/>
          <a:lstStyle/>
          <a:p>
            <a:r>
              <a:rPr lang="en-US" b="1" dirty="0">
                <a:solidFill>
                  <a:srgbClr val="002060"/>
                </a:solidFill>
              </a:rPr>
              <a:t>AGENDA </a:t>
            </a:r>
            <a:endParaRPr lang="en-IN" b="1" dirty="0">
              <a:solidFill>
                <a:srgbClr val="002060"/>
              </a:solidFill>
            </a:endParaRPr>
          </a:p>
        </p:txBody>
      </p:sp>
      <p:sp>
        <p:nvSpPr>
          <p:cNvPr id="3" name="Content Placeholder 2">
            <a:extLst>
              <a:ext uri="{FF2B5EF4-FFF2-40B4-BE49-F238E27FC236}">
                <a16:creationId xmlns:a16="http://schemas.microsoft.com/office/drawing/2014/main" id="{3D92CDC3-460B-4F63-838B-3E8465FDF69E}"/>
              </a:ext>
            </a:extLst>
          </p:cNvPr>
          <p:cNvSpPr>
            <a:spLocks noGrp="1"/>
          </p:cNvSpPr>
          <p:nvPr>
            <p:ph sz="quarter" idx="13"/>
          </p:nvPr>
        </p:nvSpPr>
        <p:spPr>
          <a:xfrm>
            <a:off x="1111737" y="1313371"/>
            <a:ext cx="9813929" cy="5191123"/>
          </a:xfrm>
        </p:spPr>
        <p:txBody>
          <a:bodyPr>
            <a:noAutofit/>
          </a:bodyPr>
          <a:lstStyle/>
          <a:p>
            <a:endParaRPr lang="en-US" dirty="0"/>
          </a:p>
          <a:p>
            <a:pPr>
              <a:buFont typeface="Wingdings" panose="05000000000000000000" pitchFamily="2" charset="2"/>
              <a:buChar char="q"/>
            </a:pPr>
            <a:r>
              <a:rPr lang="en-US" sz="1800" dirty="0"/>
              <a:t> </a:t>
            </a:r>
            <a:r>
              <a:rPr lang="en-US" sz="1800"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Project overview</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Who are the end users?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What it’s social impact?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wow in my Solution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System Approach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Algorithm and Deployment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r>
              <a:rPr lang="en-US" sz="1800" dirty="0"/>
              <a:t> </a:t>
            </a:r>
          </a:p>
          <a:p>
            <a:pPr>
              <a:buFont typeface="Wingdings" panose="05000000000000000000" pitchFamily="2" charset="2"/>
              <a:buChar char="q"/>
            </a:pPr>
            <a:r>
              <a:rPr lang="en-US" sz="1800" dirty="0"/>
              <a:t>References </a:t>
            </a:r>
            <a:endParaRPr lang="en-IN" sz="1800" dirty="0"/>
          </a:p>
        </p:txBody>
      </p:sp>
    </p:spTree>
    <p:extLst>
      <p:ext uri="{BB962C8B-B14F-4D97-AF65-F5344CB8AC3E}">
        <p14:creationId xmlns:p14="http://schemas.microsoft.com/office/powerpoint/2010/main" val="15559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3163-29A0-4349-9F34-E7FC264AFCA2}"/>
              </a:ext>
            </a:extLst>
          </p:cNvPr>
          <p:cNvSpPr>
            <a:spLocks noGrp="1"/>
          </p:cNvSpPr>
          <p:nvPr>
            <p:ph type="title"/>
          </p:nvPr>
        </p:nvSpPr>
        <p:spPr/>
        <p:txBody>
          <a:bodyPr/>
          <a:lstStyle/>
          <a:p>
            <a:r>
              <a:rPr lang="en-US" b="1" dirty="0">
                <a:solidFill>
                  <a:srgbClr val="002060"/>
                </a:solidFill>
              </a:rPr>
              <a:t>PROBLEM STATEMENT</a:t>
            </a:r>
            <a:endParaRPr lang="en-IN" b="1" dirty="0">
              <a:solidFill>
                <a:srgbClr val="002060"/>
              </a:solidFill>
            </a:endParaRPr>
          </a:p>
        </p:txBody>
      </p:sp>
      <p:sp>
        <p:nvSpPr>
          <p:cNvPr id="3" name="Content Placeholder 2">
            <a:extLst>
              <a:ext uri="{FF2B5EF4-FFF2-40B4-BE49-F238E27FC236}">
                <a16:creationId xmlns:a16="http://schemas.microsoft.com/office/drawing/2014/main" id="{D00900A0-755E-4BDB-8977-095E1DFDBBAC}"/>
              </a:ext>
            </a:extLst>
          </p:cNvPr>
          <p:cNvSpPr>
            <a:spLocks noGrp="1"/>
          </p:cNvSpPr>
          <p:nvPr>
            <p:ph sz="quarter" idx="13"/>
          </p:nvPr>
        </p:nvSpPr>
        <p:spPr>
          <a:xfrm>
            <a:off x="965532" y="2384345"/>
            <a:ext cx="10363826" cy="3424107"/>
          </a:xfrm>
        </p:spPr>
        <p:txBody>
          <a:bodyPr>
            <a:normAutofit/>
          </a:bodyPr>
          <a:lstStyle/>
          <a:p>
            <a:pPr marL="0" indent="0">
              <a:buNone/>
            </a:pPr>
            <a:r>
              <a:rPr lang="en-US" sz="2400" cap="none" dirty="0">
                <a:cs typeface="Times New Roman" panose="02020603050405020304" pitchFamily="18" charset="0"/>
              </a:rPr>
              <a:t>This project </a:t>
            </a:r>
            <a:r>
              <a:rPr lang="en-US" sz="2400" dirty="0">
                <a:cs typeface="Times New Roman" panose="02020603050405020304" pitchFamily="18" charset="0"/>
              </a:rPr>
              <a:t>aims to develop </a:t>
            </a:r>
            <a:r>
              <a:rPr lang="en-US" sz="2400" cap="none" dirty="0">
                <a:cs typeface="Times New Roman" panose="02020603050405020304" pitchFamily="18" charset="0"/>
              </a:rPr>
              <a:t>a generative model for data augmentation using generative adversarial networks (GANs) applied to the </a:t>
            </a:r>
            <a:r>
              <a:rPr lang="en-US" sz="2400" cap="none" dirty="0" err="1">
                <a:cs typeface="Times New Roman" panose="02020603050405020304" pitchFamily="18" charset="0"/>
              </a:rPr>
              <a:t>mnist</a:t>
            </a:r>
            <a:r>
              <a:rPr lang="en-US" sz="2400" cap="none" dirty="0">
                <a:cs typeface="Times New Roman" panose="02020603050405020304" pitchFamily="18" charset="0"/>
              </a:rPr>
              <a:t> dataset. The goal is to address the challenge of limited labeled training data by generating synthetic data that closely resembles the original dataset, thereby enhancing the performance of machine learning models trained on </a:t>
            </a:r>
            <a:r>
              <a:rPr lang="en-US" sz="2400" cap="none" dirty="0" err="1">
                <a:cs typeface="Times New Roman" panose="02020603050405020304" pitchFamily="18" charset="0"/>
              </a:rPr>
              <a:t>mnist</a:t>
            </a:r>
            <a:r>
              <a:rPr lang="en-US" sz="2400" cap="none" dirty="0">
                <a:latin typeface="Times New Roman" panose="02020603050405020304" pitchFamily="18" charset="0"/>
                <a:cs typeface="Times New Roman" panose="02020603050405020304" pitchFamily="18" charset="0"/>
              </a:rPr>
              <a:t>.</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5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PROJECT OVERVIEW</a:t>
            </a:r>
          </a:p>
        </p:txBody>
      </p:sp>
      <p:sp>
        <p:nvSpPr>
          <p:cNvPr id="3" name="Content Placeholder 2"/>
          <p:cNvSpPr>
            <a:spLocks noGrp="1"/>
          </p:cNvSpPr>
          <p:nvPr>
            <p:ph sz="quarter" idx="13"/>
          </p:nvPr>
        </p:nvSpPr>
        <p:spPr/>
        <p:txBody>
          <a:bodyPr>
            <a:normAutofit/>
          </a:bodyPr>
          <a:lstStyle/>
          <a:p>
            <a:pPr marL="514350" indent="-514350">
              <a:buFont typeface="+mj-lt"/>
              <a:buAutoNum type="romanLcPeriod"/>
            </a:pPr>
            <a:r>
              <a:rPr lang="en-US" sz="2400" dirty="0"/>
              <a:t>Data augmentation is a crucial technique in machine learning, especially when dealing with limited datasets. </a:t>
            </a:r>
          </a:p>
          <a:p>
            <a:pPr marL="514350" indent="-514350">
              <a:buFont typeface="+mj-lt"/>
              <a:buAutoNum type="romanLcPeriod"/>
            </a:pPr>
            <a:r>
              <a:rPr lang="en-US" sz="2400" dirty="0"/>
              <a:t>By generating synthetic data points that are similar to the existing ones, it helps in improving model generalization and robustness.</a:t>
            </a:r>
          </a:p>
          <a:p>
            <a:pPr marL="514350" indent="-514350">
              <a:buFont typeface="+mj-lt"/>
              <a:buAutoNum type="romanLcPeriod"/>
            </a:pPr>
            <a:r>
              <a:rPr lang="en-US" sz="2400" dirty="0"/>
              <a:t>Generative models, such as Generative Adversarial Networks (GANs) or Variational Autoencoders (VAEs), offer a powerful framework for creating realistic synthetic data.</a:t>
            </a:r>
            <a:endParaRPr lang="en-IN" sz="2400" dirty="0"/>
          </a:p>
        </p:txBody>
      </p:sp>
    </p:spTree>
    <p:extLst>
      <p:ext uri="{BB962C8B-B14F-4D97-AF65-F5344CB8AC3E}">
        <p14:creationId xmlns:p14="http://schemas.microsoft.com/office/powerpoint/2010/main" val="73080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9B4-D696-472D-B089-6CE5075EF5BA}"/>
              </a:ext>
            </a:extLst>
          </p:cNvPr>
          <p:cNvSpPr>
            <a:spLocks noGrp="1"/>
          </p:cNvSpPr>
          <p:nvPr>
            <p:ph type="title"/>
          </p:nvPr>
        </p:nvSpPr>
        <p:spPr/>
        <p:txBody>
          <a:bodyPr/>
          <a:lstStyle/>
          <a:p>
            <a:r>
              <a:rPr lang="en-US" b="1" dirty="0">
                <a:solidFill>
                  <a:srgbClr val="002060"/>
                </a:solidFill>
              </a:rPr>
              <a:t>WHO ARE THE END USERS?</a:t>
            </a:r>
            <a:endParaRPr lang="en-IN" b="1" dirty="0">
              <a:solidFill>
                <a:srgbClr val="002060"/>
              </a:solidFill>
            </a:endParaRPr>
          </a:p>
        </p:txBody>
      </p:sp>
      <p:sp>
        <p:nvSpPr>
          <p:cNvPr id="3" name="Content Placeholder 2">
            <a:extLst>
              <a:ext uri="{FF2B5EF4-FFF2-40B4-BE49-F238E27FC236}">
                <a16:creationId xmlns:a16="http://schemas.microsoft.com/office/drawing/2014/main" id="{311DA3F5-4B7E-48E0-B469-315A14C48203}"/>
              </a:ext>
            </a:extLst>
          </p:cNvPr>
          <p:cNvSpPr>
            <a:spLocks noGrp="1"/>
          </p:cNvSpPr>
          <p:nvPr>
            <p:ph sz="quarter" idx="13"/>
          </p:nvPr>
        </p:nvSpPr>
        <p:spPr/>
        <p:txBody>
          <a:bodyPr>
            <a:normAutofit fontScale="92500" lnSpcReduction="20000"/>
          </a:bodyPr>
          <a:lstStyle/>
          <a:p>
            <a:pPr>
              <a:buFont typeface="Arial" pitchFamily="34" charset="0"/>
              <a:buChar char="•"/>
            </a:pPr>
            <a:r>
              <a:rPr lang="en-US" dirty="0"/>
              <a:t> </a:t>
            </a:r>
            <a:r>
              <a:rPr lang="en-US" sz="2400" dirty="0"/>
              <a:t>Data scientists</a:t>
            </a:r>
          </a:p>
          <a:p>
            <a:pPr>
              <a:buFont typeface="Arial" pitchFamily="34" charset="0"/>
              <a:buChar char="•"/>
            </a:pPr>
            <a:r>
              <a:rPr lang="en-US" sz="2400" dirty="0"/>
              <a:t> ML engineers</a:t>
            </a:r>
          </a:p>
          <a:p>
            <a:pPr>
              <a:buFont typeface="Arial" pitchFamily="34" charset="0"/>
              <a:buChar char="•"/>
            </a:pPr>
            <a:r>
              <a:rPr lang="en-US" sz="2400" dirty="0"/>
              <a:t> Researchers</a:t>
            </a:r>
          </a:p>
          <a:p>
            <a:pPr>
              <a:buFont typeface="Arial" pitchFamily="34" charset="0"/>
              <a:buChar char="•"/>
            </a:pPr>
            <a:r>
              <a:rPr lang="en-US" sz="2400" dirty="0"/>
              <a:t> Developers</a:t>
            </a:r>
          </a:p>
          <a:p>
            <a:pPr>
              <a:buFont typeface="Arial" pitchFamily="34" charset="0"/>
              <a:buChar char="•"/>
            </a:pPr>
            <a:r>
              <a:rPr lang="en-US" sz="2400" dirty="0"/>
              <a:t> Industry professionals</a:t>
            </a:r>
          </a:p>
          <a:p>
            <a:pPr>
              <a:buFont typeface="Arial" pitchFamily="34" charset="0"/>
              <a:buChar char="•"/>
            </a:pPr>
            <a:r>
              <a:rPr lang="en-US" sz="2400" dirty="0"/>
              <a:t> Data analysts</a:t>
            </a:r>
          </a:p>
          <a:p>
            <a:pPr>
              <a:buFont typeface="Arial" pitchFamily="34" charset="0"/>
              <a:buChar char="•"/>
            </a:pPr>
            <a:r>
              <a:rPr lang="en-US" sz="2400" dirty="0"/>
              <a:t> Academics</a:t>
            </a:r>
          </a:p>
          <a:p>
            <a:pPr>
              <a:buFont typeface="Arial" pitchFamily="34" charset="0"/>
              <a:buChar char="•"/>
            </a:pPr>
            <a:r>
              <a:rPr lang="en-US" sz="2400" dirty="0"/>
              <a:t> General users</a:t>
            </a:r>
            <a:endParaRPr lang="en-IN" dirty="0"/>
          </a:p>
        </p:txBody>
      </p:sp>
    </p:spTree>
    <p:extLst>
      <p:ext uri="{BB962C8B-B14F-4D97-AF65-F5344CB8AC3E}">
        <p14:creationId xmlns:p14="http://schemas.microsoft.com/office/powerpoint/2010/main" val="10608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0E0-0AFA-4B46-9331-F88A76B2C8BB}"/>
              </a:ext>
            </a:extLst>
          </p:cNvPr>
          <p:cNvSpPr>
            <a:spLocks noGrp="1"/>
          </p:cNvSpPr>
          <p:nvPr>
            <p:ph type="title"/>
          </p:nvPr>
        </p:nvSpPr>
        <p:spPr/>
        <p:txBody>
          <a:bodyPr/>
          <a:lstStyle/>
          <a:p>
            <a:r>
              <a:rPr lang="en-US" b="1" dirty="0">
                <a:solidFill>
                  <a:srgbClr val="002060"/>
                </a:solidFill>
              </a:rPr>
              <a:t>WHAT IT’S SOCIAL IMPACT?</a:t>
            </a:r>
            <a:endParaRPr lang="en-IN" b="1" dirty="0">
              <a:solidFill>
                <a:srgbClr val="002060"/>
              </a:solidFill>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32804070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3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 PROPOSED SOLUTION</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Font typeface="Courier New" pitchFamily="49" charset="0"/>
              <a:buChar char="o"/>
            </a:pPr>
            <a:r>
              <a:rPr lang="en-US" dirty="0"/>
              <a:t>GANs are a class of deep learning models which consist of two neural networks a generator and a discriminator.</a:t>
            </a:r>
          </a:p>
          <a:p>
            <a:pPr>
              <a:buFont typeface="Wingdings" pitchFamily="2" charset="2"/>
              <a:buChar char="§"/>
            </a:pPr>
            <a:r>
              <a:rPr lang="en-US" b="1" dirty="0"/>
              <a:t>Generator:</a:t>
            </a:r>
            <a:r>
              <a:rPr lang="en-US" dirty="0"/>
              <a:t>  </a:t>
            </a:r>
          </a:p>
          <a:p>
            <a:pPr lvl="1">
              <a:buFont typeface="Arial" pitchFamily="34" charset="0"/>
              <a:buChar char="•"/>
            </a:pPr>
            <a:r>
              <a:rPr lang="en-US" dirty="0"/>
              <a:t> </a:t>
            </a:r>
            <a:r>
              <a:rPr lang="en-US" sz="2000" dirty="0"/>
              <a:t>It learns to generate synthetic data samples that resemble real data from a given dataset.   </a:t>
            </a:r>
          </a:p>
          <a:p>
            <a:pPr lvl="1">
              <a:buFont typeface="Arial" pitchFamily="34" charset="0"/>
              <a:buChar char="•"/>
            </a:pPr>
            <a:r>
              <a:rPr lang="en-US" sz="2000" dirty="0"/>
              <a:t>Typically consists of convolutional or fully connected layers followed by activation functions like </a:t>
            </a:r>
            <a:r>
              <a:rPr lang="en-US" sz="2000" dirty="0" err="1"/>
              <a:t>ReLU</a:t>
            </a:r>
            <a:r>
              <a:rPr lang="en-US" sz="2000" dirty="0"/>
              <a:t> or </a:t>
            </a:r>
            <a:r>
              <a:rPr lang="en-US" sz="2000" dirty="0" err="1"/>
              <a:t>tanh</a:t>
            </a:r>
            <a:r>
              <a:rPr lang="en-US" sz="2000" dirty="0"/>
              <a:t>.</a:t>
            </a:r>
          </a:p>
          <a:p>
            <a:pPr>
              <a:buFont typeface="Wingdings" pitchFamily="2" charset="2"/>
              <a:buChar char="§"/>
            </a:pPr>
            <a:r>
              <a:rPr lang="en-US" b="1" dirty="0"/>
              <a:t>Discriminator:</a:t>
            </a:r>
            <a:endParaRPr lang="en-US" dirty="0"/>
          </a:p>
          <a:p>
            <a:pPr lvl="1">
              <a:buFont typeface="Arial" pitchFamily="34" charset="0"/>
              <a:buChar char="•"/>
            </a:pPr>
            <a:r>
              <a:rPr lang="en-US" sz="2000" dirty="0"/>
              <a:t>   It receives both real data samples from the dataset and fake samples generated by the generator and learns to distinguish between real and fake data samples.  </a:t>
            </a:r>
          </a:p>
          <a:p>
            <a:pPr lvl="1">
              <a:buFont typeface="Arial" pitchFamily="34" charset="0"/>
              <a:buChar char="•"/>
            </a:pPr>
            <a:r>
              <a:rPr lang="en-US" sz="2000" dirty="0"/>
              <a:t>  Typically consists of convolutional or fully connected layers followed by activation functions like </a:t>
            </a:r>
            <a:r>
              <a:rPr lang="en-US" sz="2000" dirty="0" err="1"/>
              <a:t>LeReLU</a:t>
            </a:r>
            <a:r>
              <a:rPr lang="en-US" sz="2000" dirty="0"/>
              <a:t> and a sigmoid activation function in the output layer.</a:t>
            </a:r>
            <a:endParaRPr lang="en-IN" sz="2000" dirty="0"/>
          </a:p>
        </p:txBody>
      </p:sp>
    </p:spTree>
    <p:extLst>
      <p:ext uri="{BB962C8B-B14F-4D97-AF65-F5344CB8AC3E}">
        <p14:creationId xmlns:p14="http://schemas.microsoft.com/office/powerpoint/2010/main" val="19635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THE WOW IN MY SOLUTION</a:t>
            </a:r>
          </a:p>
        </p:txBody>
      </p:sp>
      <p:sp>
        <p:nvSpPr>
          <p:cNvPr id="3" name="Content Placeholder 2"/>
          <p:cNvSpPr>
            <a:spLocks noGrp="1"/>
          </p:cNvSpPr>
          <p:nvPr>
            <p:ph idx="1"/>
          </p:nvPr>
        </p:nvSpPr>
        <p:spPr>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a:normAutofit/>
          </a:bodyPr>
          <a:lstStyle/>
          <a:p>
            <a:pPr>
              <a:buClr>
                <a:schemeClr val="accent1">
                  <a:lumMod val="75000"/>
                </a:schemeClr>
              </a:buClr>
              <a:buFont typeface="Wingdings" pitchFamily="2" charset="2"/>
              <a:buChar char="Ø"/>
            </a:pPr>
            <a:r>
              <a:rPr lang="en-US" sz="2400" dirty="0"/>
              <a:t> Realistic Data Synthesis</a:t>
            </a:r>
          </a:p>
          <a:p>
            <a:pPr>
              <a:buClr>
                <a:schemeClr val="accent1">
                  <a:lumMod val="75000"/>
                </a:schemeClr>
              </a:buClr>
              <a:buFont typeface="Wingdings" pitchFamily="2" charset="2"/>
              <a:buChar char="Ø"/>
            </a:pPr>
            <a:r>
              <a:rPr lang="en-US" sz="2400" dirty="0"/>
              <a:t>Addressing Data Scarcity  </a:t>
            </a:r>
          </a:p>
          <a:p>
            <a:pPr>
              <a:buClr>
                <a:schemeClr val="accent1">
                  <a:lumMod val="75000"/>
                </a:schemeClr>
              </a:buClr>
              <a:buFont typeface="Wingdings" pitchFamily="2" charset="2"/>
              <a:buChar char="Ø"/>
            </a:pPr>
            <a:r>
              <a:rPr lang="en-US" sz="2400" dirty="0"/>
              <a:t>Improved Generalization</a:t>
            </a:r>
          </a:p>
          <a:p>
            <a:pPr>
              <a:buClr>
                <a:schemeClr val="accent1">
                  <a:lumMod val="75000"/>
                </a:schemeClr>
              </a:buClr>
              <a:buFont typeface="Wingdings" pitchFamily="2" charset="2"/>
              <a:buChar char="Ø"/>
            </a:pPr>
            <a:r>
              <a:rPr lang="en-US" sz="2400" dirty="0"/>
              <a:t>Uncovering Hidden patterns</a:t>
            </a:r>
          </a:p>
          <a:p>
            <a:pPr>
              <a:buClr>
                <a:schemeClr val="accent1">
                  <a:lumMod val="75000"/>
                </a:schemeClr>
              </a:buClr>
              <a:buFont typeface="Wingdings" pitchFamily="2" charset="2"/>
              <a:buChar char="Ø"/>
            </a:pPr>
            <a:r>
              <a:rPr lang="en-US" sz="2400" dirty="0"/>
              <a:t>Customization and Control</a:t>
            </a:r>
          </a:p>
          <a:p>
            <a:pPr>
              <a:buClr>
                <a:schemeClr val="accent1">
                  <a:lumMod val="75000"/>
                </a:schemeClr>
              </a:buClr>
              <a:buFont typeface="Wingdings" pitchFamily="2" charset="2"/>
              <a:buChar char="Ø"/>
            </a:pPr>
            <a:r>
              <a:rPr lang="en-US" sz="2400" dirty="0"/>
              <a:t>Novelty and Creativity</a:t>
            </a:r>
          </a:p>
          <a:p>
            <a:pPr>
              <a:buClr>
                <a:schemeClr val="accent1">
                  <a:lumMod val="75000"/>
                </a:schemeClr>
              </a:buClr>
              <a:buFont typeface="Wingdings" pitchFamily="2" charset="2"/>
              <a:buChar char="Ø"/>
            </a:pPr>
            <a:r>
              <a:rPr lang="en-US" sz="2400" dirty="0"/>
              <a:t>Efficiency and Scalability</a:t>
            </a:r>
            <a:endParaRPr lang="en-IN" sz="2400" dirty="0"/>
          </a:p>
        </p:txBody>
      </p:sp>
    </p:spTree>
    <p:extLst>
      <p:ext uri="{BB962C8B-B14F-4D97-AF65-F5344CB8AC3E}">
        <p14:creationId xmlns:p14="http://schemas.microsoft.com/office/powerpoint/2010/main" val="13325246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327</TotalTime>
  <Words>1069</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Retrospect</vt:lpstr>
      <vt:lpstr>Presented By: ARUN PRAGASH M B.TECH INFORMATION TECHNOLOGY III YEAR UCEV VILLUPURAM arunpragash2001@gmail.com</vt:lpstr>
      <vt:lpstr>A Generative Model for Data Augmentation using GAN</vt:lpstr>
      <vt:lpstr>AGENDA </vt:lpstr>
      <vt:lpstr>PROBLEM STATEMENT</vt:lpstr>
      <vt:lpstr>PROJECT OVERVIEW</vt:lpstr>
      <vt:lpstr>WHO ARE THE END USERS?</vt:lpstr>
      <vt:lpstr>WHAT IT’S SOCIAL IMPACT?</vt:lpstr>
      <vt:lpstr> PROPOSED SOLUTION</vt:lpstr>
      <vt:lpstr>THE WOW IN MY SOLUTION</vt:lpstr>
      <vt:lpstr>SYSTEM APPROACH</vt:lpstr>
      <vt:lpstr>SYSTEM APPROACH – CONT.</vt:lpstr>
      <vt:lpstr> ALGORITHM &amp; DEPLOYMENT</vt:lpstr>
      <vt:lpstr>ALGORITHM &amp; DEPLOYMENT (CONT..)</vt:lpstr>
      <vt:lpstr>ALGORITHM &amp; DEPLOYMENT(CONT..)</vt:lpstr>
      <vt:lpstr>RESULT </vt:lpstr>
      <vt:lpstr>RESULT(CONT…)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generative model FOR data augmentation using Gan</dc:title>
  <dc:creator>Sameera Banu M</dc:creator>
  <cp:lastModifiedBy>Swetha U</cp:lastModifiedBy>
  <cp:revision>36</cp:revision>
  <dcterms:created xsi:type="dcterms:W3CDTF">2024-03-29T09:30:39Z</dcterms:created>
  <dcterms:modified xsi:type="dcterms:W3CDTF">2024-04-07T15:25:00Z</dcterms:modified>
</cp:coreProperties>
</file>