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9"/>
  </p:notesMasterIdLst>
  <p:handoutMasterIdLst>
    <p:handoutMasterId r:id="rId20"/>
  </p:handoutMasterIdLst>
  <p:sldIdLst>
    <p:sldId id="1507" r:id="rId2"/>
    <p:sldId id="2210" r:id="rId3"/>
    <p:sldId id="2216" r:id="rId4"/>
    <p:sldId id="2215" r:id="rId5"/>
    <p:sldId id="2204" r:id="rId6"/>
    <p:sldId id="2208" r:id="rId7"/>
    <p:sldId id="2218" r:id="rId8"/>
    <p:sldId id="2211" r:id="rId9"/>
    <p:sldId id="2219" r:id="rId10"/>
    <p:sldId id="2213" r:id="rId11"/>
    <p:sldId id="2220" r:id="rId12"/>
    <p:sldId id="2223" r:id="rId13"/>
    <p:sldId id="2221" r:id="rId14"/>
    <p:sldId id="2224" r:id="rId15"/>
    <p:sldId id="2217" r:id="rId16"/>
    <p:sldId id="2222" r:id="rId17"/>
    <p:sldId id="2207" r:id="rId18"/>
  </p:sldIdLst>
  <p:sldSz cx="9144000" cy="5143500" type="screen16x9"/>
  <p:notesSz cx="9945688" cy="6858000"/>
  <p:defaultTextStyle>
    <a:defPPr>
      <a:defRPr lang="en-US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334"/>
    <a:srgbClr val="091E2D"/>
    <a:srgbClr val="EFCB9B"/>
    <a:srgbClr val="F3D8B3"/>
    <a:srgbClr val="EDC38B"/>
    <a:srgbClr val="071A27"/>
    <a:srgbClr val="1D1D1D"/>
    <a:srgbClr val="237DB9"/>
    <a:srgbClr val="CCFFCC"/>
    <a:srgbClr val="836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8746" autoAdjust="0"/>
  </p:normalViewPr>
  <p:slideViewPr>
    <p:cSldViewPr snapToObjects="1">
      <p:cViewPr>
        <p:scale>
          <a:sx n="109" d="100"/>
          <a:sy n="109" d="100"/>
        </p:scale>
        <p:origin x="-330" y="2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6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3570"/>
    </p:cViewPr>
  </p:sorterViewPr>
  <p:notesViewPr>
    <p:cSldViewPr snapToObjects="1">
      <p:cViewPr varScale="1">
        <p:scale>
          <a:sx n="74" d="100"/>
          <a:sy n="74" d="100"/>
        </p:scale>
        <p:origin x="-1782" y="-96"/>
      </p:cViewPr>
      <p:guideLst>
        <p:guide orient="horz" pos="2160"/>
        <p:guide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9533011" y="228600"/>
            <a:ext cx="41267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BA55-396F-46DB-98CB-67F5915743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279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My First Template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164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CD31-4B7D-4FD2-B052-E296BFBA018F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569" y="3257550"/>
            <a:ext cx="795655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This is me Adam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164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0C94-5092-4638-9E1F-C533F19764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59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39096" y="1198350"/>
            <a:ext cx="2819400" cy="341572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3458496" y="1198350"/>
            <a:ext cx="2514600" cy="1707863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973096" y="1198350"/>
            <a:ext cx="2514600" cy="170786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458496" y="2906213"/>
            <a:ext cx="2514600" cy="1707863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973096" y="2906213"/>
            <a:ext cx="2514600" cy="1707863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6" grpId="0" animBg="1"/>
      <p:bldP spid="21" grpId="0" animBg="1"/>
      <p:bldP spid="28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9143999" cy="3666282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90550"/>
            <a:ext cx="9143999" cy="307573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9525"/>
            <a:ext cx="9143999" cy="273367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66750" y="1323675"/>
            <a:ext cx="2057400" cy="3238100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28422" y="1323275"/>
            <a:ext cx="4815578" cy="781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4343400" y="2142425"/>
            <a:ext cx="4800599" cy="781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4343400" y="2961575"/>
            <a:ext cx="4800599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343400" y="3780725"/>
            <a:ext cx="4800599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4550708" y="1559777"/>
            <a:ext cx="360468" cy="36335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4555461" y="2357469"/>
            <a:ext cx="350962" cy="35096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4537759" y="3167317"/>
            <a:ext cx="386366" cy="36956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4553875" y="3980750"/>
            <a:ext cx="354135" cy="381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47903" y="1627989"/>
            <a:ext cx="3406030" cy="42026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42633" y="1422037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5047903" y="2473502"/>
            <a:ext cx="3406030" cy="3600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5042633" y="2267550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047903" y="3313914"/>
            <a:ext cx="3406030" cy="34809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5042633" y="3107962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5047903" y="4133064"/>
            <a:ext cx="3406030" cy="35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5042633" y="3927112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1323275"/>
            <a:ext cx="2266750" cy="32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4"/>
          </p:nvPr>
        </p:nvSpPr>
        <p:spPr>
          <a:xfrm>
            <a:off x="129718" y="2443254"/>
            <a:ext cx="2007314" cy="18056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5"/>
          </p:nvPr>
        </p:nvSpPr>
        <p:spPr>
          <a:xfrm>
            <a:off x="126908" y="1695363"/>
            <a:ext cx="2012935" cy="639561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7991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7991" y="1472626"/>
            <a:ext cx="1421516" cy="142109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7168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22643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22643" y="1472626"/>
            <a:ext cx="1421516" cy="142109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81820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29092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29092" y="1472626"/>
            <a:ext cx="1421516" cy="142109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88269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35350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835350" y="1472626"/>
            <a:ext cx="1421516" cy="142109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6694527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3"/>
          <p:cNvGrpSpPr/>
          <p:nvPr userDrawn="1"/>
        </p:nvGrpSpPr>
        <p:grpSpPr>
          <a:xfrm>
            <a:off x="6019800" y="1640136"/>
            <a:ext cx="2467961" cy="363998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13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6843" y="1381812"/>
              <a:ext cx="44723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80%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67"/>
          <p:cNvGrpSpPr/>
          <p:nvPr userDrawn="1"/>
        </p:nvGrpSpPr>
        <p:grpSpPr>
          <a:xfrm>
            <a:off x="6019800" y="2046843"/>
            <a:ext cx="2103963" cy="363998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1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9432" y="2219301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70%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6019800" y="2453550"/>
            <a:ext cx="1739964" cy="363998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9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6768" y="3086606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60%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90"/>
          <p:cNvGrpSpPr/>
          <p:nvPr userDrawn="1"/>
        </p:nvGrpSpPr>
        <p:grpSpPr>
          <a:xfrm>
            <a:off x="6019800" y="2860256"/>
            <a:ext cx="1295076" cy="363998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22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10113" y="3946215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40%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85"/>
          <p:cNvGrpSpPr/>
          <p:nvPr userDrawn="1"/>
        </p:nvGrpSpPr>
        <p:grpSpPr>
          <a:xfrm>
            <a:off x="1240163" y="3766544"/>
            <a:ext cx="443469" cy="443470"/>
            <a:chOff x="5548002" y="1784606"/>
            <a:chExt cx="443469" cy="4434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Freeform 154"/>
            <p:cNvSpPr>
              <a:spLocks/>
            </p:cNvSpPr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287"/>
          <p:cNvGrpSpPr/>
          <p:nvPr userDrawn="1"/>
        </p:nvGrpSpPr>
        <p:grpSpPr>
          <a:xfrm>
            <a:off x="762916" y="3766544"/>
            <a:ext cx="443469" cy="443470"/>
            <a:chOff x="5914348" y="1371372"/>
            <a:chExt cx="443469" cy="44347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0" name="Group 289"/>
          <p:cNvGrpSpPr/>
          <p:nvPr userDrawn="1"/>
        </p:nvGrpSpPr>
        <p:grpSpPr>
          <a:xfrm>
            <a:off x="2194656" y="3766544"/>
            <a:ext cx="443469" cy="443470"/>
            <a:chOff x="4744821" y="2611074"/>
            <a:chExt cx="443469" cy="44347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3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" name="Group 291"/>
          <p:cNvGrpSpPr/>
          <p:nvPr userDrawn="1"/>
        </p:nvGrpSpPr>
        <p:grpSpPr>
          <a:xfrm>
            <a:off x="1717410" y="3766544"/>
            <a:ext cx="443469" cy="443470"/>
            <a:chOff x="5192675" y="2208635"/>
            <a:chExt cx="443469" cy="44347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8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39391" y="1382969"/>
            <a:ext cx="2103809" cy="2103181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128" y="1486266"/>
            <a:ext cx="1421516" cy="1421092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7052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258440" y="1486266"/>
            <a:ext cx="1421516" cy="1421092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38364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848912" y="1486266"/>
            <a:ext cx="1421516" cy="1421092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3828836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431280" y="1486266"/>
            <a:ext cx="1421516" cy="1421092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5411204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029856" y="1486266"/>
            <a:ext cx="1421516" cy="142109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7009780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71924" y="2873313"/>
            <a:ext cx="119192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5170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2373236" y="2873313"/>
            <a:ext cx="1191925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56482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9" name="Rectangle 28"/>
          <p:cNvSpPr/>
          <p:nvPr userDrawn="1"/>
        </p:nvSpPr>
        <p:spPr>
          <a:xfrm>
            <a:off x="3963708" y="2873313"/>
            <a:ext cx="1191925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4046954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5" name="Rectangle 34"/>
          <p:cNvSpPr/>
          <p:nvPr userDrawn="1"/>
        </p:nvSpPr>
        <p:spPr>
          <a:xfrm>
            <a:off x="5546076" y="2873313"/>
            <a:ext cx="1191925" cy="53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5629322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1" name="Rectangle 40"/>
          <p:cNvSpPr/>
          <p:nvPr userDrawn="1"/>
        </p:nvSpPr>
        <p:spPr>
          <a:xfrm>
            <a:off x="7144652" y="2873313"/>
            <a:ext cx="1191925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7227898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1"/>
            <a:ext cx="9143999" cy="264794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128" y="1733550"/>
            <a:ext cx="1421516" cy="1421092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7052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258440" y="1733550"/>
            <a:ext cx="1421516" cy="1421092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38364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848912" y="1733550"/>
            <a:ext cx="1421516" cy="1421092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3828836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431280" y="1733550"/>
            <a:ext cx="1421516" cy="1421092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5411204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029856" y="1733550"/>
            <a:ext cx="1421516" cy="1421092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7009780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71924" y="3120597"/>
            <a:ext cx="119192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5170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2373236" y="3120597"/>
            <a:ext cx="1191925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56482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9" name="Rectangle 28"/>
          <p:cNvSpPr/>
          <p:nvPr userDrawn="1"/>
        </p:nvSpPr>
        <p:spPr>
          <a:xfrm>
            <a:off x="3963708" y="3120597"/>
            <a:ext cx="1191925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4046954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5" name="Rectangle 34"/>
          <p:cNvSpPr/>
          <p:nvPr userDrawn="1"/>
        </p:nvSpPr>
        <p:spPr>
          <a:xfrm>
            <a:off x="5546076" y="3120597"/>
            <a:ext cx="1191925" cy="53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5629322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1" name="Rectangle 40"/>
          <p:cNvSpPr/>
          <p:nvPr userDrawn="1"/>
        </p:nvSpPr>
        <p:spPr>
          <a:xfrm>
            <a:off x="7144652" y="3120597"/>
            <a:ext cx="1191925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7227898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4202113" y="-236538"/>
            <a:ext cx="739775" cy="9144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4189216" y="0"/>
            <a:ext cx="765568" cy="5334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310173" y="1716069"/>
            <a:ext cx="4523654" cy="63898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5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Main Title Here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2440654"/>
            <a:ext cx="4114800" cy="5055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516958"/>
            <a:ext cx="9144000" cy="1677784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2459394" y="1088068"/>
            <a:ext cx="1676400" cy="16764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2674669" y="3245374"/>
            <a:ext cx="3796252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4482987" y="1847450"/>
            <a:ext cx="179616" cy="179616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632128" y="1261331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5926101" y="89227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942575" y="1427220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5112" y="1799325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5009797" y="2986556"/>
            <a:ext cx="1676400" cy="1676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4482987" y="3745938"/>
            <a:ext cx="179616" cy="179616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182531" y="3159819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001401" y="1987715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6225" y="3325708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858762" y="3697813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2459394" y="1088068"/>
            <a:ext cx="1676400" cy="16764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2334419" y="2238373"/>
            <a:ext cx="4476752" cy="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4482987" y="1847450"/>
            <a:ext cx="179616" cy="179616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632128" y="1261331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5926101" y="89227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942575" y="1427220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5112" y="1799325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5009797" y="2986556"/>
            <a:ext cx="1676400" cy="16764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4482987" y="3745938"/>
            <a:ext cx="179616" cy="179616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182531" y="3159819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001401" y="1987715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6225" y="3325708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858762" y="3697813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654724" y="1274105"/>
            <a:ext cx="3802062" cy="3431245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7388" y="1403031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3574106" y="1042654"/>
            <a:ext cx="686790" cy="6867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Freeform 62"/>
          <p:cNvSpPr>
            <a:spLocks noChangeAspect="1" noEditPoints="1"/>
          </p:cNvSpPr>
          <p:nvPr userDrawn="1"/>
        </p:nvSpPr>
        <p:spPr bwMode="auto">
          <a:xfrm>
            <a:off x="3761708" y="1229009"/>
            <a:ext cx="311587" cy="31408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44961" y="151995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2344961" y="1932867"/>
            <a:ext cx="191593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689869" y="1274105"/>
            <a:ext cx="3802062" cy="3431245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882533" y="1403031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7609251" y="1042654"/>
            <a:ext cx="686790" cy="68679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80106" y="151995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80106" y="1932867"/>
            <a:ext cx="191593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78"/>
          <p:cNvSpPr>
            <a:spLocks noEditPoints="1"/>
          </p:cNvSpPr>
          <p:nvPr userDrawn="1"/>
        </p:nvSpPr>
        <p:spPr bwMode="auto">
          <a:xfrm>
            <a:off x="7785189" y="1259926"/>
            <a:ext cx="334914" cy="252246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8" grpId="0" animBg="1"/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/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 userDrawn="1"/>
        </p:nvSpPr>
        <p:spPr>
          <a:xfrm>
            <a:off x="4724400" y="3128013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4724400" y="1298741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1058445" y="3112776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1058445" y="1298741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22027" y="1437120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828800" y="1377175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1828800" y="1790092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83927" y="3251155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/>
          </p:nvPr>
        </p:nvSpPr>
        <p:spPr>
          <a:xfrm>
            <a:off x="1828800" y="319121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1828800" y="3604127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494167" y="1437120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2"/>
          </p:nvPr>
        </p:nvSpPr>
        <p:spPr>
          <a:xfrm>
            <a:off x="5925191" y="1377175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3"/>
          </p:nvPr>
        </p:nvSpPr>
        <p:spPr>
          <a:xfrm>
            <a:off x="5513305" y="1790092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494167" y="3266392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5"/>
          </p:nvPr>
        </p:nvSpPr>
        <p:spPr>
          <a:xfrm>
            <a:off x="5925191" y="3206447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6"/>
          </p:nvPr>
        </p:nvSpPr>
        <p:spPr>
          <a:xfrm>
            <a:off x="5513305" y="3619364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3724274" y="2152650"/>
            <a:ext cx="1524002" cy="1435527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245"/>
          <p:cNvSpPr>
            <a:spLocks/>
          </p:cNvSpPr>
          <p:nvPr userDrawn="1"/>
        </p:nvSpPr>
        <p:spPr bwMode="auto">
          <a:xfrm>
            <a:off x="4198809" y="2582947"/>
            <a:ext cx="574933" cy="574933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1" grpId="0" animBg="1"/>
      <p:bldP spid="37" grpId="0" animBg="1"/>
      <p:bldP spid="20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53" grpId="0" animBg="1"/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82050" y="1575525"/>
            <a:ext cx="1833416" cy="1832870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746883" y="2540085"/>
            <a:ext cx="1833416" cy="1832870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2704408" y="1565900"/>
            <a:ext cx="1833416" cy="1832870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3670412" y="2530460"/>
            <a:ext cx="1833416" cy="1832870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626766" y="1556275"/>
            <a:ext cx="1833416" cy="1832870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5593942" y="2520835"/>
            <a:ext cx="1833416" cy="1832870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6549123" y="1556275"/>
            <a:ext cx="1833416" cy="1832870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3" name="Round Same Side Corner Rectangle 12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8" grpId="0" animBg="1"/>
      <p:bldP spid="47" grpId="0" animBg="1"/>
      <p:bldP spid="16" grpId="0" animBg="1"/>
      <p:bldP spid="17" grpId="0" animBg="1"/>
      <p:bldP spid="15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>
          <a:xfrm>
            <a:off x="2976445" y="1294956"/>
            <a:ext cx="3257820" cy="2592090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</p:grp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115475" y="1409700"/>
            <a:ext cx="2958486" cy="1672978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Slide Number Placeholder 4"/>
          <p:cNvSpPr txBox="1">
            <a:spLocks/>
          </p:cNvSpPr>
          <p:nvPr userDrawn="1"/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0316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343400" y="1107788"/>
            <a:ext cx="4800600" cy="1168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141150" y="1164738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72000" y="1192300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4572000" y="1490118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107788"/>
            <a:ext cx="4343400" cy="35213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4343400" y="2276575"/>
            <a:ext cx="4800600" cy="1168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7141150" y="2333525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4572000" y="2361087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4572000" y="2658905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4343400" y="3450738"/>
            <a:ext cx="4800600" cy="1168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141150" y="3511150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4572000" y="3535250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572000" y="3833068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39" grpId="0" animBg="1"/>
      <p:bldP spid="44" grpId="0" animBg="1"/>
      <p:bldP spid="4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2"/>
            <a:ext cx="9127832" cy="2788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3"/>
            <a:ext cx="9144000" cy="22547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57551"/>
            <a:ext cx="2286000" cy="1371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286000" y="3257551"/>
            <a:ext cx="2286000" cy="13715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3257551"/>
            <a:ext cx="2286000" cy="13715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858000" y="3257551"/>
            <a:ext cx="2286000" cy="13715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2" grpId="0" animBg="1"/>
      <p:bldP spid="23" grpId="0" animBg="1"/>
      <p:bldP spid="24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647700" y="1160209"/>
            <a:ext cx="3962400" cy="1125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723083" y="1180605"/>
            <a:ext cx="3773217" cy="11053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5179" y="1444572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49911" y="1238620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647700" y="2397112"/>
            <a:ext cx="3962400" cy="1125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723083" y="2417508"/>
            <a:ext cx="3773217" cy="1105395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755179" y="2681475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749911" y="2475523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9" name="Rectangle 28"/>
          <p:cNvSpPr/>
          <p:nvPr userDrawn="1"/>
        </p:nvSpPr>
        <p:spPr>
          <a:xfrm>
            <a:off x="647700" y="3655758"/>
            <a:ext cx="3962400" cy="11257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723083" y="3676154"/>
            <a:ext cx="3773217" cy="1105395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2"/>
          </p:nvPr>
        </p:nvSpPr>
        <p:spPr>
          <a:xfrm>
            <a:off x="755179" y="3940121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749911" y="3734169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1753428"/>
            <a:ext cx="4114800" cy="264712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647700" y="1107788"/>
            <a:ext cx="7848600" cy="1616362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06369"/>
            <a:ext cx="1676400" cy="12192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2743200" y="1343624"/>
            <a:ext cx="54864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2743200" y="1641441"/>
            <a:ext cx="5486400" cy="88412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647700" y="2799550"/>
            <a:ext cx="7848600" cy="2006986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918813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476325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3480738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43600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5948013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animBg="1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36575" y="1847850"/>
            <a:ext cx="1920240" cy="1143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42925" y="1436899"/>
            <a:ext cx="1905000" cy="403331"/>
            <a:chOff x="609600" y="1276350"/>
            <a:chExt cx="1905000" cy="40333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Title Goes Here</a:t>
              </a:r>
              <a:endParaRPr lang="en-US" sz="1400" b="1" dirty="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542925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38175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38175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584449" y="1847850"/>
            <a:ext cx="1920240" cy="1143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590800" y="1436899"/>
            <a:ext cx="1905000" cy="403331"/>
            <a:chOff x="609600" y="1276350"/>
            <a:chExt cx="1905000" cy="40333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Title Goes Here</a:t>
              </a:r>
              <a:endParaRPr lang="en-US" sz="1400" b="1" dirty="0"/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2590800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86050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2686050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635500" y="1847850"/>
            <a:ext cx="1920240" cy="1143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4648200" y="1436899"/>
            <a:ext cx="1905000" cy="403331"/>
            <a:chOff x="609600" y="1276350"/>
            <a:chExt cx="1905000" cy="403331"/>
          </a:xfrm>
        </p:grpSpPr>
        <p:sp>
          <p:nvSpPr>
            <p:cNvPr id="34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Title Goes Here</a:t>
              </a:r>
              <a:endParaRPr lang="en-US" sz="1400" b="1" dirty="0"/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4648200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4743450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4743450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705576" y="1847850"/>
            <a:ext cx="1920240" cy="1143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6711926" y="1436899"/>
            <a:ext cx="1905000" cy="403331"/>
            <a:chOff x="609600" y="1276350"/>
            <a:chExt cx="1905000" cy="403331"/>
          </a:xfrm>
        </p:grpSpPr>
        <p:sp>
          <p:nvSpPr>
            <p:cNvPr id="41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Title Goes Here</a:t>
              </a:r>
              <a:endParaRPr lang="en-US" sz="1400" b="1" dirty="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711926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6807176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6807176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7" grpId="0" animBg="1"/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6" grpId="0" animBg="1"/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3" grpId="0" animBg="1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23950"/>
            <a:ext cx="5029200" cy="36825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029200" y="1123947"/>
            <a:ext cx="1981200" cy="1841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5029200" y="2965242"/>
            <a:ext cx="1981200" cy="18412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7" name="Picture Placeholder 7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7010400" y="1123949"/>
            <a:ext cx="2133600" cy="36825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5162550" y="13525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5162550" y="16503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5162550" y="3188332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5162550" y="3486150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40" grpId="0" animBg="1"/>
      <p:bldP spid="47" grpId="0" animBg="1"/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84983" y="1185729"/>
            <a:ext cx="3773217" cy="173220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66136" y="3115715"/>
            <a:ext cx="3773217" cy="173220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57725" y="1185728"/>
            <a:ext cx="3781628" cy="1732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4676572" y="3115715"/>
            <a:ext cx="3781628" cy="1732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816792" y="163213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03961" y="1616944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816792" y="204170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03961" y="2026519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816792" y="245128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3961" y="2436094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4851581" y="3562416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238750" y="3547228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45"/>
          <p:cNvSpPr>
            <a:spLocks noEditPoints="1"/>
          </p:cNvSpPr>
          <p:nvPr userDrawn="1"/>
        </p:nvSpPr>
        <p:spPr bwMode="auto">
          <a:xfrm>
            <a:off x="4851581" y="398316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238750" y="3967973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4851581" y="440390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8750" y="4388719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1"/>
          </p:nvPr>
        </p:nvSpPr>
        <p:spPr>
          <a:xfrm>
            <a:off x="874982" y="1321695"/>
            <a:ext cx="345317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/>
          </p:nvPr>
        </p:nvSpPr>
        <p:spPr>
          <a:xfrm>
            <a:off x="4851581" y="3239540"/>
            <a:ext cx="345317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459517" y="1162357"/>
            <a:ext cx="4027258" cy="1115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8200" y="1172922"/>
            <a:ext cx="3609475" cy="11053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0240" y="1446414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604972" y="1240462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4198555" y="1632340"/>
            <a:ext cx="304800" cy="1865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459517" y="2381250"/>
            <a:ext cx="4027258" cy="1115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48200" y="2391815"/>
            <a:ext cx="3609475" cy="1105395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10240" y="2665307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0"/>
          </p:nvPr>
        </p:nvSpPr>
        <p:spPr>
          <a:xfrm>
            <a:off x="4604972" y="2459355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4198555" y="2851233"/>
            <a:ext cx="304800" cy="1865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4459517" y="3590925"/>
            <a:ext cx="4027258" cy="1115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8200" y="3601490"/>
            <a:ext cx="3609475" cy="1105395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10240" y="3874982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604972" y="3669030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4198555" y="4060908"/>
            <a:ext cx="304800" cy="18655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725" y="3274758"/>
            <a:ext cx="2466475" cy="13965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71763" y="1156232"/>
            <a:ext cx="7800475" cy="199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816792" y="169644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03960" y="1681261"/>
            <a:ext cx="7101839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816792" y="2194055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03961" y="2178867"/>
            <a:ext cx="7101838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816792" y="2663086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3961" y="2647898"/>
            <a:ext cx="7101838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874982" y="1332839"/>
            <a:ext cx="743081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31744" y="3274758"/>
            <a:ext cx="2466475" cy="13965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005763" y="3274758"/>
            <a:ext cx="2466475" cy="13965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21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725" y="2250788"/>
            <a:ext cx="2466475" cy="124418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71763" y="1056575"/>
            <a:ext cx="2452437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31744" y="2250788"/>
            <a:ext cx="2466475" cy="1244187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005763" y="2250788"/>
            <a:ext cx="2466475" cy="1244187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345782" y="1056575"/>
            <a:ext cx="2452437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019801" y="1056575"/>
            <a:ext cx="2452437" cy="114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57724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1763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3331743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3345782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6005762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7"/>
          </p:nvPr>
        </p:nvSpPr>
        <p:spPr>
          <a:xfrm>
            <a:off x="6019801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62"/>
          <p:cNvSpPr>
            <a:spLocks noChangeAspect="1" noEditPoints="1"/>
          </p:cNvSpPr>
          <p:nvPr userDrawn="1"/>
        </p:nvSpPr>
        <p:spPr bwMode="auto">
          <a:xfrm>
            <a:off x="1568846" y="1296309"/>
            <a:ext cx="658270" cy="663532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45"/>
          <p:cNvSpPr>
            <a:spLocks noChangeAspect="1"/>
          </p:cNvSpPr>
          <p:nvPr userDrawn="1"/>
        </p:nvSpPr>
        <p:spPr bwMode="auto">
          <a:xfrm>
            <a:off x="4251546" y="1307621"/>
            <a:ext cx="640908" cy="640908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32"/>
          <p:cNvSpPr>
            <a:spLocks noChangeAspect="1" noEditPoints="1"/>
          </p:cNvSpPr>
          <p:nvPr userDrawn="1"/>
        </p:nvSpPr>
        <p:spPr bwMode="auto">
          <a:xfrm>
            <a:off x="6893237" y="1290633"/>
            <a:ext cx="705564" cy="674884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40" grpId="0" animBg="1"/>
      <p:bldP spid="41" grpId="0" animBg="1"/>
      <p:bldP spid="17" grpId="0" animBg="1"/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5" grpId="0" animBg="1"/>
      <p:bldP spid="36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04801" y="940087"/>
            <a:ext cx="2819400" cy="4203413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2927955" y="1390650"/>
            <a:ext cx="1676400" cy="781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2927955" y="2209800"/>
            <a:ext cx="1676400" cy="781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2927955" y="3028950"/>
            <a:ext cx="1676400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2927955" y="3848100"/>
            <a:ext cx="1676400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3585921" y="1627152"/>
            <a:ext cx="360468" cy="36335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3590674" y="2424844"/>
            <a:ext cx="350962" cy="35096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3572972" y="3234692"/>
            <a:ext cx="386366" cy="36956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3589088" y="4048125"/>
            <a:ext cx="354135" cy="381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747370" y="1570239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42101" y="1364287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4747370" y="2415752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42101" y="2209800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47370" y="3256164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42101" y="3050212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4747370" y="4075314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42101" y="3869362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14328"/>
            <a:ext cx="3124200" cy="1995622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124200" y="1414328"/>
            <a:ext cx="6003632" cy="199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3421231" y="192080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3808399" y="1905614"/>
            <a:ext cx="4784432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3421231" y="2418408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08399" y="2403220"/>
            <a:ext cx="4784431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3421231" y="288743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808399" y="2872251"/>
            <a:ext cx="4784431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3479422" y="1610646"/>
            <a:ext cx="514681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A23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72" r:id="rId2"/>
    <p:sldLayoutId id="2147483805" r:id="rId3"/>
    <p:sldLayoutId id="2147483806" r:id="rId4"/>
    <p:sldLayoutId id="2147483808" r:id="rId5"/>
    <p:sldLayoutId id="2147483807" r:id="rId6"/>
    <p:sldLayoutId id="2147483824" r:id="rId7"/>
    <p:sldLayoutId id="2147483825" r:id="rId8"/>
    <p:sldLayoutId id="2147483809" r:id="rId9"/>
    <p:sldLayoutId id="2147483810" r:id="rId10"/>
    <p:sldLayoutId id="2147483812" r:id="rId11"/>
    <p:sldLayoutId id="2147483826" r:id="rId12"/>
    <p:sldLayoutId id="2147483860" r:id="rId13"/>
    <p:sldLayoutId id="2147483815" r:id="rId14"/>
    <p:sldLayoutId id="2147483859" r:id="rId15"/>
    <p:sldLayoutId id="2147483832" r:id="rId16"/>
    <p:sldLayoutId id="2147483866" r:id="rId17"/>
    <p:sldLayoutId id="2147483861" r:id="rId18"/>
    <p:sldLayoutId id="2147483862" r:id="rId19"/>
    <p:sldLayoutId id="2147483864" r:id="rId20"/>
    <p:sldLayoutId id="2147483865" r:id="rId21"/>
    <p:sldLayoutId id="2147483867" r:id="rId22"/>
    <p:sldLayoutId id="2147483868" r:id="rId23"/>
    <p:sldLayoutId id="2147483870" r:id="rId24"/>
    <p:sldLayoutId id="2147483871" r:id="rId25"/>
    <p:sldLayoutId id="2147483874" r:id="rId26"/>
    <p:sldLayoutId id="2147483875" r:id="rId27"/>
    <p:sldLayoutId id="2147483876" r:id="rId28"/>
    <p:sldLayoutId id="2147483877" r:id="rId29"/>
    <p:sldLayoutId id="2147483881" r:id="rId30"/>
    <p:sldLayoutId id="2147483878" r:id="rId31"/>
    <p:sldLayoutId id="2147483879" r:id="rId32"/>
    <p:sldLayoutId id="2147483880" r:id="rId3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tlassian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DevOps with Kubernetes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 Introduction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4675" y="4966028"/>
            <a:ext cx="2947125" cy="12311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914400">
              <a:spcBef>
                <a:spcPct val="20000"/>
              </a:spcBef>
              <a:defRPr/>
            </a:pP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  <a:cs typeface="+mj-cs"/>
              </a:rPr>
              <a:t>Kumaran Confidential Information. Not to be circulated</a:t>
            </a:r>
            <a:endParaRPr lang="en-US" sz="800" dirty="0">
              <a:solidFill>
                <a:schemeClr val="bg1">
                  <a:lumMod val="95000"/>
                </a:schemeClr>
              </a:solidFill>
              <a:cs typeface="+mj-cs"/>
            </a:endParaRPr>
          </a:p>
        </p:txBody>
      </p:sp>
      <p:pic>
        <p:nvPicPr>
          <p:cNvPr id="1027" name="Picture 3" descr="C:\Users\Admin\Desktop\Canbooks\Putty\website.tar\website\img_pdf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036968"/>
            <a:ext cx="1677537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97953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Tools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1538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13345"/>
              </p:ext>
            </p:extLst>
          </p:nvPr>
        </p:nvGraphicFramePr>
        <p:xfrm>
          <a:off x="457200" y="1030336"/>
          <a:ext cx="8382001" cy="3827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9870"/>
                <a:gridCol w="1472079"/>
                <a:gridCol w="1986904"/>
                <a:gridCol w="1319240"/>
                <a:gridCol w="1683908"/>
              </a:tblGrid>
              <a:tr h="17692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.Net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Java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Category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Tools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License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Tools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License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>
                    <a:solidFill>
                      <a:schemeClr val="accent2"/>
                    </a:solidFill>
                  </a:tcPr>
                </a:tc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Source Code IDE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Visual Studio 2017 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Microsoft Licensed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Eclipse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Open Source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Source Repository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Git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Open Source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GitLab Repository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Free for On-Premises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CICD Tool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VSTS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Microsoft Azure Licensed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Jenkins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Open Source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Unit Test Tools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Microsoft Unit Test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Microsoft Azure Licensed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JUnit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Open Source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Static Code Analyzer Tools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StyleCop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Open Source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SonarQube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Open Source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Container Tools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Dockers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Open Source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Dockers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Open Source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Functional Testing Tools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Selenium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Apache Licensed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Selenium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Apache Licensed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Issue Tracking Tools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VSTS Work Item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Microsoft Azure Licensed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Jira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linkClick r:id="rId2" tooltip="Atlassian"/>
                        </a:rPr>
                        <a:t>Atlassian Licensed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API Gateway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Ocelot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Open Source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Zuul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Open Source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Docker Registry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Azure Container Registry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Microsoft Azure Licensed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Azure Container Registry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Microsoft Azure Licensed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</a:tr>
              <a:tr h="3664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Container Services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Azure Container Services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Microsoft Azure Licensed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Azure Container Services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Microsoft Azure Licensed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Cluster Nodes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Container VMs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Microsoft Azure Licensed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Nodes-Container VMs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Microsoft Azure Licensed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On Prem/Cloud DB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SQL Server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Microsoft Licensed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SQL Server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Microsoft Licensed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Data visualization Tools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Kibana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Open Source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Kibana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Open Source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Server Monitoring Tool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Grafana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Open Source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Grafana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Open Source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Application Monitoring Tools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Application Insights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Microsoft Azure Licensed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Application Insights 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Microsoft Azure Licensed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effectLst/>
                        <a:latin typeface="Calibri"/>
                      </a:endParaRPr>
                    </a:p>
                  </a:txBody>
                  <a:tcPr marL="7903" marR="7903" marT="79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/>
          <p:cNvSpPr txBox="1">
            <a:spLocks/>
          </p:cNvSpPr>
          <p:nvPr/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Java – Process Flow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4" name="Picture 2" descr="C:\Users\muth1378.KSPLAD\AppData\Local\Microsoft\Windows\Temporary Internet Files\Content.Outlook\734DVL2J\Java_Process_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70768"/>
            <a:ext cx="8077200" cy="393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4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/>
          <p:cNvSpPr txBox="1">
            <a:spLocks/>
          </p:cNvSpPr>
          <p:nvPr/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Java – Environment Setup Flow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muth1378.KSPLAD\AppData\Local\Microsoft\Windows\Temporary Internet Files\Content.Outlook\734DVL2J\Microservice_Creation_Flow_Java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819151"/>
            <a:ext cx="7086600" cy="404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/>
          <p:cNvSpPr txBox="1">
            <a:spLocks/>
          </p:cNvSpPr>
          <p:nvPr/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.NET – Process Flow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 descr="C:\Users\muth1378.KSPLAD\AppData\Local\Microsoft\Windows\Temporary Internet Files\Content.Outlook\734DVL2J\DotNet_Process_Diagram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7659"/>
            <a:ext cx="8305800" cy="419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7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/>
          <p:cNvSpPr txBox="1">
            <a:spLocks/>
          </p:cNvSpPr>
          <p:nvPr/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.NET – Environment Setup Flow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2" descr="C:\Users\muth1378.KSPLAD\AppData\Local\Microsoft\Windows\Temporary Internet Files\Content.Outlook\734DVL2J\Microservice_creaton_Flow_Dot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32906"/>
            <a:ext cx="7924800" cy="345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6854354" y="895350"/>
            <a:ext cx="2258656" cy="17335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4572000" y="895350"/>
            <a:ext cx="2559810" cy="1733550"/>
            <a:chOff x="4572000" y="3038889"/>
            <a:chExt cx="2590800" cy="1733550"/>
          </a:xfrm>
        </p:grpSpPr>
        <p:sp>
          <p:nvSpPr>
            <p:cNvPr id="31" name="Rectangle 30"/>
            <p:cNvSpPr/>
            <p:nvPr/>
          </p:nvSpPr>
          <p:spPr>
            <a:xfrm>
              <a:off x="4572000" y="3038889"/>
              <a:ext cx="2286000" cy="17335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5400000">
              <a:off x="6705600" y="3762789"/>
              <a:ext cx="609600" cy="3048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286000" y="895350"/>
            <a:ext cx="2559810" cy="1733550"/>
            <a:chOff x="2286000" y="3038889"/>
            <a:chExt cx="2590800" cy="1733550"/>
          </a:xfrm>
        </p:grpSpPr>
        <p:sp>
          <p:nvSpPr>
            <p:cNvPr id="30" name="Rectangle 29"/>
            <p:cNvSpPr/>
            <p:nvPr/>
          </p:nvSpPr>
          <p:spPr>
            <a:xfrm>
              <a:off x="2286000" y="3038889"/>
              <a:ext cx="2286000" cy="1733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4419600" y="3762789"/>
              <a:ext cx="609600" cy="3048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0" y="895350"/>
            <a:ext cx="2559810" cy="1733550"/>
            <a:chOff x="0" y="3038889"/>
            <a:chExt cx="2590800" cy="1733550"/>
          </a:xfrm>
        </p:grpSpPr>
        <p:sp>
          <p:nvSpPr>
            <p:cNvPr id="28" name="Rectangle 27"/>
            <p:cNvSpPr/>
            <p:nvPr/>
          </p:nvSpPr>
          <p:spPr>
            <a:xfrm>
              <a:off x="0" y="3038889"/>
              <a:ext cx="2286000" cy="17335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2133600" y="3762789"/>
              <a:ext cx="609600" cy="3048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490668" y="1557140"/>
            <a:ext cx="1951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Portable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Docker is hardware agnostics, Cloud agnostics, Platform agnostics, Language agnostics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66729" y="1557140"/>
            <a:ext cx="19514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Reusable Layers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Layers of Docker containers are shared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42790" y="1557140"/>
            <a:ext cx="1951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CI/CD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Completely supports Continuous Integration and Continuous Delivery models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5562" y="1557140"/>
            <a:ext cx="19514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Light weight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Docker is light weight compared to the VMs</a:t>
            </a:r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Why Dockers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533400" y="2800350"/>
            <a:ext cx="5638800" cy="353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Why Kubernetes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9194" y="3257550"/>
            <a:ext cx="2258656" cy="17335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06840" y="3257550"/>
            <a:ext cx="2559810" cy="1733550"/>
            <a:chOff x="4572000" y="3038889"/>
            <a:chExt cx="2590800" cy="1733550"/>
          </a:xfrm>
        </p:grpSpPr>
        <p:sp>
          <p:nvSpPr>
            <p:cNvPr id="22" name="Rectangle 21"/>
            <p:cNvSpPr/>
            <p:nvPr/>
          </p:nvSpPr>
          <p:spPr>
            <a:xfrm>
              <a:off x="4572000" y="3038889"/>
              <a:ext cx="2286000" cy="17335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6705600" y="3762789"/>
              <a:ext cx="609600" cy="3048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20840" y="3257550"/>
            <a:ext cx="2559810" cy="1733550"/>
            <a:chOff x="2286000" y="3038889"/>
            <a:chExt cx="2590800" cy="1733550"/>
          </a:xfrm>
        </p:grpSpPr>
        <p:sp>
          <p:nvSpPr>
            <p:cNvPr id="25" name="Rectangle 24"/>
            <p:cNvSpPr/>
            <p:nvPr/>
          </p:nvSpPr>
          <p:spPr>
            <a:xfrm>
              <a:off x="2286000" y="3038889"/>
              <a:ext cx="2286000" cy="1733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4419600" y="3762789"/>
              <a:ext cx="609600" cy="3048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4840" y="3257550"/>
            <a:ext cx="2559810" cy="1733550"/>
            <a:chOff x="0" y="3038889"/>
            <a:chExt cx="2590800" cy="1733550"/>
          </a:xfrm>
        </p:grpSpPr>
        <p:sp>
          <p:nvSpPr>
            <p:cNvPr id="29" name="Rectangle 28"/>
            <p:cNvSpPr/>
            <p:nvPr/>
          </p:nvSpPr>
          <p:spPr>
            <a:xfrm>
              <a:off x="0" y="3038889"/>
              <a:ext cx="2286000" cy="17335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5400000">
              <a:off x="2133600" y="3762789"/>
              <a:ext cx="609600" cy="3048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525508" y="3919340"/>
            <a:ext cx="1951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Portable</a:t>
            </a:r>
          </a:p>
          <a:p>
            <a:pPr algn="ctr"/>
            <a:endParaRPr lang="en-US" sz="12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Support for Public, Private, Hybrid and Multi Cloud deployment models.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1569" y="3919340"/>
            <a:ext cx="1951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Scaling</a:t>
            </a:r>
          </a:p>
          <a:p>
            <a:pPr algn="ctr"/>
            <a:endParaRPr lang="en-US" sz="12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Automatically scales the number of pods based on CPU utilization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77630" y="3919340"/>
            <a:ext cx="19514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App Support &amp; Tools</a:t>
            </a:r>
          </a:p>
          <a:p>
            <a:pPr algn="ctr"/>
            <a:endParaRPr lang="en-US" sz="1200" b="1" dirty="0" smtClean="0">
              <a:solidFill>
                <a:schemeClr val="bg1"/>
              </a:solidFill>
              <a:latin typeface="+mj-lt"/>
            </a:endParaRP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Support spectrum of languages including </a:t>
            </a:r>
            <a:r>
              <a:rPr lang="en-US" sz="1000" dirty="0" err="1" smtClean="0">
                <a:solidFill>
                  <a:schemeClr val="bg1"/>
                </a:solidFill>
              </a:rPr>
              <a:t>.Net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</a:rPr>
              <a:t>.Net</a:t>
            </a:r>
            <a:r>
              <a:rPr lang="en-US" sz="1000" dirty="0" smtClean="0">
                <a:solidFill>
                  <a:schemeClr val="bg1"/>
                </a:solidFill>
              </a:rPr>
              <a:t> Core, Java, Ruby and more. Support larger community of third party tools.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0402" y="3919340"/>
            <a:ext cx="19514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Open Source</a:t>
            </a:r>
          </a:p>
          <a:p>
            <a:pPr algn="ctr"/>
            <a:endParaRPr lang="en-US" sz="1200" b="1" dirty="0" smtClean="0">
              <a:solidFill>
                <a:schemeClr val="bg1"/>
              </a:solidFill>
              <a:latin typeface="+mj-lt"/>
            </a:endParaRP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Open source system for deploying, scaling and managing containerized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762234701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0" grpId="0"/>
      <p:bldP spid="51" grpId="0"/>
      <p:bldP spid="54" grpId="0"/>
      <p:bldP spid="48" grpId="0"/>
      <p:bldP spid="19" grpId="0" animBg="1"/>
      <p:bldP spid="37" grpId="0"/>
      <p:bldP spid="38" grpId="0"/>
      <p:bldP spid="39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/>
          <p:cNvSpPr txBox="1">
            <a:spLocks/>
          </p:cNvSpPr>
          <p:nvPr/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Kubernetes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Vs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Openshift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94744"/>
              </p:ext>
            </p:extLst>
          </p:nvPr>
        </p:nvGraphicFramePr>
        <p:xfrm>
          <a:off x="1143000" y="819150"/>
          <a:ext cx="6096000" cy="418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Kubernets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OpenShift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 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 Hat license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the simplicity of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PaaS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the flexibility of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IaaS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 Hat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Openshift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 Platform as a Service that is built 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Kubernetes.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Metrics, loggings, build and deployment automation, optionally done using Jenkins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Metrics, loggings, build and deployment automation are come out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box with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Openshift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Vendor lock in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Vendor lock in so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that users cannot easily migrate many of the services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availability at owners risk. Can have control.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availability can be a concern with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PaaS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If a provider experiences a service outage this can adversely affect customers.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configuration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development time required for orchestration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Better developer experience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266950"/>
            <a:ext cx="5638800" cy="353524"/>
          </a:xfrm>
        </p:spPr>
        <p:txBody>
          <a:bodyPr/>
          <a:lstStyle/>
          <a:p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</a:rPr>
              <a:t>		Thank you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81000" y="133350"/>
            <a:ext cx="5638800" cy="353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Scope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Image result for kubernetes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28996"/>
            <a:ext cx="7244192" cy="29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6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/>
          <p:cNvSpPr txBox="1">
            <a:spLocks/>
          </p:cNvSpPr>
          <p:nvPr/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Streams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95138"/>
              </p:ext>
            </p:extLst>
          </p:nvPr>
        </p:nvGraphicFramePr>
        <p:xfrm>
          <a:off x="1219200" y="1332462"/>
          <a:ext cx="6096000" cy="146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733944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</a:tr>
              <a:tr h="733944">
                <a:tc>
                  <a:txBody>
                    <a:bodyPr/>
                    <a:lstStyle/>
                    <a:p>
                      <a:r>
                        <a:rPr lang="en-US" dirty="0" smtClean="0"/>
                        <a:t>2. .NET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9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81000" y="133350"/>
            <a:ext cx="5638800" cy="353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Phases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 descr="C:\Users\muth1378.KSPLAD\AppData\Local\Microsoft\Windows\Temporary Internet Files\Content.Outlook\734DVL2J\Microservice_Architecture_Final (2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66750"/>
            <a:ext cx="8305800" cy="4380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2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 txBox="1">
            <a:spLocks/>
          </p:cNvSpPr>
          <p:nvPr/>
        </p:nvSpPr>
        <p:spPr>
          <a:xfrm>
            <a:off x="609600" y="361950"/>
            <a:ext cx="7772400" cy="353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Challenges of microservices or why Kubernetes?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7" name="Group 27"/>
          <p:cNvGrpSpPr/>
          <p:nvPr/>
        </p:nvGrpSpPr>
        <p:grpSpPr>
          <a:xfrm>
            <a:off x="1015273" y="1132659"/>
            <a:ext cx="7595327" cy="352822"/>
            <a:chOff x="1270277" y="1256410"/>
            <a:chExt cx="3753439" cy="466825"/>
          </a:xfrm>
        </p:grpSpPr>
        <p:sp>
          <p:nvSpPr>
            <p:cNvPr id="18" name="Text Placeholder 3"/>
            <p:cNvSpPr txBox="1">
              <a:spLocks/>
            </p:cNvSpPr>
            <p:nvPr/>
          </p:nvSpPr>
          <p:spPr>
            <a:xfrm>
              <a:off x="1270277" y="1256410"/>
              <a:ext cx="355905" cy="24433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+mj-lt"/>
                </a:rPr>
                <a:t>Availability</a:t>
              </a:r>
              <a:endParaRPr lang="en-US" sz="12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70278" y="1519623"/>
              <a:ext cx="3753438" cy="20361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  <a:cs typeface="+mj-cs"/>
                </a:rPr>
                <a:t>Application might composes of N number of micro services . How to monitor all these microservices of their availability?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cs typeface="+mj-cs"/>
              </a:endParaRPr>
            </a:p>
          </p:txBody>
        </p:sp>
      </p:grpSp>
      <p:sp>
        <p:nvSpPr>
          <p:cNvPr id="20" name="Freeform 45"/>
          <p:cNvSpPr>
            <a:spLocks noEditPoints="1"/>
          </p:cNvSpPr>
          <p:nvPr/>
        </p:nvSpPr>
        <p:spPr bwMode="auto">
          <a:xfrm>
            <a:off x="609600" y="115233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45"/>
          <p:cNvSpPr>
            <a:spLocks noEditPoints="1"/>
          </p:cNvSpPr>
          <p:nvPr/>
        </p:nvSpPr>
        <p:spPr bwMode="auto">
          <a:xfrm>
            <a:off x="609600" y="1857053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45"/>
          <p:cNvSpPr>
            <a:spLocks noEditPoints="1"/>
          </p:cNvSpPr>
          <p:nvPr/>
        </p:nvSpPr>
        <p:spPr bwMode="auto">
          <a:xfrm>
            <a:off x="609600" y="2541594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609600" y="3257550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5" name="Group 46"/>
          <p:cNvGrpSpPr/>
          <p:nvPr/>
        </p:nvGrpSpPr>
        <p:grpSpPr>
          <a:xfrm>
            <a:off x="1015273" y="1857053"/>
            <a:ext cx="7290527" cy="316279"/>
            <a:chOff x="1270277" y="1256410"/>
            <a:chExt cx="3753439" cy="316279"/>
          </a:xfrm>
        </p:grpSpPr>
        <p:sp>
          <p:nvSpPr>
            <p:cNvPr id="26" name="Text Placeholder 3"/>
            <p:cNvSpPr txBox="1">
              <a:spLocks/>
            </p:cNvSpPr>
            <p:nvPr/>
          </p:nvSpPr>
          <p:spPr>
            <a:xfrm>
              <a:off x="1270277" y="1256410"/>
              <a:ext cx="654453" cy="184666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Automatic</a:t>
              </a:r>
              <a:r>
                <a:rPr kumimoji="0" lang="en-US" sz="1200" i="0" u="none" strike="noStrike" kern="1200" cap="none" spc="0" normalizeH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 Scaling</a:t>
              </a:r>
              <a:endPara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7" name="Text Placeholder 3"/>
            <p:cNvSpPr txBox="1">
              <a:spLocks/>
            </p:cNvSpPr>
            <p:nvPr/>
          </p:nvSpPr>
          <p:spPr>
            <a:xfrm>
              <a:off x="1270278" y="1418801"/>
              <a:ext cx="3753438" cy="153888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  <a:cs typeface="+mj-cs"/>
                </a:rPr>
                <a:t>How can we scale specific set of microservices to scale depending on the usage of those microservices?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cs typeface="+mj-cs"/>
              </a:endParaRPr>
            </a:p>
          </p:txBody>
        </p:sp>
      </p:grpSp>
      <p:grpSp>
        <p:nvGrpSpPr>
          <p:cNvPr id="29" name="Group 49"/>
          <p:cNvGrpSpPr/>
          <p:nvPr/>
        </p:nvGrpSpPr>
        <p:grpSpPr>
          <a:xfrm>
            <a:off x="1015273" y="2454186"/>
            <a:ext cx="7442927" cy="460177"/>
            <a:chOff x="1270277" y="1256410"/>
            <a:chExt cx="3753439" cy="460177"/>
          </a:xfrm>
        </p:grpSpPr>
        <p:sp>
          <p:nvSpPr>
            <p:cNvPr id="36" name="Text Placeholder 3"/>
            <p:cNvSpPr txBox="1">
              <a:spLocks/>
            </p:cNvSpPr>
            <p:nvPr/>
          </p:nvSpPr>
          <p:spPr>
            <a:xfrm>
              <a:off x="1270277" y="1256410"/>
              <a:ext cx="619225" cy="184666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Service Discovery</a:t>
              </a:r>
            </a:p>
          </p:txBody>
        </p:sp>
        <p:sp>
          <p:nvSpPr>
            <p:cNvPr id="37" name="Text Placeholder 3"/>
            <p:cNvSpPr txBox="1">
              <a:spLocks/>
            </p:cNvSpPr>
            <p:nvPr/>
          </p:nvSpPr>
          <p:spPr>
            <a:xfrm>
              <a:off x="1270278" y="1408810"/>
              <a:ext cx="3753438" cy="307777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  <a:cs typeface="+mj-cs"/>
                </a:rPr>
                <a:t>There could be multiple instances of those microservices running in the cluster, how to discover those microservices to get connect to from the application point of view?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cs typeface="+mj-cs"/>
              </a:endParaRPr>
            </a:p>
          </p:txBody>
        </p:sp>
      </p:grpSp>
      <p:grpSp>
        <p:nvGrpSpPr>
          <p:cNvPr id="38" name="Group 52"/>
          <p:cNvGrpSpPr/>
          <p:nvPr/>
        </p:nvGrpSpPr>
        <p:grpSpPr>
          <a:xfrm>
            <a:off x="1015273" y="3225284"/>
            <a:ext cx="7442927" cy="335577"/>
            <a:chOff x="1270277" y="1300344"/>
            <a:chExt cx="3753439" cy="335577"/>
          </a:xfrm>
        </p:grpSpPr>
        <p:sp>
          <p:nvSpPr>
            <p:cNvPr id="39" name="Text Placeholder 3"/>
            <p:cNvSpPr txBox="1">
              <a:spLocks/>
            </p:cNvSpPr>
            <p:nvPr/>
          </p:nvSpPr>
          <p:spPr>
            <a:xfrm>
              <a:off x="1270277" y="1300344"/>
              <a:ext cx="279702" cy="184666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Security</a:t>
              </a:r>
            </a:p>
          </p:txBody>
        </p:sp>
        <p:sp>
          <p:nvSpPr>
            <p:cNvPr id="40" name="Text Placeholder 3"/>
            <p:cNvSpPr txBox="1">
              <a:spLocks/>
            </p:cNvSpPr>
            <p:nvPr/>
          </p:nvSpPr>
          <p:spPr>
            <a:xfrm>
              <a:off x="1270278" y="1482033"/>
              <a:ext cx="3753438" cy="153888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  <a:cs typeface="+mj-cs"/>
                </a:rPr>
                <a:t>Docker containers can expose ports and all accessible from everywhere, how to control those access?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cs typeface="+mj-cs"/>
              </a:endParaRPr>
            </a:p>
          </p:txBody>
        </p:sp>
      </p:grpSp>
      <p:grpSp>
        <p:nvGrpSpPr>
          <p:cNvPr id="41" name="Group 27"/>
          <p:cNvGrpSpPr/>
          <p:nvPr/>
        </p:nvGrpSpPr>
        <p:grpSpPr>
          <a:xfrm>
            <a:off x="1015273" y="3928894"/>
            <a:ext cx="7595327" cy="352822"/>
            <a:chOff x="1270277" y="1256410"/>
            <a:chExt cx="3753439" cy="466825"/>
          </a:xfrm>
        </p:grpSpPr>
        <p:sp>
          <p:nvSpPr>
            <p:cNvPr id="42" name="Text Placeholder 3"/>
            <p:cNvSpPr txBox="1">
              <a:spLocks/>
            </p:cNvSpPr>
            <p:nvPr/>
          </p:nvSpPr>
          <p:spPr>
            <a:xfrm>
              <a:off x="1270277" y="1256410"/>
              <a:ext cx="551349" cy="24433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+mj-lt"/>
                </a:rPr>
                <a:t>Cloud Portability</a:t>
              </a:r>
              <a:endParaRPr lang="en-US" sz="12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43" name="Text Placeholder 3"/>
            <p:cNvSpPr txBox="1">
              <a:spLocks/>
            </p:cNvSpPr>
            <p:nvPr/>
          </p:nvSpPr>
          <p:spPr>
            <a:xfrm>
              <a:off x="1270278" y="1519623"/>
              <a:ext cx="3753438" cy="20361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  <a:cs typeface="+mj-cs"/>
                </a:rPr>
                <a:t>Applications can completely portable to on premises or other cloud. No vendor lock-in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cs typeface="+mj-cs"/>
              </a:endParaRPr>
            </a:p>
          </p:txBody>
        </p:sp>
      </p:grpSp>
      <p:sp>
        <p:nvSpPr>
          <p:cNvPr id="44" name="Freeform 45"/>
          <p:cNvSpPr>
            <a:spLocks noEditPoints="1"/>
          </p:cNvSpPr>
          <p:nvPr/>
        </p:nvSpPr>
        <p:spPr bwMode="auto">
          <a:xfrm>
            <a:off x="609600" y="394857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32691" y="4552950"/>
            <a:ext cx="7595327" cy="352822"/>
            <a:chOff x="1270277" y="1256410"/>
            <a:chExt cx="3753439" cy="466825"/>
          </a:xfrm>
        </p:grpSpPr>
        <p:sp>
          <p:nvSpPr>
            <p:cNvPr id="30" name="Text Placeholder 3"/>
            <p:cNvSpPr txBox="1">
              <a:spLocks/>
            </p:cNvSpPr>
            <p:nvPr/>
          </p:nvSpPr>
          <p:spPr>
            <a:xfrm>
              <a:off x="1270277" y="1256410"/>
              <a:ext cx="365190" cy="24433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+mj-lt"/>
                </a:rPr>
                <a:t>Debugging</a:t>
              </a:r>
              <a:endParaRPr lang="en-US" sz="12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1" name="Text Placeholder 3"/>
            <p:cNvSpPr txBox="1">
              <a:spLocks/>
            </p:cNvSpPr>
            <p:nvPr/>
          </p:nvSpPr>
          <p:spPr>
            <a:xfrm>
              <a:off x="1270278" y="1519623"/>
              <a:ext cx="3753438" cy="20361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  <a:cs typeface="+mj-cs"/>
                </a:rPr>
                <a:t>How to monitor the application when it ran into problems?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cs typeface="+mj-cs"/>
              </a:endParaRPr>
            </a:p>
          </p:txBody>
        </p:sp>
      </p:grpSp>
      <p:sp>
        <p:nvSpPr>
          <p:cNvPr id="32" name="Freeform 45"/>
          <p:cNvSpPr>
            <a:spLocks noEditPoints="1"/>
          </p:cNvSpPr>
          <p:nvPr/>
        </p:nvSpPr>
        <p:spPr bwMode="auto">
          <a:xfrm>
            <a:off x="627018" y="4572628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22572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44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/>
          <p:cNvSpPr txBox="1">
            <a:spLocks/>
          </p:cNvSpPr>
          <p:nvPr/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Java Implementation Architecture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 descr="C:\Users\muth1378.KSPLAD\AppData\Local\Microsoft\Windows\Temporary Internet Files\Content.Outlook\734DVL2J\Java_Microserviceflow_Architecture (3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71550"/>
            <a:ext cx="80010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9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/>
          <p:cNvSpPr txBox="1">
            <a:spLocks/>
          </p:cNvSpPr>
          <p:nvPr/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.Net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Implementation Architecture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 descr="C:\Users\muth1378.KSPLAD\AppData\Local\Microsoft\Windows\Temporary Internet Files\Content.Outlook\734DVL2J\dotnet_Microserviceflow_Architecture (1)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71550"/>
            <a:ext cx="8229599" cy="3733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2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1134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609600" y="361950"/>
            <a:ext cx="6629400" cy="353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Kubernetes Architecture – Over Simplified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/>
          <p:cNvSpPr txBox="1">
            <a:spLocks/>
          </p:cNvSpPr>
          <p:nvPr/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Deployment Architecture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 descr="C:\Users\muth1378.KSPLAD\AppData\Local\Microsoft\Windows\Temporary Internet Files\Content.Outlook\734DVL2J\FinalFlow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99160"/>
            <a:ext cx="8229600" cy="4034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5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6_Blue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0C0"/>
      </a:accent1>
      <a:accent2>
        <a:srgbClr val="00B0F0"/>
      </a:accent2>
      <a:accent3>
        <a:srgbClr val="008DC3"/>
      </a:accent3>
      <a:accent4>
        <a:srgbClr val="007EAE"/>
      </a:accent4>
      <a:accent5>
        <a:srgbClr val="23A1FF"/>
      </a:accent5>
      <a:accent6>
        <a:srgbClr val="2FA6FF"/>
      </a:accent6>
      <a:hlink>
        <a:srgbClr val="005390"/>
      </a:hlink>
      <a:folHlink>
        <a:srgbClr val="2DC7FF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49026</TotalTime>
  <Words>601</Words>
  <Application>Microsoft Office PowerPoint</Application>
  <PresentationFormat>On-screen Show (16:9)</PresentationFormat>
  <Paragraphs>156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 Design</vt:lpstr>
      <vt:lpstr>DevOps with 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dfdfdfdfd</dc:title>
  <dc:creator>High Tech</dc:creator>
  <cp:lastModifiedBy>Muthukumar Thirugnanasambantham</cp:lastModifiedBy>
  <cp:revision>9386</cp:revision>
  <dcterms:created xsi:type="dcterms:W3CDTF">2014-09-03T19:30:44Z</dcterms:created>
  <dcterms:modified xsi:type="dcterms:W3CDTF">2018-01-18T11:34:36Z</dcterms:modified>
</cp:coreProperties>
</file>