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95e109fc71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95e109fc71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95e109fc71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95e109fc71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95e109fc71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95e109fc71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95e109fc71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95e109fc71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95e109fc71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95e109fc71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95e109fc71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95e109fc71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95e109fc71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95e109fc71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95e109fc71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95e109fc71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95e109fc71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95e109fc71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9322cffd9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9322cffd9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95e109fc7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95e109fc7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95e109fc7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95e109fc7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95e109fc71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95e109fc71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95e109fc71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95e109fc71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95e109fc71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95e109fc71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95e109fc71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95e109fc71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95e109fc71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95e109fc71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5.png"/><Relationship Id="rId4" Type="http://schemas.openxmlformats.org/officeDocument/2006/relationships/image" Target="../media/image13.png"/><Relationship Id="rId5" Type="http://schemas.openxmlformats.org/officeDocument/2006/relationships/image" Target="../media/image21.png"/><Relationship Id="rId6" Type="http://schemas.openxmlformats.org/officeDocument/2006/relationships/image" Target="../media/image15.png"/><Relationship Id="rId7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Relationship Id="rId5" Type="http://schemas.openxmlformats.org/officeDocument/2006/relationships/image" Target="../media/image24.png"/><Relationship Id="rId6" Type="http://schemas.openxmlformats.org/officeDocument/2006/relationships/image" Target="../media/image16.png"/><Relationship Id="rId7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3.png"/><Relationship Id="rId4" Type="http://schemas.openxmlformats.org/officeDocument/2006/relationships/image" Target="../media/image22.png"/><Relationship Id="rId5" Type="http://schemas.openxmlformats.org/officeDocument/2006/relationships/image" Target="../media/image20.png"/><Relationship Id="rId6" Type="http://schemas.openxmlformats.org/officeDocument/2006/relationships/image" Target="../media/image29.png"/><Relationship Id="rId7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Relationship Id="rId4" Type="http://schemas.openxmlformats.org/officeDocument/2006/relationships/image" Target="../media/image18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6.png"/><Relationship Id="rId4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Relationship Id="rId4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qualtrics.com/blog/customer-churn-banking/" TargetMode="External"/><Relationship Id="rId4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neuraldesigner.com/learning/examples/bank-churn#DataSet" TargetMode="External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9.png"/><Relationship Id="rId6" Type="http://schemas.openxmlformats.org/officeDocument/2006/relationships/image" Target="../media/image2.png"/><Relationship Id="rId7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0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Addressing Customer Churn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a retail bank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6538350" y="4070550"/>
            <a:ext cx="2293800" cy="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Arun Mitra, Data Scientist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title"/>
          </p:nvPr>
        </p:nvSpPr>
        <p:spPr>
          <a:xfrm>
            <a:off x="311700" y="445025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the Base Model</a:t>
            </a:r>
            <a:endParaRPr/>
          </a:p>
        </p:txBody>
      </p:sp>
      <p:sp>
        <p:nvSpPr>
          <p:cNvPr id="147" name="Google Shape;147;p22"/>
          <p:cNvSpPr txBox="1"/>
          <p:nvPr>
            <p:ph idx="1" type="body"/>
          </p:nvPr>
        </p:nvSpPr>
        <p:spPr>
          <a:xfrm>
            <a:off x="-77250" y="1155325"/>
            <a:ext cx="4831800" cy="39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Started working with 3 options:</a:t>
            </a:r>
            <a:endParaRPr b="1">
              <a:solidFill>
                <a:schemeClr val="dk1"/>
              </a:solidFill>
            </a:endParaRPr>
          </a:p>
          <a:p>
            <a:pPr indent="-28575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</a:pPr>
            <a:r>
              <a:rPr b="1" lang="en" sz="900">
                <a:solidFill>
                  <a:schemeClr val="dk1"/>
                </a:solidFill>
              </a:rPr>
              <a:t>Logistic Regression</a:t>
            </a:r>
            <a:endParaRPr b="1" sz="900">
              <a:solidFill>
                <a:schemeClr val="dk1"/>
              </a:solidFill>
            </a:endParaRPr>
          </a:p>
          <a:p>
            <a:pPr indent="-28575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</a:pPr>
            <a:r>
              <a:rPr b="1" lang="en" sz="900">
                <a:solidFill>
                  <a:schemeClr val="dk1"/>
                </a:solidFill>
              </a:rPr>
              <a:t>Random Forest Classifier</a:t>
            </a:r>
            <a:endParaRPr b="1" sz="900">
              <a:solidFill>
                <a:schemeClr val="dk1"/>
              </a:solidFill>
            </a:endParaRPr>
          </a:p>
          <a:p>
            <a:pPr indent="-28575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</a:pPr>
            <a:r>
              <a:rPr b="1" lang="en" sz="900">
                <a:solidFill>
                  <a:schemeClr val="dk1"/>
                </a:solidFill>
              </a:rPr>
              <a:t>Gradient Boosting Classifier</a:t>
            </a:r>
            <a:endParaRPr b="1" sz="9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First results:</a:t>
            </a:r>
            <a:endParaRPr b="1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48" name="Google Shape;148;p22"/>
          <p:cNvSpPr txBox="1"/>
          <p:nvPr>
            <p:ph type="title"/>
          </p:nvPr>
        </p:nvSpPr>
        <p:spPr>
          <a:xfrm>
            <a:off x="5467650" y="2032500"/>
            <a:ext cx="335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process</a:t>
            </a:r>
            <a:endParaRPr/>
          </a:p>
        </p:txBody>
      </p:sp>
      <p:pic>
        <p:nvPicPr>
          <p:cNvPr id="149" name="Google Shape;14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825" y="2300150"/>
            <a:ext cx="5068700" cy="188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900" y="4186975"/>
            <a:ext cx="1569650" cy="6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14500" y="4186975"/>
            <a:ext cx="1380499" cy="62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63225" y="4181175"/>
            <a:ext cx="1514974" cy="62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2"/>
          <p:cNvSpPr txBox="1"/>
          <p:nvPr>
            <p:ph idx="1" type="body"/>
          </p:nvPr>
        </p:nvSpPr>
        <p:spPr>
          <a:xfrm>
            <a:off x="5519050" y="2514750"/>
            <a:ext cx="3303000" cy="25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527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50"/>
              <a:buChar char="●"/>
            </a:pPr>
            <a:r>
              <a:rPr b="1" lang="en" sz="1050">
                <a:solidFill>
                  <a:srgbClr val="999999"/>
                </a:solidFill>
                <a:highlight>
                  <a:srgbClr val="FFFFFF"/>
                </a:highlight>
              </a:rPr>
              <a:t>Data:</a:t>
            </a:r>
            <a:r>
              <a:rPr lang="en" sz="1050">
                <a:solidFill>
                  <a:srgbClr val="999999"/>
                </a:solidFill>
                <a:highlight>
                  <a:srgbClr val="FFFFFF"/>
                </a:highlight>
              </a:rPr>
              <a:t> Get enough labelled data</a:t>
            </a:r>
            <a:endParaRPr sz="1050">
              <a:solidFill>
                <a:srgbClr val="999999"/>
              </a:solidFill>
              <a:highlight>
                <a:srgbClr val="FFFFFF"/>
              </a:highlight>
            </a:endParaRPr>
          </a:p>
          <a:p>
            <a:pPr indent="-29527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50"/>
              <a:buChar char="●"/>
            </a:pPr>
            <a:r>
              <a:rPr b="1" lang="en" sz="1050">
                <a:solidFill>
                  <a:srgbClr val="999999"/>
                </a:solidFill>
                <a:highlight>
                  <a:srgbClr val="FFFFFF"/>
                </a:highlight>
              </a:rPr>
              <a:t>EDA:</a:t>
            </a:r>
            <a:r>
              <a:rPr lang="en" sz="1050">
                <a:solidFill>
                  <a:srgbClr val="999999"/>
                </a:solidFill>
                <a:highlight>
                  <a:srgbClr val="FFFFFF"/>
                </a:highlight>
              </a:rPr>
              <a:t> Explore and analyze the data</a:t>
            </a:r>
            <a:endParaRPr sz="1050">
              <a:solidFill>
                <a:srgbClr val="999999"/>
              </a:solidFill>
              <a:highlight>
                <a:srgbClr val="FFFFFF"/>
              </a:highlight>
            </a:endParaRPr>
          </a:p>
          <a:p>
            <a:pPr indent="-29527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50"/>
              <a:buChar char="●"/>
            </a:pPr>
            <a:r>
              <a:rPr b="1" lang="en" sz="1050">
                <a:solidFill>
                  <a:srgbClr val="999999"/>
                </a:solidFill>
                <a:highlight>
                  <a:srgbClr val="FFFFFF"/>
                </a:highlight>
              </a:rPr>
              <a:t>Score:</a:t>
            </a:r>
            <a:r>
              <a:rPr lang="en" sz="1050">
                <a:solidFill>
                  <a:srgbClr val="999999"/>
                </a:solidFill>
                <a:highlight>
                  <a:srgbClr val="FFFFFF"/>
                </a:highlight>
              </a:rPr>
              <a:t> Set a metric to evaluate the models</a:t>
            </a:r>
            <a:endParaRPr sz="1050">
              <a:solidFill>
                <a:srgbClr val="999999"/>
              </a:solidFill>
              <a:highlight>
                <a:srgbClr val="FFFFFF"/>
              </a:highlight>
            </a:endParaRPr>
          </a:p>
          <a:p>
            <a:pPr indent="-29527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Char char="●"/>
            </a:pPr>
            <a:r>
              <a:rPr b="1" lang="en" sz="1050">
                <a:solidFill>
                  <a:srgbClr val="000000"/>
                </a:solidFill>
                <a:highlight>
                  <a:srgbClr val="FFFFFF"/>
                </a:highlight>
              </a:rPr>
              <a:t>Base model: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</a:rPr>
              <a:t> Iterate through various model options to find the best base model</a:t>
            </a:r>
            <a:endParaRPr sz="105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29527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50"/>
              <a:buChar char="●"/>
            </a:pPr>
            <a:r>
              <a:rPr b="1" lang="en" sz="1050">
                <a:solidFill>
                  <a:srgbClr val="999999"/>
                </a:solidFill>
                <a:highlight>
                  <a:srgbClr val="FFFFFF"/>
                </a:highlight>
              </a:rPr>
              <a:t>Tune Model:</a:t>
            </a:r>
            <a:r>
              <a:rPr lang="en" sz="1050">
                <a:solidFill>
                  <a:srgbClr val="999999"/>
                </a:solidFill>
                <a:highlight>
                  <a:srgbClr val="FFFFFF"/>
                </a:highlight>
              </a:rPr>
              <a:t> Gridsearch for the best hyperparameters</a:t>
            </a:r>
            <a:endParaRPr sz="1050">
              <a:solidFill>
                <a:srgbClr val="999999"/>
              </a:solidFill>
              <a:highlight>
                <a:srgbClr val="FFFFFF"/>
              </a:highlight>
            </a:endParaRPr>
          </a:p>
          <a:p>
            <a:pPr indent="-29527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50"/>
              <a:buChar char="●"/>
            </a:pPr>
            <a:r>
              <a:rPr b="1" lang="en" sz="1050">
                <a:solidFill>
                  <a:srgbClr val="999999"/>
                </a:solidFill>
                <a:highlight>
                  <a:srgbClr val="FFFFFF"/>
                </a:highlight>
              </a:rPr>
              <a:t>Profit Curve:</a:t>
            </a:r>
            <a:r>
              <a:rPr lang="en" sz="1050">
                <a:solidFill>
                  <a:srgbClr val="999999"/>
                </a:solidFill>
                <a:highlight>
                  <a:srgbClr val="FFFFFF"/>
                </a:highlight>
              </a:rPr>
              <a:t> Plug in cost-benefit numbers to find optimal campaign budgets</a:t>
            </a:r>
            <a:endParaRPr sz="1050">
              <a:solidFill>
                <a:srgbClr val="99999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1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154" name="Google Shape;154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67950" y="160950"/>
            <a:ext cx="3354151" cy="167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/>
          <p:nvPr>
            <p:ph type="title"/>
          </p:nvPr>
        </p:nvSpPr>
        <p:spPr>
          <a:xfrm>
            <a:off x="311700" y="445025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the Base Model</a:t>
            </a:r>
            <a:endParaRPr/>
          </a:p>
        </p:txBody>
      </p:sp>
      <p:sp>
        <p:nvSpPr>
          <p:cNvPr id="160" name="Google Shape;160;p23"/>
          <p:cNvSpPr txBox="1"/>
          <p:nvPr>
            <p:ph idx="1" type="body"/>
          </p:nvPr>
        </p:nvSpPr>
        <p:spPr>
          <a:xfrm>
            <a:off x="-77250" y="1155325"/>
            <a:ext cx="4831800" cy="39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Poor Recall: </a:t>
            </a:r>
            <a:r>
              <a:rPr lang="en" sz="1400">
                <a:solidFill>
                  <a:schemeClr val="dk1"/>
                </a:solidFill>
              </a:rPr>
              <a:t>Caused by class imbalance</a:t>
            </a:r>
            <a:endParaRPr b="1" sz="8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Undersampled the majority class</a:t>
            </a:r>
            <a:r>
              <a:rPr b="1" lang="en">
                <a:solidFill>
                  <a:schemeClr val="dk1"/>
                </a:solidFill>
              </a:rPr>
              <a:t>:</a:t>
            </a:r>
            <a:endParaRPr b="1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61" name="Google Shape;161;p23"/>
          <p:cNvSpPr txBox="1"/>
          <p:nvPr>
            <p:ph type="title"/>
          </p:nvPr>
        </p:nvSpPr>
        <p:spPr>
          <a:xfrm>
            <a:off x="5467650" y="2032500"/>
            <a:ext cx="335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process</a:t>
            </a:r>
            <a:endParaRPr/>
          </a:p>
        </p:txBody>
      </p:sp>
      <p:pic>
        <p:nvPicPr>
          <p:cNvPr id="162" name="Google Shape;16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300" y="2089825"/>
            <a:ext cx="5236525" cy="195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5425" y="4186975"/>
            <a:ext cx="1500675" cy="62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59124" y="4173563"/>
            <a:ext cx="1584075" cy="65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16556" y="4168430"/>
            <a:ext cx="1584075" cy="681043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3"/>
          <p:cNvSpPr txBox="1"/>
          <p:nvPr>
            <p:ph idx="1" type="body"/>
          </p:nvPr>
        </p:nvSpPr>
        <p:spPr>
          <a:xfrm>
            <a:off x="5519050" y="2514750"/>
            <a:ext cx="3303000" cy="25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527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50"/>
              <a:buChar char="●"/>
            </a:pPr>
            <a:r>
              <a:rPr b="1" lang="en" sz="1050">
                <a:solidFill>
                  <a:srgbClr val="999999"/>
                </a:solidFill>
                <a:highlight>
                  <a:srgbClr val="FFFFFF"/>
                </a:highlight>
              </a:rPr>
              <a:t>Data:</a:t>
            </a:r>
            <a:r>
              <a:rPr lang="en" sz="1050">
                <a:solidFill>
                  <a:srgbClr val="999999"/>
                </a:solidFill>
                <a:highlight>
                  <a:srgbClr val="FFFFFF"/>
                </a:highlight>
              </a:rPr>
              <a:t> Get enough labelled data</a:t>
            </a:r>
            <a:endParaRPr sz="1050">
              <a:solidFill>
                <a:srgbClr val="999999"/>
              </a:solidFill>
              <a:highlight>
                <a:srgbClr val="FFFFFF"/>
              </a:highlight>
            </a:endParaRPr>
          </a:p>
          <a:p>
            <a:pPr indent="-29527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50"/>
              <a:buChar char="●"/>
            </a:pPr>
            <a:r>
              <a:rPr b="1" lang="en" sz="1050">
                <a:solidFill>
                  <a:srgbClr val="999999"/>
                </a:solidFill>
                <a:highlight>
                  <a:srgbClr val="FFFFFF"/>
                </a:highlight>
              </a:rPr>
              <a:t>EDA:</a:t>
            </a:r>
            <a:r>
              <a:rPr lang="en" sz="1050">
                <a:solidFill>
                  <a:srgbClr val="999999"/>
                </a:solidFill>
                <a:highlight>
                  <a:srgbClr val="FFFFFF"/>
                </a:highlight>
              </a:rPr>
              <a:t> Explore and analyze the data</a:t>
            </a:r>
            <a:endParaRPr sz="1050">
              <a:solidFill>
                <a:srgbClr val="999999"/>
              </a:solidFill>
              <a:highlight>
                <a:srgbClr val="FFFFFF"/>
              </a:highlight>
            </a:endParaRPr>
          </a:p>
          <a:p>
            <a:pPr indent="-29527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50"/>
              <a:buChar char="●"/>
            </a:pPr>
            <a:r>
              <a:rPr b="1" lang="en" sz="1050">
                <a:solidFill>
                  <a:srgbClr val="999999"/>
                </a:solidFill>
                <a:highlight>
                  <a:srgbClr val="FFFFFF"/>
                </a:highlight>
              </a:rPr>
              <a:t>Score:</a:t>
            </a:r>
            <a:r>
              <a:rPr lang="en" sz="1050">
                <a:solidFill>
                  <a:srgbClr val="999999"/>
                </a:solidFill>
                <a:highlight>
                  <a:srgbClr val="FFFFFF"/>
                </a:highlight>
              </a:rPr>
              <a:t> Set a metric to evaluate the models</a:t>
            </a:r>
            <a:endParaRPr sz="1050">
              <a:solidFill>
                <a:srgbClr val="999999"/>
              </a:solidFill>
              <a:highlight>
                <a:srgbClr val="FFFFFF"/>
              </a:highlight>
            </a:endParaRPr>
          </a:p>
          <a:p>
            <a:pPr indent="-29527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Char char="●"/>
            </a:pPr>
            <a:r>
              <a:rPr b="1" lang="en" sz="1050">
                <a:solidFill>
                  <a:srgbClr val="000000"/>
                </a:solidFill>
                <a:highlight>
                  <a:srgbClr val="FFFFFF"/>
                </a:highlight>
              </a:rPr>
              <a:t>Base model: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</a:rPr>
              <a:t> Iterate through various model options to find the best base model</a:t>
            </a:r>
            <a:endParaRPr sz="105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29527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50"/>
              <a:buChar char="●"/>
            </a:pPr>
            <a:r>
              <a:rPr b="1" lang="en" sz="1050">
                <a:solidFill>
                  <a:srgbClr val="999999"/>
                </a:solidFill>
                <a:highlight>
                  <a:srgbClr val="FFFFFF"/>
                </a:highlight>
              </a:rPr>
              <a:t>Tune Model:</a:t>
            </a:r>
            <a:r>
              <a:rPr lang="en" sz="1050">
                <a:solidFill>
                  <a:srgbClr val="999999"/>
                </a:solidFill>
                <a:highlight>
                  <a:srgbClr val="FFFFFF"/>
                </a:highlight>
              </a:rPr>
              <a:t> Gridsearch for the best hyperparameters</a:t>
            </a:r>
            <a:endParaRPr sz="1050">
              <a:solidFill>
                <a:srgbClr val="999999"/>
              </a:solidFill>
              <a:highlight>
                <a:srgbClr val="FFFFFF"/>
              </a:highlight>
            </a:endParaRPr>
          </a:p>
          <a:p>
            <a:pPr indent="-29527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50"/>
              <a:buChar char="●"/>
            </a:pPr>
            <a:r>
              <a:rPr b="1" lang="en" sz="1050">
                <a:solidFill>
                  <a:srgbClr val="999999"/>
                </a:solidFill>
                <a:highlight>
                  <a:srgbClr val="FFFFFF"/>
                </a:highlight>
              </a:rPr>
              <a:t>Profit Curve:</a:t>
            </a:r>
            <a:r>
              <a:rPr lang="en" sz="1050">
                <a:solidFill>
                  <a:srgbClr val="999999"/>
                </a:solidFill>
                <a:highlight>
                  <a:srgbClr val="FFFFFF"/>
                </a:highlight>
              </a:rPr>
              <a:t> Plug in cost-benefit numbers to find optimal campaign budgets</a:t>
            </a:r>
            <a:endParaRPr sz="1050">
              <a:solidFill>
                <a:srgbClr val="99999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1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167" name="Google Shape;167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67950" y="160950"/>
            <a:ext cx="3354151" cy="167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4"/>
          <p:cNvSpPr txBox="1"/>
          <p:nvPr>
            <p:ph type="title"/>
          </p:nvPr>
        </p:nvSpPr>
        <p:spPr>
          <a:xfrm>
            <a:off x="311700" y="445025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the Base Model</a:t>
            </a:r>
            <a:endParaRPr/>
          </a:p>
        </p:txBody>
      </p:sp>
      <p:sp>
        <p:nvSpPr>
          <p:cNvPr id="173" name="Google Shape;173;p24"/>
          <p:cNvSpPr txBox="1"/>
          <p:nvPr>
            <p:ph idx="1" type="body"/>
          </p:nvPr>
        </p:nvSpPr>
        <p:spPr>
          <a:xfrm>
            <a:off x="-77250" y="1155325"/>
            <a:ext cx="4831800" cy="39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Poor Recall: </a:t>
            </a:r>
            <a:r>
              <a:rPr lang="en" sz="1400">
                <a:solidFill>
                  <a:schemeClr val="dk1"/>
                </a:solidFill>
              </a:rPr>
              <a:t>Caused by class imbalance</a:t>
            </a:r>
            <a:endParaRPr b="1" sz="8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Over</a:t>
            </a:r>
            <a:r>
              <a:rPr b="1" lang="en">
                <a:solidFill>
                  <a:schemeClr val="dk1"/>
                </a:solidFill>
              </a:rPr>
              <a:t>sampled the minority class:</a:t>
            </a:r>
            <a:endParaRPr b="1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74" name="Google Shape;174;p24"/>
          <p:cNvSpPr txBox="1"/>
          <p:nvPr>
            <p:ph type="title"/>
          </p:nvPr>
        </p:nvSpPr>
        <p:spPr>
          <a:xfrm>
            <a:off x="5467650" y="2032500"/>
            <a:ext cx="335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process</a:t>
            </a:r>
            <a:endParaRPr/>
          </a:p>
        </p:txBody>
      </p:sp>
      <p:pic>
        <p:nvPicPr>
          <p:cNvPr id="175" name="Google Shape;17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100" y="2066050"/>
            <a:ext cx="5185024" cy="192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4825" y="4084675"/>
            <a:ext cx="1649675" cy="71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87275" y="4087787"/>
            <a:ext cx="1649676" cy="71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48025" y="4087775"/>
            <a:ext cx="1649674" cy="71682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4"/>
          <p:cNvSpPr txBox="1"/>
          <p:nvPr>
            <p:ph idx="1" type="body"/>
          </p:nvPr>
        </p:nvSpPr>
        <p:spPr>
          <a:xfrm>
            <a:off x="5519050" y="2514750"/>
            <a:ext cx="3303000" cy="25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527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50"/>
              <a:buChar char="●"/>
            </a:pPr>
            <a:r>
              <a:rPr b="1" lang="en" sz="1050">
                <a:solidFill>
                  <a:srgbClr val="999999"/>
                </a:solidFill>
                <a:highlight>
                  <a:srgbClr val="FFFFFF"/>
                </a:highlight>
              </a:rPr>
              <a:t>Data:</a:t>
            </a:r>
            <a:r>
              <a:rPr lang="en" sz="1050">
                <a:solidFill>
                  <a:srgbClr val="999999"/>
                </a:solidFill>
                <a:highlight>
                  <a:srgbClr val="FFFFFF"/>
                </a:highlight>
              </a:rPr>
              <a:t> Get enough labelled data</a:t>
            </a:r>
            <a:endParaRPr sz="1050">
              <a:solidFill>
                <a:srgbClr val="999999"/>
              </a:solidFill>
              <a:highlight>
                <a:srgbClr val="FFFFFF"/>
              </a:highlight>
            </a:endParaRPr>
          </a:p>
          <a:p>
            <a:pPr indent="-29527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50"/>
              <a:buChar char="●"/>
            </a:pPr>
            <a:r>
              <a:rPr b="1" lang="en" sz="1050">
                <a:solidFill>
                  <a:srgbClr val="999999"/>
                </a:solidFill>
                <a:highlight>
                  <a:srgbClr val="FFFFFF"/>
                </a:highlight>
              </a:rPr>
              <a:t>EDA:</a:t>
            </a:r>
            <a:r>
              <a:rPr lang="en" sz="1050">
                <a:solidFill>
                  <a:srgbClr val="999999"/>
                </a:solidFill>
                <a:highlight>
                  <a:srgbClr val="FFFFFF"/>
                </a:highlight>
              </a:rPr>
              <a:t> Explore and analyze the data</a:t>
            </a:r>
            <a:endParaRPr sz="1050">
              <a:solidFill>
                <a:srgbClr val="999999"/>
              </a:solidFill>
              <a:highlight>
                <a:srgbClr val="FFFFFF"/>
              </a:highlight>
            </a:endParaRPr>
          </a:p>
          <a:p>
            <a:pPr indent="-29527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50"/>
              <a:buChar char="●"/>
            </a:pPr>
            <a:r>
              <a:rPr b="1" lang="en" sz="1050">
                <a:solidFill>
                  <a:srgbClr val="999999"/>
                </a:solidFill>
                <a:highlight>
                  <a:srgbClr val="FFFFFF"/>
                </a:highlight>
              </a:rPr>
              <a:t>Score:</a:t>
            </a:r>
            <a:r>
              <a:rPr lang="en" sz="1050">
                <a:solidFill>
                  <a:srgbClr val="999999"/>
                </a:solidFill>
                <a:highlight>
                  <a:srgbClr val="FFFFFF"/>
                </a:highlight>
              </a:rPr>
              <a:t> Set a metric to evaluate the models</a:t>
            </a:r>
            <a:endParaRPr sz="1050">
              <a:solidFill>
                <a:srgbClr val="999999"/>
              </a:solidFill>
              <a:highlight>
                <a:srgbClr val="FFFFFF"/>
              </a:highlight>
            </a:endParaRPr>
          </a:p>
          <a:p>
            <a:pPr indent="-29527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Char char="●"/>
            </a:pPr>
            <a:r>
              <a:rPr b="1" lang="en" sz="1050">
                <a:solidFill>
                  <a:srgbClr val="000000"/>
                </a:solidFill>
                <a:highlight>
                  <a:srgbClr val="FFFFFF"/>
                </a:highlight>
              </a:rPr>
              <a:t>Base model: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</a:rPr>
              <a:t> Iterate through various model options to find the best base model</a:t>
            </a:r>
            <a:endParaRPr sz="105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29527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50"/>
              <a:buChar char="●"/>
            </a:pPr>
            <a:r>
              <a:rPr b="1" lang="en" sz="1050">
                <a:solidFill>
                  <a:srgbClr val="999999"/>
                </a:solidFill>
                <a:highlight>
                  <a:srgbClr val="FFFFFF"/>
                </a:highlight>
              </a:rPr>
              <a:t>Tune Model:</a:t>
            </a:r>
            <a:r>
              <a:rPr lang="en" sz="1050">
                <a:solidFill>
                  <a:srgbClr val="999999"/>
                </a:solidFill>
                <a:highlight>
                  <a:srgbClr val="FFFFFF"/>
                </a:highlight>
              </a:rPr>
              <a:t> Gridsearch for the best hyperparameters</a:t>
            </a:r>
            <a:endParaRPr sz="1050">
              <a:solidFill>
                <a:srgbClr val="999999"/>
              </a:solidFill>
              <a:highlight>
                <a:srgbClr val="FFFFFF"/>
              </a:highlight>
            </a:endParaRPr>
          </a:p>
          <a:p>
            <a:pPr indent="-29527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50"/>
              <a:buChar char="●"/>
            </a:pPr>
            <a:r>
              <a:rPr b="1" lang="en" sz="1050">
                <a:solidFill>
                  <a:srgbClr val="999999"/>
                </a:solidFill>
                <a:highlight>
                  <a:srgbClr val="FFFFFF"/>
                </a:highlight>
              </a:rPr>
              <a:t>Profit Curve:</a:t>
            </a:r>
            <a:r>
              <a:rPr lang="en" sz="1050">
                <a:solidFill>
                  <a:srgbClr val="999999"/>
                </a:solidFill>
                <a:highlight>
                  <a:srgbClr val="FFFFFF"/>
                </a:highlight>
              </a:rPr>
              <a:t> Plug in cost-benefit numbers to find optimal campaign budgets</a:t>
            </a:r>
            <a:endParaRPr sz="1050">
              <a:solidFill>
                <a:srgbClr val="99999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1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180" name="Google Shape;180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67950" y="160950"/>
            <a:ext cx="3354151" cy="167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5"/>
          <p:cNvSpPr txBox="1"/>
          <p:nvPr>
            <p:ph type="title"/>
          </p:nvPr>
        </p:nvSpPr>
        <p:spPr>
          <a:xfrm>
            <a:off x="311700" y="445025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the Base Model</a:t>
            </a:r>
            <a:endParaRPr/>
          </a:p>
        </p:txBody>
      </p:sp>
      <p:sp>
        <p:nvSpPr>
          <p:cNvPr id="186" name="Google Shape;186;p25"/>
          <p:cNvSpPr txBox="1"/>
          <p:nvPr>
            <p:ph idx="1" type="body"/>
          </p:nvPr>
        </p:nvSpPr>
        <p:spPr>
          <a:xfrm>
            <a:off x="-77250" y="1155325"/>
            <a:ext cx="4831800" cy="39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Poor Recall: </a:t>
            </a:r>
            <a:r>
              <a:rPr lang="en" sz="1400">
                <a:solidFill>
                  <a:schemeClr val="dk1"/>
                </a:solidFill>
              </a:rPr>
              <a:t>Caused by class imbalance</a:t>
            </a:r>
            <a:endParaRPr b="1" sz="8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SMOTE oversampling</a:t>
            </a:r>
            <a:r>
              <a:rPr b="1" lang="en">
                <a:solidFill>
                  <a:schemeClr val="dk1"/>
                </a:solidFill>
              </a:rPr>
              <a:t> the minority:</a:t>
            </a:r>
            <a:endParaRPr b="1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87" name="Google Shape;187;p25"/>
          <p:cNvSpPr txBox="1"/>
          <p:nvPr>
            <p:ph type="title"/>
          </p:nvPr>
        </p:nvSpPr>
        <p:spPr>
          <a:xfrm>
            <a:off x="5467650" y="2032500"/>
            <a:ext cx="335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process</a:t>
            </a:r>
            <a:endParaRPr/>
          </a:p>
        </p:txBody>
      </p:sp>
      <p:pic>
        <p:nvPicPr>
          <p:cNvPr id="188" name="Google Shape;18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795" y="2032495"/>
            <a:ext cx="5180901" cy="1928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4071425"/>
            <a:ext cx="1649676" cy="74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76336" y="4071425"/>
            <a:ext cx="1742300" cy="74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82350" y="4061067"/>
            <a:ext cx="1672975" cy="8373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5"/>
          <p:cNvSpPr txBox="1"/>
          <p:nvPr>
            <p:ph idx="1" type="body"/>
          </p:nvPr>
        </p:nvSpPr>
        <p:spPr>
          <a:xfrm>
            <a:off x="5519050" y="2514750"/>
            <a:ext cx="3303000" cy="25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527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50"/>
              <a:buChar char="●"/>
            </a:pPr>
            <a:r>
              <a:rPr b="1" lang="en" sz="1050">
                <a:solidFill>
                  <a:srgbClr val="999999"/>
                </a:solidFill>
                <a:highlight>
                  <a:srgbClr val="FFFFFF"/>
                </a:highlight>
              </a:rPr>
              <a:t>Data:</a:t>
            </a:r>
            <a:r>
              <a:rPr lang="en" sz="1050">
                <a:solidFill>
                  <a:srgbClr val="999999"/>
                </a:solidFill>
                <a:highlight>
                  <a:srgbClr val="FFFFFF"/>
                </a:highlight>
              </a:rPr>
              <a:t> Get enough labelled data</a:t>
            </a:r>
            <a:endParaRPr sz="1050">
              <a:solidFill>
                <a:srgbClr val="999999"/>
              </a:solidFill>
              <a:highlight>
                <a:srgbClr val="FFFFFF"/>
              </a:highlight>
            </a:endParaRPr>
          </a:p>
          <a:p>
            <a:pPr indent="-29527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50"/>
              <a:buChar char="●"/>
            </a:pPr>
            <a:r>
              <a:rPr b="1" lang="en" sz="1050">
                <a:solidFill>
                  <a:srgbClr val="999999"/>
                </a:solidFill>
                <a:highlight>
                  <a:srgbClr val="FFFFFF"/>
                </a:highlight>
              </a:rPr>
              <a:t>EDA:</a:t>
            </a:r>
            <a:r>
              <a:rPr lang="en" sz="1050">
                <a:solidFill>
                  <a:srgbClr val="999999"/>
                </a:solidFill>
                <a:highlight>
                  <a:srgbClr val="FFFFFF"/>
                </a:highlight>
              </a:rPr>
              <a:t> Explore and analyze the data</a:t>
            </a:r>
            <a:endParaRPr sz="1050">
              <a:solidFill>
                <a:srgbClr val="999999"/>
              </a:solidFill>
              <a:highlight>
                <a:srgbClr val="FFFFFF"/>
              </a:highlight>
            </a:endParaRPr>
          </a:p>
          <a:p>
            <a:pPr indent="-29527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50"/>
              <a:buChar char="●"/>
            </a:pPr>
            <a:r>
              <a:rPr b="1" lang="en" sz="1050">
                <a:solidFill>
                  <a:srgbClr val="999999"/>
                </a:solidFill>
                <a:highlight>
                  <a:srgbClr val="FFFFFF"/>
                </a:highlight>
              </a:rPr>
              <a:t>Score:</a:t>
            </a:r>
            <a:r>
              <a:rPr lang="en" sz="1050">
                <a:solidFill>
                  <a:srgbClr val="999999"/>
                </a:solidFill>
                <a:highlight>
                  <a:srgbClr val="FFFFFF"/>
                </a:highlight>
              </a:rPr>
              <a:t> Set a metric to evaluate the models</a:t>
            </a:r>
            <a:endParaRPr sz="1050">
              <a:solidFill>
                <a:srgbClr val="999999"/>
              </a:solidFill>
              <a:highlight>
                <a:srgbClr val="FFFFFF"/>
              </a:highlight>
            </a:endParaRPr>
          </a:p>
          <a:p>
            <a:pPr indent="-29527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Char char="●"/>
            </a:pPr>
            <a:r>
              <a:rPr b="1" lang="en" sz="1050">
                <a:solidFill>
                  <a:srgbClr val="000000"/>
                </a:solidFill>
                <a:highlight>
                  <a:srgbClr val="FFFFFF"/>
                </a:highlight>
              </a:rPr>
              <a:t>Base model: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</a:rPr>
              <a:t> Iterate through various model options to find the best base model</a:t>
            </a:r>
            <a:endParaRPr sz="105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29527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50"/>
              <a:buChar char="●"/>
            </a:pPr>
            <a:r>
              <a:rPr b="1" lang="en" sz="1050">
                <a:solidFill>
                  <a:srgbClr val="999999"/>
                </a:solidFill>
                <a:highlight>
                  <a:srgbClr val="FFFFFF"/>
                </a:highlight>
              </a:rPr>
              <a:t>Tune Model:</a:t>
            </a:r>
            <a:r>
              <a:rPr lang="en" sz="1050">
                <a:solidFill>
                  <a:srgbClr val="999999"/>
                </a:solidFill>
                <a:highlight>
                  <a:srgbClr val="FFFFFF"/>
                </a:highlight>
              </a:rPr>
              <a:t> Gridsearch for the best hyperparameters</a:t>
            </a:r>
            <a:endParaRPr sz="1050">
              <a:solidFill>
                <a:srgbClr val="999999"/>
              </a:solidFill>
              <a:highlight>
                <a:srgbClr val="FFFFFF"/>
              </a:highlight>
            </a:endParaRPr>
          </a:p>
          <a:p>
            <a:pPr indent="-29527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50"/>
              <a:buChar char="●"/>
            </a:pPr>
            <a:r>
              <a:rPr b="1" lang="en" sz="1050">
                <a:solidFill>
                  <a:srgbClr val="999999"/>
                </a:solidFill>
                <a:highlight>
                  <a:srgbClr val="FFFFFF"/>
                </a:highlight>
              </a:rPr>
              <a:t>Profit Curve:</a:t>
            </a:r>
            <a:r>
              <a:rPr lang="en" sz="1050">
                <a:solidFill>
                  <a:srgbClr val="999999"/>
                </a:solidFill>
                <a:highlight>
                  <a:srgbClr val="FFFFFF"/>
                </a:highlight>
              </a:rPr>
              <a:t> Plug in cost-benefit numbers to find optimal campaign budgets</a:t>
            </a:r>
            <a:endParaRPr sz="1050">
              <a:solidFill>
                <a:srgbClr val="99999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1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193" name="Google Shape;193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67950" y="160950"/>
            <a:ext cx="3354151" cy="167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6"/>
          <p:cNvSpPr txBox="1"/>
          <p:nvPr>
            <p:ph type="title"/>
          </p:nvPr>
        </p:nvSpPr>
        <p:spPr>
          <a:xfrm>
            <a:off x="311700" y="445025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the Base Model</a:t>
            </a:r>
            <a:endParaRPr/>
          </a:p>
        </p:txBody>
      </p:sp>
      <p:sp>
        <p:nvSpPr>
          <p:cNvPr id="199" name="Google Shape;199;p26"/>
          <p:cNvSpPr txBox="1"/>
          <p:nvPr>
            <p:ph idx="1" type="body"/>
          </p:nvPr>
        </p:nvSpPr>
        <p:spPr>
          <a:xfrm>
            <a:off x="-37025" y="1108650"/>
            <a:ext cx="4831800" cy="39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Selected GradientBoostingClassifier </a:t>
            </a:r>
            <a:endParaRPr b="1" sz="15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50">
                <a:solidFill>
                  <a:schemeClr val="dk1"/>
                </a:solidFill>
                <a:highlight>
                  <a:srgbClr val="FFFFFF"/>
                </a:highlight>
              </a:rPr>
              <a:t>********************************************</a:t>
            </a:r>
            <a:endParaRPr b="1" sz="9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50">
                <a:solidFill>
                  <a:schemeClr val="dk1"/>
                </a:solidFill>
                <a:highlight>
                  <a:srgbClr val="FFFFFF"/>
                </a:highlight>
              </a:rPr>
              <a:t>Model: GradientBoostingClassifier</a:t>
            </a:r>
            <a:endParaRPr b="1" sz="9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50">
                <a:solidFill>
                  <a:schemeClr val="dk1"/>
                </a:solidFill>
                <a:highlight>
                  <a:srgbClr val="FFFFFF"/>
                </a:highlight>
              </a:rPr>
              <a:t>********************************************</a:t>
            </a:r>
            <a:endParaRPr b="1" sz="9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50">
                <a:solidFill>
                  <a:schemeClr val="dk1"/>
                </a:solidFill>
                <a:highlight>
                  <a:srgbClr val="FFFFFF"/>
                </a:highlight>
              </a:rPr>
              <a:t>Accuracy  =  0.82</a:t>
            </a:r>
            <a:endParaRPr b="1" sz="9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50">
                <a:solidFill>
                  <a:schemeClr val="dk1"/>
                </a:solidFill>
                <a:highlight>
                  <a:srgbClr val="FFFFFF"/>
                </a:highlight>
              </a:rPr>
              <a:t>Precision =  0.55</a:t>
            </a:r>
            <a:endParaRPr b="1" sz="9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50">
                <a:solidFill>
                  <a:schemeClr val="dk1"/>
                </a:solidFill>
                <a:highlight>
                  <a:srgbClr val="FFFF00"/>
                </a:highlight>
              </a:rPr>
              <a:t>Recall =  0.748</a:t>
            </a:r>
            <a:endParaRPr b="1" sz="950">
              <a:solidFill>
                <a:schemeClr val="dk1"/>
              </a:solidFill>
              <a:highlight>
                <a:srgbClr val="FFFF00"/>
              </a:highlight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50">
                <a:solidFill>
                  <a:schemeClr val="dk1"/>
                </a:solidFill>
                <a:highlight>
                  <a:srgbClr val="FFFFFF"/>
                </a:highlight>
              </a:rPr>
              <a:t>********************************************</a:t>
            </a:r>
            <a:endParaRPr b="1" sz="9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50">
                <a:solidFill>
                  <a:schemeClr val="dk1"/>
                </a:solidFill>
                <a:highlight>
                  <a:srgbClr val="FFFFFF"/>
                </a:highlight>
              </a:rPr>
              <a:t>With random-oversampling of the minority class during model training</a:t>
            </a:r>
            <a:endParaRPr b="1" sz="9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200" name="Google Shape;200;p26"/>
          <p:cNvSpPr txBox="1"/>
          <p:nvPr>
            <p:ph type="title"/>
          </p:nvPr>
        </p:nvSpPr>
        <p:spPr>
          <a:xfrm>
            <a:off x="5467650" y="2032500"/>
            <a:ext cx="335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process</a:t>
            </a:r>
            <a:endParaRPr/>
          </a:p>
        </p:txBody>
      </p:sp>
      <p:pic>
        <p:nvPicPr>
          <p:cNvPr id="201" name="Google Shape;20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475" y="3087150"/>
            <a:ext cx="2196625" cy="1942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6"/>
          <p:cNvSpPr txBox="1"/>
          <p:nvPr/>
        </p:nvSpPr>
        <p:spPr>
          <a:xfrm>
            <a:off x="3078025" y="4394788"/>
            <a:ext cx="1460400" cy="5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Explored dropping the least important features but this did not improve the model</a:t>
            </a:r>
            <a:endParaRPr sz="800"/>
          </a:p>
        </p:txBody>
      </p:sp>
      <p:sp>
        <p:nvSpPr>
          <p:cNvPr id="203" name="Google Shape;203;p26"/>
          <p:cNvSpPr txBox="1"/>
          <p:nvPr>
            <p:ph idx="1" type="body"/>
          </p:nvPr>
        </p:nvSpPr>
        <p:spPr>
          <a:xfrm>
            <a:off x="5519050" y="2514750"/>
            <a:ext cx="3303000" cy="25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527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50"/>
              <a:buChar char="●"/>
            </a:pPr>
            <a:r>
              <a:rPr b="1" lang="en" sz="1050">
                <a:solidFill>
                  <a:srgbClr val="999999"/>
                </a:solidFill>
                <a:highlight>
                  <a:srgbClr val="FFFFFF"/>
                </a:highlight>
              </a:rPr>
              <a:t>Data:</a:t>
            </a:r>
            <a:r>
              <a:rPr lang="en" sz="1050">
                <a:solidFill>
                  <a:srgbClr val="999999"/>
                </a:solidFill>
                <a:highlight>
                  <a:srgbClr val="FFFFFF"/>
                </a:highlight>
              </a:rPr>
              <a:t> Get enough labelled data</a:t>
            </a:r>
            <a:endParaRPr sz="1050">
              <a:solidFill>
                <a:srgbClr val="999999"/>
              </a:solidFill>
              <a:highlight>
                <a:srgbClr val="FFFFFF"/>
              </a:highlight>
            </a:endParaRPr>
          </a:p>
          <a:p>
            <a:pPr indent="-29527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50"/>
              <a:buChar char="●"/>
            </a:pPr>
            <a:r>
              <a:rPr b="1" lang="en" sz="1050">
                <a:solidFill>
                  <a:srgbClr val="999999"/>
                </a:solidFill>
                <a:highlight>
                  <a:srgbClr val="FFFFFF"/>
                </a:highlight>
              </a:rPr>
              <a:t>EDA:</a:t>
            </a:r>
            <a:r>
              <a:rPr lang="en" sz="1050">
                <a:solidFill>
                  <a:srgbClr val="999999"/>
                </a:solidFill>
                <a:highlight>
                  <a:srgbClr val="FFFFFF"/>
                </a:highlight>
              </a:rPr>
              <a:t> Explore and analyze the data</a:t>
            </a:r>
            <a:endParaRPr sz="1050">
              <a:solidFill>
                <a:srgbClr val="999999"/>
              </a:solidFill>
              <a:highlight>
                <a:srgbClr val="FFFFFF"/>
              </a:highlight>
            </a:endParaRPr>
          </a:p>
          <a:p>
            <a:pPr indent="-29527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50"/>
              <a:buChar char="●"/>
            </a:pPr>
            <a:r>
              <a:rPr b="1" lang="en" sz="1050">
                <a:solidFill>
                  <a:srgbClr val="999999"/>
                </a:solidFill>
                <a:highlight>
                  <a:srgbClr val="FFFFFF"/>
                </a:highlight>
              </a:rPr>
              <a:t>Score:</a:t>
            </a:r>
            <a:r>
              <a:rPr lang="en" sz="1050">
                <a:solidFill>
                  <a:srgbClr val="999999"/>
                </a:solidFill>
                <a:highlight>
                  <a:srgbClr val="FFFFFF"/>
                </a:highlight>
              </a:rPr>
              <a:t> Set a metric to evaluate the models</a:t>
            </a:r>
            <a:endParaRPr sz="1050">
              <a:solidFill>
                <a:srgbClr val="999999"/>
              </a:solidFill>
              <a:highlight>
                <a:srgbClr val="FFFFFF"/>
              </a:highlight>
            </a:endParaRPr>
          </a:p>
          <a:p>
            <a:pPr indent="-29527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Char char="●"/>
            </a:pPr>
            <a:r>
              <a:rPr b="1" lang="en" sz="1050">
                <a:solidFill>
                  <a:srgbClr val="000000"/>
                </a:solidFill>
                <a:highlight>
                  <a:srgbClr val="FFFFFF"/>
                </a:highlight>
              </a:rPr>
              <a:t>Base model: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</a:rPr>
              <a:t> Iterate through various model options to find the best base model</a:t>
            </a:r>
            <a:endParaRPr sz="105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29527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50"/>
              <a:buChar char="●"/>
            </a:pPr>
            <a:r>
              <a:rPr b="1" lang="en" sz="1050">
                <a:solidFill>
                  <a:srgbClr val="999999"/>
                </a:solidFill>
                <a:highlight>
                  <a:srgbClr val="FFFFFF"/>
                </a:highlight>
              </a:rPr>
              <a:t>Tune Model:</a:t>
            </a:r>
            <a:r>
              <a:rPr lang="en" sz="1050">
                <a:solidFill>
                  <a:srgbClr val="999999"/>
                </a:solidFill>
                <a:highlight>
                  <a:srgbClr val="FFFFFF"/>
                </a:highlight>
              </a:rPr>
              <a:t> Gridsearch for the best hyperparameters</a:t>
            </a:r>
            <a:endParaRPr sz="1050">
              <a:solidFill>
                <a:srgbClr val="999999"/>
              </a:solidFill>
              <a:highlight>
                <a:srgbClr val="FFFFFF"/>
              </a:highlight>
            </a:endParaRPr>
          </a:p>
          <a:p>
            <a:pPr indent="-29527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50"/>
              <a:buChar char="●"/>
            </a:pPr>
            <a:r>
              <a:rPr b="1" lang="en" sz="1050">
                <a:solidFill>
                  <a:srgbClr val="999999"/>
                </a:solidFill>
                <a:highlight>
                  <a:srgbClr val="FFFFFF"/>
                </a:highlight>
              </a:rPr>
              <a:t>Profit Curve:</a:t>
            </a:r>
            <a:r>
              <a:rPr lang="en" sz="1050">
                <a:solidFill>
                  <a:srgbClr val="999999"/>
                </a:solidFill>
                <a:highlight>
                  <a:srgbClr val="FFFFFF"/>
                </a:highlight>
              </a:rPr>
              <a:t> Plug in cost-benefit numbers to find optimal campaign budgets</a:t>
            </a:r>
            <a:endParaRPr sz="1050">
              <a:solidFill>
                <a:srgbClr val="99999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1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204" name="Google Shape;20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67950" y="160950"/>
            <a:ext cx="3354151" cy="1677075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6"/>
          <p:cNvSpPr/>
          <p:nvPr/>
        </p:nvSpPr>
        <p:spPr>
          <a:xfrm>
            <a:off x="2130758" y="4311731"/>
            <a:ext cx="679050" cy="695925"/>
          </a:xfrm>
          <a:custGeom>
            <a:rect b="b" l="l" r="r" t="t"/>
            <a:pathLst>
              <a:path extrusionOk="0" h="27837" w="27162">
                <a:moveTo>
                  <a:pt x="3289" y="1887"/>
                </a:moveTo>
                <a:cubicBezTo>
                  <a:pt x="-4103" y="5580"/>
                  <a:pt x="2573" y="20740"/>
                  <a:pt x="8922" y="26029"/>
                </a:cubicBezTo>
                <a:cubicBezTo>
                  <a:pt x="12723" y="29195"/>
                  <a:pt x="19978" y="27706"/>
                  <a:pt x="23675" y="24419"/>
                </a:cubicBezTo>
                <a:cubicBezTo>
                  <a:pt x="29232" y="19479"/>
                  <a:pt x="27593" y="7410"/>
                  <a:pt x="22334" y="2155"/>
                </a:cubicBezTo>
                <a:cubicBezTo>
                  <a:pt x="17842" y="-2334"/>
                  <a:pt x="9640" y="1619"/>
                  <a:pt x="3289" y="1619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7"/>
          <p:cNvSpPr txBox="1"/>
          <p:nvPr>
            <p:ph type="title"/>
          </p:nvPr>
        </p:nvSpPr>
        <p:spPr>
          <a:xfrm>
            <a:off x="311700" y="438325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Tune</a:t>
            </a:r>
            <a:r>
              <a:rPr lang="en"/>
              <a:t> the Base Model</a:t>
            </a:r>
            <a:endParaRPr/>
          </a:p>
        </p:txBody>
      </p:sp>
      <p:sp>
        <p:nvSpPr>
          <p:cNvPr id="211" name="Google Shape;211;p27"/>
          <p:cNvSpPr txBox="1"/>
          <p:nvPr>
            <p:ph idx="1" type="body"/>
          </p:nvPr>
        </p:nvSpPr>
        <p:spPr>
          <a:xfrm>
            <a:off x="-37025" y="1108650"/>
            <a:ext cx="4831800" cy="39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Gridsearched </a:t>
            </a:r>
            <a:r>
              <a:rPr b="1" lang="en" sz="900">
                <a:solidFill>
                  <a:schemeClr val="dk1"/>
                </a:solidFill>
              </a:rPr>
              <a:t>(for several hours) </a:t>
            </a:r>
            <a:r>
              <a:rPr b="1" lang="en">
                <a:solidFill>
                  <a:schemeClr val="dk1"/>
                </a:solidFill>
              </a:rPr>
              <a:t>on a number of options for hyperparameters - then got this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</a:rPr>
              <a:t>Comparing model with gridsearch params to initial model on Test set.</a:t>
            </a:r>
            <a:endParaRPr b="1"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</a:rPr>
              <a:t>Results for GradientBoostingClassifier</a:t>
            </a:r>
            <a:endParaRPr b="1"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</a:rPr>
              <a:t>Gridsearched model Recall: </a:t>
            </a:r>
            <a:r>
              <a:rPr b="1" lang="en" sz="1050">
                <a:solidFill>
                  <a:schemeClr val="dk1"/>
                </a:solidFill>
                <a:highlight>
                  <a:srgbClr val="FFFF00"/>
                </a:highlight>
              </a:rPr>
              <a:t>0.709</a:t>
            </a:r>
            <a:endParaRPr b="1" sz="1050">
              <a:solidFill>
                <a:schemeClr val="dk1"/>
              </a:solidFill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</a:rPr>
              <a:t>                                   Default model Recall: 0.748</a:t>
            </a:r>
            <a:endParaRPr b="1"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50">
                <a:solidFill>
                  <a:schemeClr val="dk1"/>
                </a:solidFill>
                <a:highlight>
                  <a:srgbClr val="FFFFFF"/>
                </a:highlight>
              </a:rPr>
              <a:t>Base Model is better.</a:t>
            </a:r>
            <a:endParaRPr b="1" sz="12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50">
                <a:solidFill>
                  <a:schemeClr val="dk1"/>
                </a:solidFill>
                <a:highlight>
                  <a:srgbClr val="FFFFFF"/>
                </a:highlight>
              </a:rPr>
              <a:t>Staying with the Base Model.</a:t>
            </a:r>
            <a:endParaRPr b="1" sz="12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212" name="Google Shape;212;p27"/>
          <p:cNvSpPr txBox="1"/>
          <p:nvPr>
            <p:ph type="title"/>
          </p:nvPr>
        </p:nvSpPr>
        <p:spPr>
          <a:xfrm>
            <a:off x="5467650" y="2032500"/>
            <a:ext cx="335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process</a:t>
            </a:r>
            <a:endParaRPr/>
          </a:p>
        </p:txBody>
      </p:sp>
      <p:sp>
        <p:nvSpPr>
          <p:cNvPr id="213" name="Google Shape;213;p27"/>
          <p:cNvSpPr txBox="1"/>
          <p:nvPr>
            <p:ph idx="1" type="body"/>
          </p:nvPr>
        </p:nvSpPr>
        <p:spPr>
          <a:xfrm>
            <a:off x="5519050" y="2514750"/>
            <a:ext cx="3303000" cy="25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527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50"/>
              <a:buChar char="●"/>
            </a:pPr>
            <a:r>
              <a:rPr b="1" lang="en" sz="1050">
                <a:solidFill>
                  <a:srgbClr val="999999"/>
                </a:solidFill>
                <a:highlight>
                  <a:srgbClr val="FFFFFF"/>
                </a:highlight>
              </a:rPr>
              <a:t>Data:</a:t>
            </a:r>
            <a:r>
              <a:rPr lang="en" sz="1050">
                <a:solidFill>
                  <a:srgbClr val="999999"/>
                </a:solidFill>
                <a:highlight>
                  <a:srgbClr val="FFFFFF"/>
                </a:highlight>
              </a:rPr>
              <a:t> Get enough labelled data</a:t>
            </a:r>
            <a:endParaRPr sz="1050">
              <a:solidFill>
                <a:srgbClr val="999999"/>
              </a:solidFill>
              <a:highlight>
                <a:srgbClr val="FFFFFF"/>
              </a:highlight>
            </a:endParaRPr>
          </a:p>
          <a:p>
            <a:pPr indent="-29527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50"/>
              <a:buChar char="●"/>
            </a:pPr>
            <a:r>
              <a:rPr b="1" lang="en" sz="1050">
                <a:solidFill>
                  <a:srgbClr val="999999"/>
                </a:solidFill>
                <a:highlight>
                  <a:srgbClr val="FFFFFF"/>
                </a:highlight>
              </a:rPr>
              <a:t>EDA:</a:t>
            </a:r>
            <a:r>
              <a:rPr lang="en" sz="1050">
                <a:solidFill>
                  <a:srgbClr val="999999"/>
                </a:solidFill>
                <a:highlight>
                  <a:srgbClr val="FFFFFF"/>
                </a:highlight>
              </a:rPr>
              <a:t> Explore and analyze the data</a:t>
            </a:r>
            <a:endParaRPr sz="1050">
              <a:solidFill>
                <a:srgbClr val="999999"/>
              </a:solidFill>
              <a:highlight>
                <a:srgbClr val="FFFFFF"/>
              </a:highlight>
            </a:endParaRPr>
          </a:p>
          <a:p>
            <a:pPr indent="-29527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50"/>
              <a:buChar char="●"/>
            </a:pPr>
            <a:r>
              <a:rPr b="1" lang="en" sz="1050">
                <a:solidFill>
                  <a:srgbClr val="999999"/>
                </a:solidFill>
                <a:highlight>
                  <a:srgbClr val="FFFFFF"/>
                </a:highlight>
              </a:rPr>
              <a:t>Score:</a:t>
            </a:r>
            <a:r>
              <a:rPr lang="en" sz="1050">
                <a:solidFill>
                  <a:srgbClr val="999999"/>
                </a:solidFill>
                <a:highlight>
                  <a:srgbClr val="FFFFFF"/>
                </a:highlight>
              </a:rPr>
              <a:t> Set a metric to evaluate the models</a:t>
            </a:r>
            <a:endParaRPr sz="1050">
              <a:solidFill>
                <a:srgbClr val="999999"/>
              </a:solidFill>
              <a:highlight>
                <a:srgbClr val="FFFFFF"/>
              </a:highlight>
            </a:endParaRPr>
          </a:p>
          <a:p>
            <a:pPr indent="-29527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50"/>
              <a:buChar char="●"/>
            </a:pPr>
            <a:r>
              <a:rPr b="1" lang="en" sz="1050">
                <a:solidFill>
                  <a:srgbClr val="999999"/>
                </a:solidFill>
                <a:highlight>
                  <a:srgbClr val="FFFFFF"/>
                </a:highlight>
              </a:rPr>
              <a:t>Base model:</a:t>
            </a:r>
            <a:r>
              <a:rPr lang="en" sz="1050">
                <a:solidFill>
                  <a:srgbClr val="999999"/>
                </a:solidFill>
                <a:highlight>
                  <a:srgbClr val="FFFFFF"/>
                </a:highlight>
              </a:rPr>
              <a:t> Iterate through various model options to find the best base model</a:t>
            </a:r>
            <a:endParaRPr sz="1050">
              <a:solidFill>
                <a:srgbClr val="999999"/>
              </a:solidFill>
              <a:highlight>
                <a:srgbClr val="FFFFFF"/>
              </a:highlight>
            </a:endParaRPr>
          </a:p>
          <a:p>
            <a:pPr indent="-29527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Char char="●"/>
            </a:pPr>
            <a:r>
              <a:rPr b="1" lang="en" sz="1050">
                <a:solidFill>
                  <a:srgbClr val="000000"/>
                </a:solidFill>
                <a:highlight>
                  <a:srgbClr val="FFFFFF"/>
                </a:highlight>
              </a:rPr>
              <a:t>Tune Model: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</a:rPr>
              <a:t> Gridsearch for the best hyperparameters</a:t>
            </a:r>
            <a:endParaRPr sz="105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29527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50"/>
              <a:buChar char="●"/>
            </a:pPr>
            <a:r>
              <a:rPr b="1" lang="en" sz="1050">
                <a:solidFill>
                  <a:srgbClr val="999999"/>
                </a:solidFill>
                <a:highlight>
                  <a:srgbClr val="FFFFFF"/>
                </a:highlight>
              </a:rPr>
              <a:t>Profit Curve:</a:t>
            </a:r>
            <a:r>
              <a:rPr lang="en" sz="1050">
                <a:solidFill>
                  <a:srgbClr val="999999"/>
                </a:solidFill>
                <a:highlight>
                  <a:srgbClr val="FFFFFF"/>
                </a:highlight>
              </a:rPr>
              <a:t> Plug in cost-benefit numbers to find optimal campaign budgets</a:t>
            </a:r>
            <a:endParaRPr sz="1050">
              <a:solidFill>
                <a:srgbClr val="99999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1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214" name="Google Shape;21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7950" y="160950"/>
            <a:ext cx="3354151" cy="167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8"/>
          <p:cNvSpPr txBox="1"/>
          <p:nvPr>
            <p:ph type="title"/>
          </p:nvPr>
        </p:nvSpPr>
        <p:spPr>
          <a:xfrm>
            <a:off x="311700" y="438325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Profit Curve</a:t>
            </a:r>
            <a:endParaRPr/>
          </a:p>
        </p:txBody>
      </p:sp>
      <p:sp>
        <p:nvSpPr>
          <p:cNvPr id="220" name="Google Shape;220;p28"/>
          <p:cNvSpPr txBox="1"/>
          <p:nvPr>
            <p:ph idx="1" type="body"/>
          </p:nvPr>
        </p:nvSpPr>
        <p:spPr>
          <a:xfrm>
            <a:off x="-37025" y="1108650"/>
            <a:ext cx="4831800" cy="39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Assumptions:</a:t>
            </a:r>
            <a:endParaRPr b="1">
              <a:solidFill>
                <a:schemeClr val="dk1"/>
              </a:solidFill>
            </a:endParaRPr>
          </a:p>
          <a:p>
            <a:pPr indent="-29527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○"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A customer who leaves the bank will result in average annual revenue loss of 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</a:rPr>
              <a:t>$1000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■"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~Retail Lending Interest Rate: 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</a:rPr>
              <a:t>1.80%</a:t>
            </a:r>
            <a:endParaRPr b="1"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■"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~Retail Deposit Interest Rate: 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</a:rPr>
              <a:t>0.37%</a:t>
            </a:r>
            <a:b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" sz="550">
                <a:solidFill>
                  <a:schemeClr val="dk1"/>
                </a:solidFill>
                <a:highlight>
                  <a:srgbClr val="FFFFFF"/>
                </a:highlight>
              </a:rPr>
              <a:t>(Source: European Central Bank 2019)</a:t>
            </a:r>
            <a:endParaRPr sz="5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■"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~Average balance/customer (in sample): 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</a:rPr>
              <a:t>$76,485</a:t>
            </a:r>
            <a:endParaRPr b="1"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■"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~Average earning/customer (in sample): 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$76,486 * (0.18 - 0.037) =  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</a:rPr>
              <a:t>$1,094</a:t>
            </a:r>
            <a:endParaRPr b="1"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■"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~Cross-validated with Annual Report of JP Morgan Chase from 2011 which had = 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</a:rPr>
              <a:t>$912</a:t>
            </a:r>
            <a:br>
              <a:rPr b="1" lang="en" sz="105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" sz="550">
                <a:solidFill>
                  <a:srgbClr val="2828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(Source: http://investor.shareholder.com/jpmorganchase/annual.cfm)</a:t>
            </a:r>
            <a:br>
              <a:rPr b="1" lang="en" sz="1050">
                <a:solidFill>
                  <a:schemeClr val="dk1"/>
                </a:solidFill>
                <a:highlight>
                  <a:srgbClr val="FFFFFF"/>
                </a:highlight>
              </a:rPr>
            </a:b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○"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</a:rPr>
              <a:t>$200 per likely-to-churn-customer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, which could pay for: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■"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Rate reductions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■"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Or a birthday credit from the bank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■"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Or individual outreach by customer service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■"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Or a glossy brochure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■"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Etc.</a:t>
            </a:r>
            <a:b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</a:b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○"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</a:rPr>
              <a:t>Retention Program is 100% effective</a:t>
            </a:r>
            <a:endParaRPr b="1"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221" name="Google Shape;221;p28"/>
          <p:cNvSpPr txBox="1"/>
          <p:nvPr>
            <p:ph type="title"/>
          </p:nvPr>
        </p:nvSpPr>
        <p:spPr>
          <a:xfrm>
            <a:off x="5467650" y="2032500"/>
            <a:ext cx="335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process</a:t>
            </a:r>
            <a:endParaRPr/>
          </a:p>
        </p:txBody>
      </p:sp>
      <p:sp>
        <p:nvSpPr>
          <p:cNvPr id="222" name="Google Shape;222;p28"/>
          <p:cNvSpPr txBox="1"/>
          <p:nvPr>
            <p:ph idx="1" type="body"/>
          </p:nvPr>
        </p:nvSpPr>
        <p:spPr>
          <a:xfrm>
            <a:off x="5519050" y="2514750"/>
            <a:ext cx="3303000" cy="25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527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50"/>
              <a:buChar char="●"/>
            </a:pPr>
            <a:r>
              <a:rPr b="1" lang="en" sz="1050">
                <a:solidFill>
                  <a:srgbClr val="999999"/>
                </a:solidFill>
                <a:highlight>
                  <a:srgbClr val="FFFFFF"/>
                </a:highlight>
              </a:rPr>
              <a:t>Data:</a:t>
            </a:r>
            <a:r>
              <a:rPr lang="en" sz="1050">
                <a:solidFill>
                  <a:srgbClr val="999999"/>
                </a:solidFill>
                <a:highlight>
                  <a:srgbClr val="FFFFFF"/>
                </a:highlight>
              </a:rPr>
              <a:t> Get enough labelled data</a:t>
            </a:r>
            <a:endParaRPr sz="1050">
              <a:solidFill>
                <a:srgbClr val="999999"/>
              </a:solidFill>
              <a:highlight>
                <a:srgbClr val="FFFFFF"/>
              </a:highlight>
            </a:endParaRPr>
          </a:p>
          <a:p>
            <a:pPr indent="-29527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50"/>
              <a:buChar char="●"/>
            </a:pPr>
            <a:r>
              <a:rPr b="1" lang="en" sz="1050">
                <a:solidFill>
                  <a:srgbClr val="999999"/>
                </a:solidFill>
                <a:highlight>
                  <a:srgbClr val="FFFFFF"/>
                </a:highlight>
              </a:rPr>
              <a:t>EDA:</a:t>
            </a:r>
            <a:r>
              <a:rPr lang="en" sz="1050">
                <a:solidFill>
                  <a:srgbClr val="999999"/>
                </a:solidFill>
                <a:highlight>
                  <a:srgbClr val="FFFFFF"/>
                </a:highlight>
              </a:rPr>
              <a:t> Explore and analyze the data</a:t>
            </a:r>
            <a:endParaRPr sz="1050">
              <a:solidFill>
                <a:srgbClr val="999999"/>
              </a:solidFill>
              <a:highlight>
                <a:srgbClr val="FFFFFF"/>
              </a:highlight>
            </a:endParaRPr>
          </a:p>
          <a:p>
            <a:pPr indent="-29527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50"/>
              <a:buChar char="●"/>
            </a:pPr>
            <a:r>
              <a:rPr b="1" lang="en" sz="1050">
                <a:solidFill>
                  <a:srgbClr val="999999"/>
                </a:solidFill>
                <a:highlight>
                  <a:srgbClr val="FFFFFF"/>
                </a:highlight>
              </a:rPr>
              <a:t>Score:</a:t>
            </a:r>
            <a:r>
              <a:rPr lang="en" sz="1050">
                <a:solidFill>
                  <a:srgbClr val="999999"/>
                </a:solidFill>
                <a:highlight>
                  <a:srgbClr val="FFFFFF"/>
                </a:highlight>
              </a:rPr>
              <a:t> Set a metric to evaluate the models</a:t>
            </a:r>
            <a:endParaRPr sz="1050">
              <a:solidFill>
                <a:srgbClr val="999999"/>
              </a:solidFill>
              <a:highlight>
                <a:srgbClr val="FFFFFF"/>
              </a:highlight>
            </a:endParaRPr>
          </a:p>
          <a:p>
            <a:pPr indent="-29527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50"/>
              <a:buChar char="●"/>
            </a:pPr>
            <a:r>
              <a:rPr b="1" lang="en" sz="1050">
                <a:solidFill>
                  <a:srgbClr val="999999"/>
                </a:solidFill>
                <a:highlight>
                  <a:srgbClr val="FFFFFF"/>
                </a:highlight>
              </a:rPr>
              <a:t>Base model:</a:t>
            </a:r>
            <a:r>
              <a:rPr lang="en" sz="1050">
                <a:solidFill>
                  <a:srgbClr val="999999"/>
                </a:solidFill>
                <a:highlight>
                  <a:srgbClr val="FFFFFF"/>
                </a:highlight>
              </a:rPr>
              <a:t> Iterate through various model options to find the best base model</a:t>
            </a:r>
            <a:endParaRPr sz="1050">
              <a:solidFill>
                <a:srgbClr val="999999"/>
              </a:solidFill>
              <a:highlight>
                <a:srgbClr val="FFFFFF"/>
              </a:highlight>
            </a:endParaRPr>
          </a:p>
          <a:p>
            <a:pPr indent="-29527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50"/>
              <a:buChar char="●"/>
            </a:pPr>
            <a:r>
              <a:rPr b="1" lang="en" sz="1050">
                <a:solidFill>
                  <a:srgbClr val="999999"/>
                </a:solidFill>
                <a:highlight>
                  <a:srgbClr val="FFFFFF"/>
                </a:highlight>
              </a:rPr>
              <a:t>Tune Model:</a:t>
            </a:r>
            <a:r>
              <a:rPr lang="en" sz="1050">
                <a:solidFill>
                  <a:srgbClr val="999999"/>
                </a:solidFill>
                <a:highlight>
                  <a:srgbClr val="FFFFFF"/>
                </a:highlight>
              </a:rPr>
              <a:t> Gridsearch for the best hyperparameters</a:t>
            </a:r>
            <a:endParaRPr sz="1050">
              <a:solidFill>
                <a:srgbClr val="999999"/>
              </a:solidFill>
              <a:highlight>
                <a:srgbClr val="FFFFFF"/>
              </a:highlight>
            </a:endParaRPr>
          </a:p>
          <a:p>
            <a:pPr indent="-29527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Char char="●"/>
            </a:pPr>
            <a:r>
              <a:rPr b="1" lang="en" sz="1050">
                <a:solidFill>
                  <a:srgbClr val="000000"/>
                </a:solidFill>
                <a:highlight>
                  <a:srgbClr val="FFFFFF"/>
                </a:highlight>
              </a:rPr>
              <a:t>Profit Curve: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</a:rPr>
              <a:t> Plug in cost-benefit numbers to find optimal campaign budgets</a:t>
            </a:r>
            <a:endParaRPr sz="105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1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223" name="Google Shape;22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7950" y="160950"/>
            <a:ext cx="3354151" cy="167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9"/>
          <p:cNvSpPr txBox="1"/>
          <p:nvPr>
            <p:ph idx="1" type="body"/>
          </p:nvPr>
        </p:nvSpPr>
        <p:spPr>
          <a:xfrm>
            <a:off x="-37025" y="1108650"/>
            <a:ext cx="5415900" cy="39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Conclusions</a:t>
            </a:r>
            <a:r>
              <a:rPr b="1" lang="en">
                <a:solidFill>
                  <a:schemeClr val="dk1"/>
                </a:solidFill>
              </a:rPr>
              <a:t>:</a:t>
            </a:r>
            <a:endParaRPr b="1">
              <a:solidFill>
                <a:schemeClr val="dk1"/>
              </a:solidFill>
            </a:endParaRPr>
          </a:p>
          <a:p>
            <a:pPr indent="-29527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○"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A conservative churn probability threshold of ~0.25 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○"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Maximizes profit at ~$68.5K with a $200 / customer retention program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229" name="Google Shape;229;p29"/>
          <p:cNvSpPr txBox="1"/>
          <p:nvPr>
            <p:ph type="title"/>
          </p:nvPr>
        </p:nvSpPr>
        <p:spPr>
          <a:xfrm>
            <a:off x="311700" y="438325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Profit Curve</a:t>
            </a:r>
            <a:endParaRPr/>
          </a:p>
        </p:txBody>
      </p:sp>
      <p:sp>
        <p:nvSpPr>
          <p:cNvPr id="230" name="Google Shape;230;p29"/>
          <p:cNvSpPr txBox="1"/>
          <p:nvPr>
            <p:ph idx="1" type="body"/>
          </p:nvPr>
        </p:nvSpPr>
        <p:spPr>
          <a:xfrm>
            <a:off x="-37025" y="4191250"/>
            <a:ext cx="4831800" cy="8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231" name="Google Shape;231;p29"/>
          <p:cNvSpPr txBox="1"/>
          <p:nvPr>
            <p:ph type="title"/>
          </p:nvPr>
        </p:nvSpPr>
        <p:spPr>
          <a:xfrm>
            <a:off x="5467650" y="2032500"/>
            <a:ext cx="335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process</a:t>
            </a:r>
            <a:endParaRPr/>
          </a:p>
        </p:txBody>
      </p:sp>
      <p:pic>
        <p:nvPicPr>
          <p:cNvPr id="232" name="Google Shape;23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7950" y="160950"/>
            <a:ext cx="3354151" cy="167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2" y="1923793"/>
            <a:ext cx="5469075" cy="3005625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29"/>
          <p:cNvSpPr txBox="1"/>
          <p:nvPr>
            <p:ph idx="1" type="body"/>
          </p:nvPr>
        </p:nvSpPr>
        <p:spPr>
          <a:xfrm>
            <a:off x="5519050" y="2514750"/>
            <a:ext cx="3303000" cy="25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527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50"/>
              <a:buChar char="●"/>
            </a:pPr>
            <a:r>
              <a:rPr b="1" lang="en" sz="1050">
                <a:solidFill>
                  <a:srgbClr val="999999"/>
                </a:solidFill>
                <a:highlight>
                  <a:srgbClr val="FFFFFF"/>
                </a:highlight>
              </a:rPr>
              <a:t>Data:</a:t>
            </a:r>
            <a:r>
              <a:rPr lang="en" sz="1050">
                <a:solidFill>
                  <a:srgbClr val="999999"/>
                </a:solidFill>
                <a:highlight>
                  <a:srgbClr val="FFFFFF"/>
                </a:highlight>
              </a:rPr>
              <a:t> Get enough labelled data</a:t>
            </a:r>
            <a:endParaRPr sz="1050">
              <a:solidFill>
                <a:srgbClr val="999999"/>
              </a:solidFill>
              <a:highlight>
                <a:srgbClr val="FFFFFF"/>
              </a:highlight>
            </a:endParaRPr>
          </a:p>
          <a:p>
            <a:pPr indent="-29527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50"/>
              <a:buChar char="●"/>
            </a:pPr>
            <a:r>
              <a:rPr b="1" lang="en" sz="1050">
                <a:solidFill>
                  <a:srgbClr val="999999"/>
                </a:solidFill>
                <a:highlight>
                  <a:srgbClr val="FFFFFF"/>
                </a:highlight>
              </a:rPr>
              <a:t>EDA:</a:t>
            </a:r>
            <a:r>
              <a:rPr lang="en" sz="1050">
                <a:solidFill>
                  <a:srgbClr val="999999"/>
                </a:solidFill>
                <a:highlight>
                  <a:srgbClr val="FFFFFF"/>
                </a:highlight>
              </a:rPr>
              <a:t> Explore and analyze the data</a:t>
            </a:r>
            <a:endParaRPr sz="1050">
              <a:solidFill>
                <a:srgbClr val="999999"/>
              </a:solidFill>
              <a:highlight>
                <a:srgbClr val="FFFFFF"/>
              </a:highlight>
            </a:endParaRPr>
          </a:p>
          <a:p>
            <a:pPr indent="-29527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50"/>
              <a:buChar char="●"/>
            </a:pPr>
            <a:r>
              <a:rPr b="1" lang="en" sz="1050">
                <a:solidFill>
                  <a:srgbClr val="999999"/>
                </a:solidFill>
                <a:highlight>
                  <a:srgbClr val="FFFFFF"/>
                </a:highlight>
              </a:rPr>
              <a:t>Score:</a:t>
            </a:r>
            <a:r>
              <a:rPr lang="en" sz="1050">
                <a:solidFill>
                  <a:srgbClr val="999999"/>
                </a:solidFill>
                <a:highlight>
                  <a:srgbClr val="FFFFFF"/>
                </a:highlight>
              </a:rPr>
              <a:t> Set a metric to evaluate the models</a:t>
            </a:r>
            <a:endParaRPr sz="1050">
              <a:solidFill>
                <a:srgbClr val="999999"/>
              </a:solidFill>
              <a:highlight>
                <a:srgbClr val="FFFFFF"/>
              </a:highlight>
            </a:endParaRPr>
          </a:p>
          <a:p>
            <a:pPr indent="-29527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50"/>
              <a:buChar char="●"/>
            </a:pPr>
            <a:r>
              <a:rPr b="1" lang="en" sz="1050">
                <a:solidFill>
                  <a:srgbClr val="999999"/>
                </a:solidFill>
                <a:highlight>
                  <a:srgbClr val="FFFFFF"/>
                </a:highlight>
              </a:rPr>
              <a:t>Base model:</a:t>
            </a:r>
            <a:r>
              <a:rPr lang="en" sz="1050">
                <a:solidFill>
                  <a:srgbClr val="999999"/>
                </a:solidFill>
                <a:highlight>
                  <a:srgbClr val="FFFFFF"/>
                </a:highlight>
              </a:rPr>
              <a:t> Iterate through various model options to find the best base model</a:t>
            </a:r>
            <a:endParaRPr sz="1050">
              <a:solidFill>
                <a:srgbClr val="999999"/>
              </a:solidFill>
              <a:highlight>
                <a:srgbClr val="FFFFFF"/>
              </a:highlight>
            </a:endParaRPr>
          </a:p>
          <a:p>
            <a:pPr indent="-29527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50"/>
              <a:buChar char="●"/>
            </a:pPr>
            <a:r>
              <a:rPr b="1" lang="en" sz="1050">
                <a:solidFill>
                  <a:srgbClr val="999999"/>
                </a:solidFill>
                <a:highlight>
                  <a:srgbClr val="FFFFFF"/>
                </a:highlight>
              </a:rPr>
              <a:t>Tune Model:</a:t>
            </a:r>
            <a:r>
              <a:rPr lang="en" sz="1050">
                <a:solidFill>
                  <a:srgbClr val="999999"/>
                </a:solidFill>
                <a:highlight>
                  <a:srgbClr val="FFFFFF"/>
                </a:highlight>
              </a:rPr>
              <a:t> Gridsearch for the best hyperparameters</a:t>
            </a:r>
            <a:endParaRPr sz="1050">
              <a:solidFill>
                <a:srgbClr val="999999"/>
              </a:solidFill>
              <a:highlight>
                <a:srgbClr val="FFFFFF"/>
              </a:highlight>
            </a:endParaRPr>
          </a:p>
          <a:p>
            <a:pPr indent="-29527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Char char="●"/>
            </a:pPr>
            <a:r>
              <a:rPr b="1" lang="en" sz="1050">
                <a:solidFill>
                  <a:srgbClr val="000000"/>
                </a:solidFill>
                <a:highlight>
                  <a:srgbClr val="FFFFFF"/>
                </a:highlight>
              </a:rPr>
              <a:t>Profit Curve: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</a:rPr>
              <a:t> Plug in cost-benefit numbers to find optimal campaign budgets</a:t>
            </a:r>
            <a:endParaRPr sz="105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1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0"/>
          <p:cNvSpPr txBox="1"/>
          <p:nvPr>
            <p:ph type="title"/>
          </p:nvPr>
        </p:nvSpPr>
        <p:spPr>
          <a:xfrm>
            <a:off x="311700" y="438325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240" name="Google Shape;240;p30"/>
          <p:cNvSpPr txBox="1"/>
          <p:nvPr>
            <p:ph idx="1" type="body"/>
          </p:nvPr>
        </p:nvSpPr>
        <p:spPr>
          <a:xfrm>
            <a:off x="-37025" y="4191250"/>
            <a:ext cx="4831800" cy="8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241" name="Google Shape;241;p30"/>
          <p:cNvSpPr txBox="1"/>
          <p:nvPr>
            <p:ph idx="1" type="body"/>
          </p:nvPr>
        </p:nvSpPr>
        <p:spPr>
          <a:xfrm>
            <a:off x="-77250" y="1148625"/>
            <a:ext cx="4831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20675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50"/>
              <a:buChar char="●"/>
            </a:pPr>
            <a:r>
              <a:rPr b="1" lang="en" sz="1450">
                <a:solidFill>
                  <a:schemeClr val="dk1"/>
                </a:solidFill>
                <a:highlight>
                  <a:srgbClr val="FFFFFF"/>
                </a:highlight>
              </a:rPr>
              <a:t>Try Neural Network models</a:t>
            </a:r>
            <a:br>
              <a:rPr b="1" lang="en" sz="1450">
                <a:solidFill>
                  <a:schemeClr val="dk1"/>
                </a:solidFill>
                <a:highlight>
                  <a:srgbClr val="FFFFFF"/>
                </a:highlight>
              </a:rPr>
            </a:br>
            <a:endParaRPr b="1" sz="14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Char char="●"/>
            </a:pPr>
            <a:r>
              <a:rPr b="1" lang="en" sz="1450">
                <a:solidFill>
                  <a:schemeClr val="dk1"/>
                </a:solidFill>
                <a:highlight>
                  <a:srgbClr val="FFFFFF"/>
                </a:highlight>
              </a:rPr>
              <a:t>All customers are not the same</a:t>
            </a:r>
            <a:endParaRPr b="1" sz="14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2067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Char char="○"/>
            </a:pPr>
            <a:r>
              <a:rPr b="1" lang="en" sz="1450">
                <a:solidFill>
                  <a:schemeClr val="dk1"/>
                </a:solidFill>
                <a:highlight>
                  <a:srgbClr val="FFFFFF"/>
                </a:highlight>
              </a:rPr>
              <a:t>High-Value vs Low-Value</a:t>
            </a:r>
            <a:br>
              <a:rPr b="1" lang="en" sz="1450">
                <a:solidFill>
                  <a:schemeClr val="dk1"/>
                </a:solidFill>
                <a:highlight>
                  <a:srgbClr val="FFFFFF"/>
                </a:highlight>
              </a:rPr>
            </a:br>
            <a:endParaRPr b="1" sz="14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Char char="●"/>
            </a:pPr>
            <a:r>
              <a:rPr b="1" lang="en" sz="1450">
                <a:solidFill>
                  <a:schemeClr val="dk1"/>
                </a:solidFill>
                <a:highlight>
                  <a:srgbClr val="FFFFFF"/>
                </a:highlight>
              </a:rPr>
              <a:t>Identify the persuadables</a:t>
            </a:r>
            <a:endParaRPr b="1" sz="14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2067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Char char="○"/>
            </a:pPr>
            <a:r>
              <a:rPr b="1" lang="en" sz="1450">
                <a:solidFill>
                  <a:schemeClr val="dk1"/>
                </a:solidFill>
                <a:highlight>
                  <a:srgbClr val="FFFFFF"/>
                </a:highlight>
              </a:rPr>
              <a:t>Explore Uplift models</a:t>
            </a:r>
            <a:br>
              <a:rPr b="1" lang="en" sz="1450">
                <a:solidFill>
                  <a:schemeClr val="dk1"/>
                </a:solidFill>
                <a:highlight>
                  <a:srgbClr val="FFFFFF"/>
                </a:highlight>
              </a:rPr>
            </a:br>
            <a:endParaRPr b="1" sz="14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Char char="●"/>
            </a:pPr>
            <a:r>
              <a:rPr b="1" lang="en" sz="1450">
                <a:solidFill>
                  <a:schemeClr val="dk1"/>
                </a:solidFill>
                <a:highlight>
                  <a:srgbClr val="FFFFFF"/>
                </a:highlight>
              </a:rPr>
              <a:t>Explore Profit Curve for various retention costs</a:t>
            </a:r>
            <a:endParaRPr b="1" sz="14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242" name="Google Shape;242;p30"/>
          <p:cNvSpPr txBox="1"/>
          <p:nvPr/>
        </p:nvSpPr>
        <p:spPr>
          <a:xfrm>
            <a:off x="5934800" y="2722625"/>
            <a:ext cx="2568300" cy="14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for your attention!</a:t>
            </a:r>
            <a:endParaRPr/>
          </a:p>
        </p:txBody>
      </p:sp>
      <p:pic>
        <p:nvPicPr>
          <p:cNvPr id="243" name="Google Shape;24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7950" y="160950"/>
            <a:ext cx="3354151" cy="167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2263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-77250" y="1148625"/>
            <a:ext cx="4831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Char char="●"/>
            </a:pPr>
            <a:r>
              <a:rPr lang="en" sz="1450">
                <a:solidFill>
                  <a:schemeClr val="dk1"/>
                </a:solidFill>
                <a:highlight>
                  <a:srgbClr val="FFFFFF"/>
                </a:highlight>
              </a:rPr>
              <a:t>For all B2C businesses, including retail banks</a:t>
            </a:r>
            <a:endParaRPr sz="14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2067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Char char="○"/>
            </a:pPr>
            <a:r>
              <a:rPr lang="en" sz="1450">
                <a:solidFill>
                  <a:schemeClr val="dk1"/>
                </a:solidFill>
                <a:highlight>
                  <a:srgbClr val="FFFFFF"/>
                </a:highlight>
              </a:rPr>
              <a:t>C</a:t>
            </a:r>
            <a:r>
              <a:rPr lang="en" sz="1450">
                <a:solidFill>
                  <a:schemeClr val="dk1"/>
                </a:solidFill>
                <a:highlight>
                  <a:srgbClr val="FFFFFF"/>
                </a:highlight>
              </a:rPr>
              <a:t>ustomer lifetime value is key</a:t>
            </a:r>
            <a:endParaRPr sz="14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2067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Char char="○"/>
            </a:pPr>
            <a:r>
              <a:rPr lang="en" sz="1450">
                <a:solidFill>
                  <a:schemeClr val="dk1"/>
                </a:solidFill>
                <a:highlight>
                  <a:srgbClr val="FFFFFF"/>
                </a:highlight>
              </a:rPr>
              <a:t>Loyalty is everything!</a:t>
            </a:r>
            <a:br>
              <a:rPr lang="en" sz="1450">
                <a:solidFill>
                  <a:schemeClr val="dk1"/>
                </a:solidFill>
                <a:highlight>
                  <a:srgbClr val="FFFFFF"/>
                </a:highlight>
              </a:rPr>
            </a:br>
            <a:br>
              <a:rPr lang="en" sz="1450">
                <a:solidFill>
                  <a:schemeClr val="dk1"/>
                </a:solidFill>
                <a:highlight>
                  <a:srgbClr val="FFFFFF"/>
                </a:highlight>
              </a:rPr>
            </a:br>
            <a:endParaRPr sz="14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Char char="●"/>
            </a:pPr>
            <a:r>
              <a:rPr lang="en" sz="1450">
                <a:solidFill>
                  <a:schemeClr val="dk1"/>
                </a:solidFill>
                <a:highlight>
                  <a:srgbClr val="FFFFFF"/>
                </a:highlight>
              </a:rPr>
              <a:t>Average churn for retail banks is 20% to 25%</a:t>
            </a:r>
            <a:br>
              <a:rPr lang="en" sz="145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</a:rPr>
              <a:t>(Source:</a:t>
            </a:r>
            <a:r>
              <a:rPr lang="en" sz="6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https://www.qualtrics.com/blog/customer-churn-banking/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br>
              <a:rPr lang="en" sz="145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" sz="145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br>
              <a:rPr lang="en" sz="1450">
                <a:solidFill>
                  <a:schemeClr val="dk1"/>
                </a:solidFill>
                <a:highlight>
                  <a:srgbClr val="FFFFFF"/>
                </a:highlight>
              </a:rPr>
            </a:br>
            <a:br>
              <a:rPr lang="en" sz="1450">
                <a:solidFill>
                  <a:schemeClr val="dk1"/>
                </a:solidFill>
                <a:highlight>
                  <a:srgbClr val="FFFFFF"/>
                </a:highlight>
              </a:rPr>
            </a:br>
            <a:endParaRPr sz="14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Char char="●"/>
            </a:pPr>
            <a:r>
              <a:rPr lang="en" sz="1450">
                <a:solidFill>
                  <a:schemeClr val="dk1"/>
                </a:solidFill>
                <a:highlight>
                  <a:srgbClr val="FFFFFF"/>
                </a:highlight>
              </a:rPr>
              <a:t>Lost revenue from churned ex-customers is very hard to replace</a:t>
            </a:r>
            <a:endParaRPr sz="9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67950" y="160950"/>
            <a:ext cx="3354151" cy="167707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>
            <p:ph type="title"/>
          </p:nvPr>
        </p:nvSpPr>
        <p:spPr>
          <a:xfrm>
            <a:off x="5468025" y="1890038"/>
            <a:ext cx="335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can be done?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5493525" y="2373925"/>
            <a:ext cx="3303000" cy="25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89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0"/>
              <a:buChar char="●"/>
            </a:pP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</a:rPr>
              <a:t>Identify likely churners</a:t>
            </a:r>
            <a:endParaRPr sz="9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889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0"/>
              <a:buChar char="●"/>
            </a:pP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</a:rPr>
              <a:t>Launch targeted retention campaigns</a:t>
            </a:r>
            <a:endParaRPr sz="9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8892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0"/>
              <a:buChar char="○"/>
            </a:pP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</a:rPr>
              <a:t>Get frequent feedback</a:t>
            </a:r>
            <a:endParaRPr sz="9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8892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0"/>
              <a:buChar char="○"/>
            </a:pP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</a:rPr>
              <a:t>Improve customer service</a:t>
            </a:r>
            <a:endParaRPr sz="9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8892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0"/>
              <a:buChar char="○"/>
            </a:pP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</a:rPr>
              <a:t>Improve digital self-service </a:t>
            </a:r>
            <a:endParaRPr sz="9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8892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0"/>
              <a:buChar char="○"/>
            </a:pP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</a:rPr>
              <a:t>Reduce fees &amp; rates</a:t>
            </a:r>
            <a:endParaRPr sz="9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8892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0"/>
              <a:buChar char="○"/>
            </a:pP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</a:rPr>
              <a:t>Increase savings interest rates</a:t>
            </a:r>
            <a:endParaRPr sz="9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8892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0"/>
              <a:buChar char="○"/>
            </a:pP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</a:rPr>
              <a:t>Offer a wider variety of financial products</a:t>
            </a:r>
            <a:endParaRPr sz="9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</a:rPr>
              <a:t>All of the above cost a varying amount of $$$$. How much should we spend? </a:t>
            </a:r>
            <a:endParaRPr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150">
                <a:solidFill>
                  <a:schemeClr val="dk1"/>
                </a:solidFill>
                <a:highlight>
                  <a:srgbClr val="FFFFFF"/>
                </a:highlight>
              </a:rPr>
              <a:t>We need a Profit Curve!</a:t>
            </a:r>
            <a:endParaRPr b="1" sz="11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396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Goal of this Project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-77250" y="1148625"/>
            <a:ext cx="4831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Char char="●"/>
            </a:pPr>
            <a:r>
              <a:rPr lang="en" sz="1450">
                <a:solidFill>
                  <a:schemeClr val="dk1"/>
                </a:solidFill>
                <a:highlight>
                  <a:srgbClr val="FFFFFF"/>
                </a:highlight>
              </a:rPr>
              <a:t>Implement an optimal supervised machine learning model (or a pipeline of an ensemble </a:t>
            </a:r>
            <a:r>
              <a:rPr lang="en" sz="1450">
                <a:solidFill>
                  <a:schemeClr val="dk1"/>
                </a:solidFill>
                <a:highlight>
                  <a:srgbClr val="FFFFFF"/>
                </a:highlight>
              </a:rPr>
              <a:t>of models) to best predict customer churn</a:t>
            </a:r>
            <a:endParaRPr sz="14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20675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50"/>
              <a:buChar char="●"/>
            </a:pPr>
            <a:r>
              <a:rPr lang="en" sz="1450">
                <a:solidFill>
                  <a:schemeClr val="dk1"/>
                </a:solidFill>
                <a:highlight>
                  <a:srgbClr val="FFFFFF"/>
                </a:highlight>
              </a:rPr>
              <a:t>Derive a Profit Curve to understand the kind of budget that would be justifiable to craft a retention program</a:t>
            </a:r>
            <a:endParaRPr sz="9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72" name="Google Shape;72;p15"/>
          <p:cNvSpPr txBox="1"/>
          <p:nvPr>
            <p:ph type="title"/>
          </p:nvPr>
        </p:nvSpPr>
        <p:spPr>
          <a:xfrm>
            <a:off x="5467650" y="2032500"/>
            <a:ext cx="335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process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5519050" y="2514750"/>
            <a:ext cx="3303000" cy="25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</a:rPr>
              <a:t>Data: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 Get enough labelled data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</a:rPr>
              <a:t>EDA: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 Explore and analyze the data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</a:rPr>
              <a:t>Score: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 Set a metric to evaluate the models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</a:rPr>
              <a:t>Base model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: Iterate through various model options to find the best base model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</a:rPr>
              <a:t>Tune Model: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 Gridsearch for the best hyperparameters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</a:rPr>
              <a:t>Profit Curve: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 Plug in cost-benefit numbers to find optimal campaign budgets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1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7950" y="160950"/>
            <a:ext cx="3354151" cy="167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2263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-77250" y="1148625"/>
            <a:ext cx="4831800" cy="39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</a:rPr>
              <a:t>Data Source</a:t>
            </a:r>
            <a:endParaRPr b="1" sz="12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</a:rPr>
              <a:t>Neuraldesigner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" sz="70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lang="en" sz="700" u="sng">
                <a:solidFill>
                  <a:schemeClr val="hlink"/>
                </a:solidFill>
                <a:hlinkClick r:id="rId3"/>
              </a:rPr>
              <a:t>https://www.neuraldesigner.com/learning/examples/bank-churn#DataSet</a:t>
            </a:r>
            <a:r>
              <a:rPr b="1" lang="en" sz="800">
                <a:solidFill>
                  <a:schemeClr val="dk1"/>
                </a:solidFill>
              </a:rPr>
              <a:t>)</a:t>
            </a:r>
            <a:endParaRPr b="1" sz="8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</a:rPr>
              <a:t>Description of Data: </a:t>
            </a:r>
            <a:endParaRPr b="1" sz="1200">
              <a:solidFill>
                <a:schemeClr val="dk1"/>
              </a:solidFill>
            </a:endParaRPr>
          </a:p>
          <a:p>
            <a:pPr indent="-301625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Char char="○"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</a:rPr>
              <a:t>Anonymized European Retail Bank customer data with ~10,000 rows and 12 features </a:t>
            </a:r>
            <a:endParaRPr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1625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Char char="○"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</a:rPr>
              <a:t>customer_id</a:t>
            </a:r>
            <a:endParaRPr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1625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Char char="○"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</a:rPr>
              <a:t>credit_score</a:t>
            </a:r>
            <a:endParaRPr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1625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Char char="○"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</a:rPr>
              <a:t>country</a:t>
            </a:r>
            <a:endParaRPr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1625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Char char="○"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</a:rPr>
              <a:t>gender</a:t>
            </a:r>
            <a:endParaRPr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1625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Char char="○"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</a:rPr>
              <a:t>age</a:t>
            </a:r>
            <a:endParaRPr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1625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Char char="○"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</a:rPr>
              <a:t>tenure</a:t>
            </a:r>
            <a:endParaRPr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1625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Char char="○"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</a:rPr>
              <a:t>balance</a:t>
            </a:r>
            <a:endParaRPr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1625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Char char="○"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</a:rPr>
              <a:t>products_number</a:t>
            </a:r>
            <a:endParaRPr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1625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Char char="○"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</a:rPr>
              <a:t>credit_card</a:t>
            </a:r>
            <a:endParaRPr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1625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Char char="○"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</a:rPr>
              <a:t>active_member</a:t>
            </a:r>
            <a:endParaRPr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1625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Char char="○"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</a:rPr>
              <a:t>estimated_salary</a:t>
            </a:r>
            <a:endParaRPr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162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Char char="○"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</a:rPr>
              <a:t>And a churn (or not) label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81" name="Google Shape;81;p16"/>
          <p:cNvSpPr txBox="1"/>
          <p:nvPr>
            <p:ph type="title"/>
          </p:nvPr>
        </p:nvSpPr>
        <p:spPr>
          <a:xfrm>
            <a:off x="5467650" y="2032500"/>
            <a:ext cx="335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process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5519050" y="2514750"/>
            <a:ext cx="3303000" cy="25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</a:rPr>
              <a:t>Data: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 Get enough labelled data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50"/>
              <a:buChar char="●"/>
            </a:pPr>
            <a:r>
              <a:rPr b="1" lang="en" sz="1050">
                <a:solidFill>
                  <a:srgbClr val="999999"/>
                </a:solidFill>
                <a:highlight>
                  <a:srgbClr val="FFFFFF"/>
                </a:highlight>
              </a:rPr>
              <a:t>EDA</a:t>
            </a:r>
            <a:r>
              <a:rPr b="1" lang="en" sz="1050">
                <a:solidFill>
                  <a:srgbClr val="999999"/>
                </a:solidFill>
                <a:highlight>
                  <a:srgbClr val="FFFFFF"/>
                </a:highlight>
              </a:rPr>
              <a:t>:</a:t>
            </a:r>
            <a:r>
              <a:rPr lang="en" sz="1050">
                <a:solidFill>
                  <a:srgbClr val="999999"/>
                </a:solidFill>
                <a:highlight>
                  <a:srgbClr val="FFFFFF"/>
                </a:highlight>
              </a:rPr>
              <a:t> Explore and analyze the data</a:t>
            </a:r>
            <a:endParaRPr sz="1050">
              <a:solidFill>
                <a:srgbClr val="999999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50"/>
              <a:buChar char="●"/>
            </a:pPr>
            <a:r>
              <a:rPr b="1" lang="en" sz="1050">
                <a:solidFill>
                  <a:srgbClr val="999999"/>
                </a:solidFill>
                <a:highlight>
                  <a:srgbClr val="FFFFFF"/>
                </a:highlight>
              </a:rPr>
              <a:t>Score</a:t>
            </a:r>
            <a:r>
              <a:rPr b="1" lang="en" sz="1050">
                <a:solidFill>
                  <a:srgbClr val="999999"/>
                </a:solidFill>
                <a:highlight>
                  <a:srgbClr val="FFFFFF"/>
                </a:highlight>
              </a:rPr>
              <a:t>:</a:t>
            </a:r>
            <a:r>
              <a:rPr lang="en" sz="1050">
                <a:solidFill>
                  <a:srgbClr val="999999"/>
                </a:solidFill>
                <a:highlight>
                  <a:srgbClr val="FFFFFF"/>
                </a:highlight>
              </a:rPr>
              <a:t> Set a metric to evaluate the models</a:t>
            </a:r>
            <a:endParaRPr sz="1050">
              <a:solidFill>
                <a:srgbClr val="999999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50"/>
              <a:buChar char="●"/>
            </a:pPr>
            <a:r>
              <a:rPr b="1" lang="en" sz="1050">
                <a:solidFill>
                  <a:srgbClr val="999999"/>
                </a:solidFill>
                <a:highlight>
                  <a:srgbClr val="FFFFFF"/>
                </a:highlight>
              </a:rPr>
              <a:t>Base model</a:t>
            </a:r>
            <a:r>
              <a:rPr b="1" lang="en" sz="1050">
                <a:solidFill>
                  <a:srgbClr val="999999"/>
                </a:solidFill>
                <a:highlight>
                  <a:srgbClr val="FFFFFF"/>
                </a:highlight>
              </a:rPr>
              <a:t>:</a:t>
            </a:r>
            <a:r>
              <a:rPr lang="en" sz="1050">
                <a:solidFill>
                  <a:srgbClr val="999999"/>
                </a:solidFill>
                <a:highlight>
                  <a:srgbClr val="FFFFFF"/>
                </a:highlight>
              </a:rPr>
              <a:t> Iterate through various model options to find the best base model</a:t>
            </a:r>
            <a:endParaRPr sz="1050">
              <a:solidFill>
                <a:srgbClr val="999999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50"/>
              <a:buChar char="●"/>
            </a:pPr>
            <a:r>
              <a:rPr b="1" lang="en" sz="1050">
                <a:solidFill>
                  <a:srgbClr val="999999"/>
                </a:solidFill>
                <a:highlight>
                  <a:srgbClr val="FFFFFF"/>
                </a:highlight>
              </a:rPr>
              <a:t>Tune Model</a:t>
            </a:r>
            <a:r>
              <a:rPr b="1" lang="en" sz="1050">
                <a:solidFill>
                  <a:srgbClr val="999999"/>
                </a:solidFill>
                <a:highlight>
                  <a:srgbClr val="FFFFFF"/>
                </a:highlight>
              </a:rPr>
              <a:t>:</a:t>
            </a:r>
            <a:r>
              <a:rPr lang="en" sz="1050">
                <a:solidFill>
                  <a:srgbClr val="999999"/>
                </a:solidFill>
                <a:highlight>
                  <a:srgbClr val="FFFFFF"/>
                </a:highlight>
              </a:rPr>
              <a:t> Gridsearch for the best hyperparameters</a:t>
            </a:r>
            <a:endParaRPr sz="1050">
              <a:solidFill>
                <a:srgbClr val="999999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50"/>
              <a:buChar char="●"/>
            </a:pPr>
            <a:r>
              <a:rPr b="1" lang="en" sz="1050">
                <a:solidFill>
                  <a:srgbClr val="999999"/>
                </a:solidFill>
                <a:highlight>
                  <a:srgbClr val="FFFFFF"/>
                </a:highlight>
              </a:rPr>
              <a:t>Profit Curve</a:t>
            </a:r>
            <a:r>
              <a:rPr b="1" lang="en" sz="1050">
                <a:solidFill>
                  <a:srgbClr val="999999"/>
                </a:solidFill>
                <a:highlight>
                  <a:srgbClr val="FFFFFF"/>
                </a:highlight>
              </a:rPr>
              <a:t>:</a:t>
            </a:r>
            <a:r>
              <a:rPr lang="en" sz="1050">
                <a:solidFill>
                  <a:srgbClr val="999999"/>
                </a:solidFill>
                <a:highlight>
                  <a:srgbClr val="FFFFFF"/>
                </a:highlight>
              </a:rPr>
              <a:t> Plug in cost-benefit numbers to find optimal campaign budgets</a:t>
            </a:r>
            <a:endParaRPr sz="1050">
              <a:solidFill>
                <a:srgbClr val="99999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1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67950" y="160950"/>
            <a:ext cx="3354151" cy="167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445025"/>
            <a:ext cx="2263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0" y="1068125"/>
            <a:ext cx="5277600" cy="39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</a:rPr>
              <a:t>Overall churn percentage : 20.37%</a:t>
            </a:r>
            <a:endParaRPr b="1" sz="1200">
              <a:solidFill>
                <a:schemeClr val="dk1"/>
              </a:solidFill>
            </a:endParaRPr>
          </a:p>
          <a:p>
            <a:pPr indent="-30162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Char char="●"/>
            </a:pPr>
            <a:r>
              <a:rPr b="1" lang="en" sz="1150">
                <a:solidFill>
                  <a:schemeClr val="dk1"/>
                </a:solidFill>
                <a:highlight>
                  <a:srgbClr val="FFFFFF"/>
                </a:highlight>
              </a:rPr>
              <a:t>A balanced, </a:t>
            </a:r>
            <a:r>
              <a:rPr b="1" lang="en" sz="1150">
                <a:solidFill>
                  <a:schemeClr val="dk1"/>
                </a:solidFill>
                <a:highlight>
                  <a:srgbClr val="FFFFFF"/>
                </a:highlight>
              </a:rPr>
              <a:t>well-crafted sample</a:t>
            </a:r>
            <a:endParaRPr b="1"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90" name="Google Shape;90;p17"/>
          <p:cNvSpPr txBox="1"/>
          <p:nvPr>
            <p:ph type="title"/>
          </p:nvPr>
        </p:nvSpPr>
        <p:spPr>
          <a:xfrm>
            <a:off x="5467650" y="2032500"/>
            <a:ext cx="335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process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5519050" y="2514750"/>
            <a:ext cx="3303000" cy="25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527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50"/>
              <a:buChar char="●"/>
            </a:pPr>
            <a:r>
              <a:rPr b="1" lang="en" sz="1050">
                <a:solidFill>
                  <a:srgbClr val="999999"/>
                </a:solidFill>
                <a:highlight>
                  <a:srgbClr val="FFFFFF"/>
                </a:highlight>
              </a:rPr>
              <a:t>Data:</a:t>
            </a:r>
            <a:r>
              <a:rPr lang="en" sz="1050">
                <a:solidFill>
                  <a:srgbClr val="999999"/>
                </a:solidFill>
                <a:highlight>
                  <a:srgbClr val="FFFFFF"/>
                </a:highlight>
              </a:rPr>
              <a:t> Get enough labelled data</a:t>
            </a:r>
            <a:endParaRPr sz="1050">
              <a:solidFill>
                <a:srgbClr val="999999"/>
              </a:solidFill>
              <a:highlight>
                <a:srgbClr val="FFFFFF"/>
              </a:highlight>
            </a:endParaRPr>
          </a:p>
          <a:p>
            <a:pPr indent="-29527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Char char="●"/>
            </a:pPr>
            <a:r>
              <a:rPr b="1" lang="en" sz="1050">
                <a:solidFill>
                  <a:srgbClr val="000000"/>
                </a:solidFill>
                <a:highlight>
                  <a:srgbClr val="FFFFFF"/>
                </a:highlight>
              </a:rPr>
              <a:t>EDA: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</a:rPr>
              <a:t> Explore and analyze the data</a:t>
            </a:r>
            <a:endParaRPr sz="105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29527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50"/>
              <a:buChar char="●"/>
            </a:pPr>
            <a:r>
              <a:rPr b="1" lang="en" sz="1050">
                <a:solidFill>
                  <a:srgbClr val="999999"/>
                </a:solidFill>
                <a:highlight>
                  <a:srgbClr val="FFFFFF"/>
                </a:highlight>
              </a:rPr>
              <a:t>Score:</a:t>
            </a:r>
            <a:r>
              <a:rPr lang="en" sz="1050">
                <a:solidFill>
                  <a:srgbClr val="999999"/>
                </a:solidFill>
                <a:highlight>
                  <a:srgbClr val="FFFFFF"/>
                </a:highlight>
              </a:rPr>
              <a:t> Set a metric to evaluate the models</a:t>
            </a:r>
            <a:endParaRPr sz="1050">
              <a:solidFill>
                <a:srgbClr val="999999"/>
              </a:solidFill>
              <a:highlight>
                <a:srgbClr val="FFFFFF"/>
              </a:highlight>
            </a:endParaRPr>
          </a:p>
          <a:p>
            <a:pPr indent="-29527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50"/>
              <a:buChar char="●"/>
            </a:pPr>
            <a:r>
              <a:rPr b="1" lang="en" sz="1050">
                <a:solidFill>
                  <a:srgbClr val="999999"/>
                </a:solidFill>
                <a:highlight>
                  <a:srgbClr val="FFFFFF"/>
                </a:highlight>
              </a:rPr>
              <a:t>Base model:</a:t>
            </a:r>
            <a:r>
              <a:rPr lang="en" sz="1050">
                <a:solidFill>
                  <a:srgbClr val="999999"/>
                </a:solidFill>
                <a:highlight>
                  <a:srgbClr val="FFFFFF"/>
                </a:highlight>
              </a:rPr>
              <a:t> Iterate through various model options to find the best base model</a:t>
            </a:r>
            <a:endParaRPr sz="1050">
              <a:solidFill>
                <a:srgbClr val="999999"/>
              </a:solidFill>
              <a:highlight>
                <a:srgbClr val="FFFFFF"/>
              </a:highlight>
            </a:endParaRPr>
          </a:p>
          <a:p>
            <a:pPr indent="-29527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50"/>
              <a:buChar char="●"/>
            </a:pPr>
            <a:r>
              <a:rPr b="1" lang="en" sz="1050">
                <a:solidFill>
                  <a:srgbClr val="999999"/>
                </a:solidFill>
                <a:highlight>
                  <a:srgbClr val="FFFFFF"/>
                </a:highlight>
              </a:rPr>
              <a:t>Tune Model:</a:t>
            </a:r>
            <a:r>
              <a:rPr lang="en" sz="1050">
                <a:solidFill>
                  <a:srgbClr val="999999"/>
                </a:solidFill>
                <a:highlight>
                  <a:srgbClr val="FFFFFF"/>
                </a:highlight>
              </a:rPr>
              <a:t> Gridsearch for the best hyperparameters</a:t>
            </a:r>
            <a:endParaRPr sz="1050">
              <a:solidFill>
                <a:srgbClr val="999999"/>
              </a:solidFill>
              <a:highlight>
                <a:srgbClr val="FFFFFF"/>
              </a:highlight>
            </a:endParaRPr>
          </a:p>
          <a:p>
            <a:pPr indent="-29527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50"/>
              <a:buChar char="●"/>
            </a:pPr>
            <a:r>
              <a:rPr b="1" lang="en" sz="1050">
                <a:solidFill>
                  <a:srgbClr val="999999"/>
                </a:solidFill>
                <a:highlight>
                  <a:srgbClr val="FFFFFF"/>
                </a:highlight>
              </a:rPr>
              <a:t>Profit Curve:</a:t>
            </a:r>
            <a:r>
              <a:rPr lang="en" sz="1050">
                <a:solidFill>
                  <a:srgbClr val="999999"/>
                </a:solidFill>
                <a:highlight>
                  <a:srgbClr val="FFFFFF"/>
                </a:highlight>
              </a:rPr>
              <a:t> Plug in cost-benefit numbers to find optimal campaign budgets</a:t>
            </a:r>
            <a:endParaRPr sz="1050">
              <a:solidFill>
                <a:srgbClr val="99999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1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501" y="1750274"/>
            <a:ext cx="4741727" cy="278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67950" y="160950"/>
            <a:ext cx="3354151" cy="167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45025"/>
            <a:ext cx="2263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</a:t>
            </a:r>
            <a:endParaRPr/>
          </a:p>
        </p:txBody>
      </p:sp>
      <p:sp>
        <p:nvSpPr>
          <p:cNvPr id="99" name="Google Shape;99;p18"/>
          <p:cNvSpPr txBox="1"/>
          <p:nvPr>
            <p:ph type="title"/>
          </p:nvPr>
        </p:nvSpPr>
        <p:spPr>
          <a:xfrm>
            <a:off x="5467650" y="2032500"/>
            <a:ext cx="335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process</a:t>
            </a:r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288" y="1657525"/>
            <a:ext cx="3629025" cy="255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5519050" y="2514750"/>
            <a:ext cx="3303000" cy="25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527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50"/>
              <a:buChar char="●"/>
            </a:pPr>
            <a:r>
              <a:rPr b="1" lang="en" sz="1050">
                <a:solidFill>
                  <a:srgbClr val="999999"/>
                </a:solidFill>
                <a:highlight>
                  <a:srgbClr val="FFFFFF"/>
                </a:highlight>
              </a:rPr>
              <a:t>Data:</a:t>
            </a:r>
            <a:r>
              <a:rPr lang="en" sz="1050">
                <a:solidFill>
                  <a:srgbClr val="999999"/>
                </a:solidFill>
                <a:highlight>
                  <a:srgbClr val="FFFFFF"/>
                </a:highlight>
              </a:rPr>
              <a:t> Get enough labelled data</a:t>
            </a:r>
            <a:endParaRPr sz="1050">
              <a:solidFill>
                <a:srgbClr val="999999"/>
              </a:solidFill>
              <a:highlight>
                <a:srgbClr val="FFFFFF"/>
              </a:highlight>
            </a:endParaRPr>
          </a:p>
          <a:p>
            <a:pPr indent="-29527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Char char="●"/>
            </a:pPr>
            <a:r>
              <a:rPr b="1" lang="en" sz="1050">
                <a:solidFill>
                  <a:srgbClr val="000000"/>
                </a:solidFill>
                <a:highlight>
                  <a:srgbClr val="FFFFFF"/>
                </a:highlight>
              </a:rPr>
              <a:t>EDA: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</a:rPr>
              <a:t> Explore and analyze the data</a:t>
            </a:r>
            <a:endParaRPr sz="105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29527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50"/>
              <a:buChar char="●"/>
            </a:pPr>
            <a:r>
              <a:rPr b="1" lang="en" sz="1050">
                <a:solidFill>
                  <a:srgbClr val="999999"/>
                </a:solidFill>
                <a:highlight>
                  <a:srgbClr val="FFFFFF"/>
                </a:highlight>
              </a:rPr>
              <a:t>Score:</a:t>
            </a:r>
            <a:r>
              <a:rPr lang="en" sz="1050">
                <a:solidFill>
                  <a:srgbClr val="999999"/>
                </a:solidFill>
                <a:highlight>
                  <a:srgbClr val="FFFFFF"/>
                </a:highlight>
              </a:rPr>
              <a:t> Set a metric to evaluate the models</a:t>
            </a:r>
            <a:endParaRPr sz="1050">
              <a:solidFill>
                <a:srgbClr val="999999"/>
              </a:solidFill>
              <a:highlight>
                <a:srgbClr val="FFFFFF"/>
              </a:highlight>
            </a:endParaRPr>
          </a:p>
          <a:p>
            <a:pPr indent="-29527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50"/>
              <a:buChar char="●"/>
            </a:pPr>
            <a:r>
              <a:rPr b="1" lang="en" sz="1050">
                <a:solidFill>
                  <a:srgbClr val="999999"/>
                </a:solidFill>
                <a:highlight>
                  <a:srgbClr val="FFFFFF"/>
                </a:highlight>
              </a:rPr>
              <a:t>Base model:</a:t>
            </a:r>
            <a:r>
              <a:rPr lang="en" sz="1050">
                <a:solidFill>
                  <a:srgbClr val="999999"/>
                </a:solidFill>
                <a:highlight>
                  <a:srgbClr val="FFFFFF"/>
                </a:highlight>
              </a:rPr>
              <a:t> Iterate through various model options to find the best base model</a:t>
            </a:r>
            <a:endParaRPr sz="1050">
              <a:solidFill>
                <a:srgbClr val="999999"/>
              </a:solidFill>
              <a:highlight>
                <a:srgbClr val="FFFFFF"/>
              </a:highlight>
            </a:endParaRPr>
          </a:p>
          <a:p>
            <a:pPr indent="-29527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50"/>
              <a:buChar char="●"/>
            </a:pPr>
            <a:r>
              <a:rPr b="1" lang="en" sz="1050">
                <a:solidFill>
                  <a:srgbClr val="999999"/>
                </a:solidFill>
                <a:highlight>
                  <a:srgbClr val="FFFFFF"/>
                </a:highlight>
              </a:rPr>
              <a:t>Tune Model:</a:t>
            </a:r>
            <a:r>
              <a:rPr lang="en" sz="1050">
                <a:solidFill>
                  <a:srgbClr val="999999"/>
                </a:solidFill>
                <a:highlight>
                  <a:srgbClr val="FFFFFF"/>
                </a:highlight>
              </a:rPr>
              <a:t> Gridsearch for the best hyperparameters</a:t>
            </a:r>
            <a:endParaRPr sz="1050">
              <a:solidFill>
                <a:srgbClr val="999999"/>
              </a:solidFill>
              <a:highlight>
                <a:srgbClr val="FFFFFF"/>
              </a:highlight>
            </a:endParaRPr>
          </a:p>
          <a:p>
            <a:pPr indent="-29527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50"/>
              <a:buChar char="●"/>
            </a:pPr>
            <a:r>
              <a:rPr b="1" lang="en" sz="1050">
                <a:solidFill>
                  <a:srgbClr val="999999"/>
                </a:solidFill>
                <a:highlight>
                  <a:srgbClr val="FFFFFF"/>
                </a:highlight>
              </a:rPr>
              <a:t>Profit Curve:</a:t>
            </a:r>
            <a:r>
              <a:rPr lang="en" sz="1050">
                <a:solidFill>
                  <a:srgbClr val="999999"/>
                </a:solidFill>
                <a:highlight>
                  <a:srgbClr val="FFFFFF"/>
                </a:highlight>
              </a:rPr>
              <a:t> Plug in cost-benefit numbers to find optimal campaign budgets</a:t>
            </a:r>
            <a:endParaRPr sz="1050">
              <a:solidFill>
                <a:srgbClr val="99999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1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67950" y="160950"/>
            <a:ext cx="3354151" cy="167707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0" y="1017725"/>
            <a:ext cx="5277600" cy="39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Explored some intuitive questions:</a:t>
            </a:r>
            <a:endParaRPr b="1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0" y="1017725"/>
            <a:ext cx="5277600" cy="39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Explored some intuitive questions:</a:t>
            </a:r>
            <a:endParaRPr b="1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09" name="Google Shape;109;p19"/>
          <p:cNvSpPr txBox="1"/>
          <p:nvPr>
            <p:ph type="title"/>
          </p:nvPr>
        </p:nvSpPr>
        <p:spPr>
          <a:xfrm>
            <a:off x="5467650" y="2032500"/>
            <a:ext cx="335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process</a:t>
            </a:r>
            <a:endParaRPr/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700" y="1496950"/>
            <a:ext cx="2085975" cy="150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53600" y="1496950"/>
            <a:ext cx="2187047" cy="150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7894" y="2997575"/>
            <a:ext cx="1998792" cy="146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20675" y="3016225"/>
            <a:ext cx="1998775" cy="1464051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9"/>
          <p:cNvSpPr/>
          <p:nvPr/>
        </p:nvSpPr>
        <p:spPr>
          <a:xfrm>
            <a:off x="3638536" y="1433230"/>
            <a:ext cx="811925" cy="238075"/>
          </a:xfrm>
          <a:custGeom>
            <a:rect b="b" l="l" r="r" t="t"/>
            <a:pathLst>
              <a:path extrusionOk="0" h="9523" w="32477">
                <a:moveTo>
                  <a:pt x="2796" y="1952"/>
                </a:moveTo>
                <a:cubicBezTo>
                  <a:pt x="1186" y="2756"/>
                  <a:pt x="-770" y="5397"/>
                  <a:pt x="382" y="6780"/>
                </a:cubicBezTo>
                <a:cubicBezTo>
                  <a:pt x="4073" y="11211"/>
                  <a:pt x="11782" y="8926"/>
                  <a:pt x="17549" y="8926"/>
                </a:cubicBezTo>
                <a:cubicBezTo>
                  <a:pt x="22582" y="8926"/>
                  <a:pt x="30711" y="10482"/>
                  <a:pt x="32302" y="5707"/>
                </a:cubicBezTo>
                <a:cubicBezTo>
                  <a:pt x="33707" y="1489"/>
                  <a:pt x="23813" y="2951"/>
                  <a:pt x="19427" y="2220"/>
                </a:cubicBezTo>
                <a:cubicBezTo>
                  <a:pt x="14040" y="1323"/>
                  <a:pt x="7607" y="-1614"/>
                  <a:pt x="3064" y="1416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5" name="Google Shape;115;p19"/>
          <p:cNvSpPr/>
          <p:nvPr/>
        </p:nvSpPr>
        <p:spPr>
          <a:xfrm>
            <a:off x="3662742" y="2986766"/>
            <a:ext cx="696150" cy="174875"/>
          </a:xfrm>
          <a:custGeom>
            <a:rect b="b" l="l" r="r" t="t"/>
            <a:pathLst>
              <a:path extrusionOk="0" h="6995" w="27846">
                <a:moveTo>
                  <a:pt x="6923" y="1237"/>
                </a:moveTo>
                <a:cubicBezTo>
                  <a:pt x="4452" y="743"/>
                  <a:pt x="-1079" y="2563"/>
                  <a:pt x="217" y="4724"/>
                </a:cubicBezTo>
                <a:cubicBezTo>
                  <a:pt x="1489" y="6845"/>
                  <a:pt x="5020" y="5928"/>
                  <a:pt x="7460" y="6334"/>
                </a:cubicBezTo>
                <a:cubicBezTo>
                  <a:pt x="12752" y="7215"/>
                  <a:pt x="18262" y="7215"/>
                  <a:pt x="23554" y="6334"/>
                </a:cubicBezTo>
                <a:cubicBezTo>
                  <a:pt x="25132" y="6071"/>
                  <a:pt x="27846" y="5788"/>
                  <a:pt x="27846" y="4188"/>
                </a:cubicBezTo>
                <a:cubicBezTo>
                  <a:pt x="27846" y="-2944"/>
                  <a:pt x="13787" y="1237"/>
                  <a:pt x="6655" y="1237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6" name="Google Shape;116;p19"/>
          <p:cNvSpPr txBox="1"/>
          <p:nvPr>
            <p:ph idx="1" type="body"/>
          </p:nvPr>
        </p:nvSpPr>
        <p:spPr>
          <a:xfrm>
            <a:off x="5519050" y="2514750"/>
            <a:ext cx="3303000" cy="25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527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50"/>
              <a:buChar char="●"/>
            </a:pPr>
            <a:r>
              <a:rPr b="1" lang="en" sz="1050">
                <a:solidFill>
                  <a:srgbClr val="999999"/>
                </a:solidFill>
                <a:highlight>
                  <a:srgbClr val="FFFFFF"/>
                </a:highlight>
              </a:rPr>
              <a:t>Data:</a:t>
            </a:r>
            <a:r>
              <a:rPr lang="en" sz="1050">
                <a:solidFill>
                  <a:srgbClr val="999999"/>
                </a:solidFill>
                <a:highlight>
                  <a:srgbClr val="FFFFFF"/>
                </a:highlight>
              </a:rPr>
              <a:t> Get enough labelled data</a:t>
            </a:r>
            <a:endParaRPr sz="1050">
              <a:solidFill>
                <a:srgbClr val="999999"/>
              </a:solidFill>
              <a:highlight>
                <a:srgbClr val="FFFFFF"/>
              </a:highlight>
            </a:endParaRPr>
          </a:p>
          <a:p>
            <a:pPr indent="-29527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Char char="●"/>
            </a:pPr>
            <a:r>
              <a:rPr b="1" lang="en" sz="1050">
                <a:solidFill>
                  <a:srgbClr val="000000"/>
                </a:solidFill>
                <a:highlight>
                  <a:srgbClr val="FFFFFF"/>
                </a:highlight>
              </a:rPr>
              <a:t>EDA: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</a:rPr>
              <a:t> Explore and analyze the data</a:t>
            </a:r>
            <a:endParaRPr sz="105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29527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50"/>
              <a:buChar char="●"/>
            </a:pPr>
            <a:r>
              <a:rPr b="1" lang="en" sz="1050">
                <a:solidFill>
                  <a:srgbClr val="999999"/>
                </a:solidFill>
                <a:highlight>
                  <a:srgbClr val="FFFFFF"/>
                </a:highlight>
              </a:rPr>
              <a:t>Score:</a:t>
            </a:r>
            <a:r>
              <a:rPr lang="en" sz="1050">
                <a:solidFill>
                  <a:srgbClr val="999999"/>
                </a:solidFill>
                <a:highlight>
                  <a:srgbClr val="FFFFFF"/>
                </a:highlight>
              </a:rPr>
              <a:t> Set a metric to evaluate the models</a:t>
            </a:r>
            <a:endParaRPr sz="1050">
              <a:solidFill>
                <a:srgbClr val="999999"/>
              </a:solidFill>
              <a:highlight>
                <a:srgbClr val="FFFFFF"/>
              </a:highlight>
            </a:endParaRPr>
          </a:p>
          <a:p>
            <a:pPr indent="-29527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50"/>
              <a:buChar char="●"/>
            </a:pPr>
            <a:r>
              <a:rPr b="1" lang="en" sz="1050">
                <a:solidFill>
                  <a:srgbClr val="999999"/>
                </a:solidFill>
                <a:highlight>
                  <a:srgbClr val="FFFFFF"/>
                </a:highlight>
              </a:rPr>
              <a:t>Base model:</a:t>
            </a:r>
            <a:r>
              <a:rPr lang="en" sz="1050">
                <a:solidFill>
                  <a:srgbClr val="999999"/>
                </a:solidFill>
                <a:highlight>
                  <a:srgbClr val="FFFFFF"/>
                </a:highlight>
              </a:rPr>
              <a:t> Iterate through various model options to find the best base model</a:t>
            </a:r>
            <a:endParaRPr sz="1050">
              <a:solidFill>
                <a:srgbClr val="999999"/>
              </a:solidFill>
              <a:highlight>
                <a:srgbClr val="FFFFFF"/>
              </a:highlight>
            </a:endParaRPr>
          </a:p>
          <a:p>
            <a:pPr indent="-29527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50"/>
              <a:buChar char="●"/>
            </a:pPr>
            <a:r>
              <a:rPr b="1" lang="en" sz="1050">
                <a:solidFill>
                  <a:srgbClr val="999999"/>
                </a:solidFill>
                <a:highlight>
                  <a:srgbClr val="FFFFFF"/>
                </a:highlight>
              </a:rPr>
              <a:t>Tune Model:</a:t>
            </a:r>
            <a:r>
              <a:rPr lang="en" sz="1050">
                <a:solidFill>
                  <a:srgbClr val="999999"/>
                </a:solidFill>
                <a:highlight>
                  <a:srgbClr val="FFFFFF"/>
                </a:highlight>
              </a:rPr>
              <a:t> Gridsearch for the best hyperparameters</a:t>
            </a:r>
            <a:endParaRPr sz="1050">
              <a:solidFill>
                <a:srgbClr val="999999"/>
              </a:solidFill>
              <a:highlight>
                <a:srgbClr val="FFFFFF"/>
              </a:highlight>
            </a:endParaRPr>
          </a:p>
          <a:p>
            <a:pPr indent="-29527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50"/>
              <a:buChar char="●"/>
            </a:pPr>
            <a:r>
              <a:rPr b="1" lang="en" sz="1050">
                <a:solidFill>
                  <a:srgbClr val="999999"/>
                </a:solidFill>
                <a:highlight>
                  <a:srgbClr val="FFFFFF"/>
                </a:highlight>
              </a:rPr>
              <a:t>Profit Curve:</a:t>
            </a:r>
            <a:r>
              <a:rPr lang="en" sz="1050">
                <a:solidFill>
                  <a:srgbClr val="999999"/>
                </a:solidFill>
                <a:highlight>
                  <a:srgbClr val="FFFFFF"/>
                </a:highlight>
              </a:rPr>
              <a:t> Plug in cost-benefit numbers to find optimal campaign budgets</a:t>
            </a:r>
            <a:endParaRPr sz="1050">
              <a:solidFill>
                <a:srgbClr val="99999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1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117" name="Google Shape;117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67950" y="160950"/>
            <a:ext cx="3354151" cy="1677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9"/>
          <p:cNvSpPr txBox="1"/>
          <p:nvPr>
            <p:ph type="title"/>
          </p:nvPr>
        </p:nvSpPr>
        <p:spPr>
          <a:xfrm>
            <a:off x="311700" y="445025"/>
            <a:ext cx="2263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type="title"/>
          </p:nvPr>
        </p:nvSpPr>
        <p:spPr>
          <a:xfrm>
            <a:off x="311700" y="445025"/>
            <a:ext cx="2263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</a:t>
            </a:r>
            <a:endParaRPr/>
          </a:p>
        </p:txBody>
      </p:sp>
      <p:sp>
        <p:nvSpPr>
          <p:cNvPr id="124" name="Google Shape;124;p20"/>
          <p:cNvSpPr txBox="1"/>
          <p:nvPr>
            <p:ph type="title"/>
          </p:nvPr>
        </p:nvSpPr>
        <p:spPr>
          <a:xfrm>
            <a:off x="5467650" y="2032500"/>
            <a:ext cx="335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process</a:t>
            </a:r>
            <a:endParaRPr/>
          </a:p>
        </p:txBody>
      </p:sp>
      <p:pic>
        <p:nvPicPr>
          <p:cNvPr id="125" name="Google Shape;12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582" y="1471100"/>
            <a:ext cx="2070093" cy="150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67257" y="1471073"/>
            <a:ext cx="2070100" cy="15006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5794" y="3115525"/>
            <a:ext cx="1811688" cy="13133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73675" y="3102113"/>
            <a:ext cx="1910675" cy="1364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0"/>
          <p:cNvSpPr/>
          <p:nvPr/>
        </p:nvSpPr>
        <p:spPr>
          <a:xfrm>
            <a:off x="3485597" y="3091475"/>
            <a:ext cx="1212150" cy="161225"/>
          </a:xfrm>
          <a:custGeom>
            <a:rect b="b" l="l" r="r" t="t"/>
            <a:pathLst>
              <a:path extrusionOk="0" h="6449" w="48486">
                <a:moveTo>
                  <a:pt x="5694" y="536"/>
                </a:moveTo>
                <a:cubicBezTo>
                  <a:pt x="3741" y="536"/>
                  <a:pt x="382" y="220"/>
                  <a:pt x="61" y="2146"/>
                </a:cubicBezTo>
                <a:cubicBezTo>
                  <a:pt x="-183" y="3614"/>
                  <a:pt x="1313" y="4972"/>
                  <a:pt x="2475" y="5901"/>
                </a:cubicBezTo>
                <a:cubicBezTo>
                  <a:pt x="4505" y="7524"/>
                  <a:pt x="7690" y="4936"/>
                  <a:pt x="10254" y="5364"/>
                </a:cubicBezTo>
                <a:cubicBezTo>
                  <a:pt x="16085" y="6338"/>
                  <a:pt x="22046" y="6437"/>
                  <a:pt x="27958" y="6437"/>
                </a:cubicBezTo>
                <a:cubicBezTo>
                  <a:pt x="32258" y="6437"/>
                  <a:pt x="36576" y="6240"/>
                  <a:pt x="40833" y="5633"/>
                </a:cubicBezTo>
                <a:cubicBezTo>
                  <a:pt x="43388" y="5268"/>
                  <a:pt x="47527" y="6203"/>
                  <a:pt x="48344" y="3755"/>
                </a:cubicBezTo>
                <a:cubicBezTo>
                  <a:pt x="49437" y="479"/>
                  <a:pt x="42141" y="0"/>
                  <a:pt x="38687" y="0"/>
                </a:cubicBezTo>
                <a:cubicBezTo>
                  <a:pt x="27331" y="0"/>
                  <a:pt x="15977" y="268"/>
                  <a:pt x="4621" y="268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5519050" y="2514750"/>
            <a:ext cx="3303000" cy="25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527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50"/>
              <a:buChar char="●"/>
            </a:pPr>
            <a:r>
              <a:rPr b="1" lang="en" sz="1050">
                <a:solidFill>
                  <a:srgbClr val="999999"/>
                </a:solidFill>
                <a:highlight>
                  <a:srgbClr val="FFFFFF"/>
                </a:highlight>
              </a:rPr>
              <a:t>Data:</a:t>
            </a:r>
            <a:r>
              <a:rPr lang="en" sz="1050">
                <a:solidFill>
                  <a:srgbClr val="999999"/>
                </a:solidFill>
                <a:highlight>
                  <a:srgbClr val="FFFFFF"/>
                </a:highlight>
              </a:rPr>
              <a:t> Get enough labelled data</a:t>
            </a:r>
            <a:endParaRPr sz="1050">
              <a:solidFill>
                <a:srgbClr val="999999"/>
              </a:solidFill>
              <a:highlight>
                <a:srgbClr val="FFFFFF"/>
              </a:highlight>
            </a:endParaRPr>
          </a:p>
          <a:p>
            <a:pPr indent="-29527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Char char="●"/>
            </a:pPr>
            <a:r>
              <a:rPr b="1" lang="en" sz="1050">
                <a:solidFill>
                  <a:srgbClr val="000000"/>
                </a:solidFill>
                <a:highlight>
                  <a:srgbClr val="FFFFFF"/>
                </a:highlight>
              </a:rPr>
              <a:t>EDA: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</a:rPr>
              <a:t> Explore and analyze the data</a:t>
            </a:r>
            <a:endParaRPr sz="105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29527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50"/>
              <a:buChar char="●"/>
            </a:pPr>
            <a:r>
              <a:rPr b="1" lang="en" sz="1050">
                <a:solidFill>
                  <a:srgbClr val="999999"/>
                </a:solidFill>
                <a:highlight>
                  <a:srgbClr val="FFFFFF"/>
                </a:highlight>
              </a:rPr>
              <a:t>Score:</a:t>
            </a:r>
            <a:r>
              <a:rPr lang="en" sz="1050">
                <a:solidFill>
                  <a:srgbClr val="999999"/>
                </a:solidFill>
                <a:highlight>
                  <a:srgbClr val="FFFFFF"/>
                </a:highlight>
              </a:rPr>
              <a:t> Set a metric to evaluate the models</a:t>
            </a:r>
            <a:endParaRPr sz="1050">
              <a:solidFill>
                <a:srgbClr val="999999"/>
              </a:solidFill>
              <a:highlight>
                <a:srgbClr val="FFFFFF"/>
              </a:highlight>
            </a:endParaRPr>
          </a:p>
          <a:p>
            <a:pPr indent="-29527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50"/>
              <a:buChar char="●"/>
            </a:pPr>
            <a:r>
              <a:rPr b="1" lang="en" sz="1050">
                <a:solidFill>
                  <a:srgbClr val="999999"/>
                </a:solidFill>
                <a:highlight>
                  <a:srgbClr val="FFFFFF"/>
                </a:highlight>
              </a:rPr>
              <a:t>Base model:</a:t>
            </a:r>
            <a:r>
              <a:rPr lang="en" sz="1050">
                <a:solidFill>
                  <a:srgbClr val="999999"/>
                </a:solidFill>
                <a:highlight>
                  <a:srgbClr val="FFFFFF"/>
                </a:highlight>
              </a:rPr>
              <a:t> Iterate through various model options to find the best base model</a:t>
            </a:r>
            <a:endParaRPr sz="1050">
              <a:solidFill>
                <a:srgbClr val="999999"/>
              </a:solidFill>
              <a:highlight>
                <a:srgbClr val="FFFFFF"/>
              </a:highlight>
            </a:endParaRPr>
          </a:p>
          <a:p>
            <a:pPr indent="-29527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50"/>
              <a:buChar char="●"/>
            </a:pPr>
            <a:r>
              <a:rPr b="1" lang="en" sz="1050">
                <a:solidFill>
                  <a:srgbClr val="999999"/>
                </a:solidFill>
                <a:highlight>
                  <a:srgbClr val="FFFFFF"/>
                </a:highlight>
              </a:rPr>
              <a:t>Tune Model:</a:t>
            </a:r>
            <a:r>
              <a:rPr lang="en" sz="1050">
                <a:solidFill>
                  <a:srgbClr val="999999"/>
                </a:solidFill>
                <a:highlight>
                  <a:srgbClr val="FFFFFF"/>
                </a:highlight>
              </a:rPr>
              <a:t> Gridsearch for the best hyperparameters</a:t>
            </a:r>
            <a:endParaRPr sz="1050">
              <a:solidFill>
                <a:srgbClr val="999999"/>
              </a:solidFill>
              <a:highlight>
                <a:srgbClr val="FFFFFF"/>
              </a:highlight>
            </a:endParaRPr>
          </a:p>
          <a:p>
            <a:pPr indent="-29527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50"/>
              <a:buChar char="●"/>
            </a:pPr>
            <a:r>
              <a:rPr b="1" lang="en" sz="1050">
                <a:solidFill>
                  <a:srgbClr val="999999"/>
                </a:solidFill>
                <a:highlight>
                  <a:srgbClr val="FFFFFF"/>
                </a:highlight>
              </a:rPr>
              <a:t>Profit Curve:</a:t>
            </a:r>
            <a:r>
              <a:rPr lang="en" sz="1050">
                <a:solidFill>
                  <a:srgbClr val="999999"/>
                </a:solidFill>
                <a:highlight>
                  <a:srgbClr val="FFFFFF"/>
                </a:highlight>
              </a:rPr>
              <a:t> Plug in cost-benefit numbers to find optimal campaign budgets</a:t>
            </a:r>
            <a:endParaRPr sz="1050">
              <a:solidFill>
                <a:srgbClr val="99999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1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131" name="Google Shape;131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67950" y="160950"/>
            <a:ext cx="3354151" cy="167707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0" y="1017725"/>
            <a:ext cx="5277600" cy="39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Explored some intuitive questions:</a:t>
            </a:r>
            <a:endParaRPr b="1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311700" y="445025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Decide on model metric</a:t>
            </a:r>
            <a:endParaRPr/>
          </a:p>
        </p:txBody>
      </p:sp>
      <p:sp>
        <p:nvSpPr>
          <p:cNvPr id="138" name="Google Shape;138;p21"/>
          <p:cNvSpPr txBox="1"/>
          <p:nvPr>
            <p:ph idx="1" type="body"/>
          </p:nvPr>
        </p:nvSpPr>
        <p:spPr>
          <a:xfrm>
            <a:off x="-77250" y="1148625"/>
            <a:ext cx="4831800" cy="39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Recall: </a:t>
            </a:r>
            <a:r>
              <a:rPr i="1" lang="en" sz="1650">
                <a:solidFill>
                  <a:schemeClr val="dk1"/>
                </a:solidFill>
                <a:highlight>
                  <a:srgbClr val="FFFFFF"/>
                </a:highlight>
              </a:rPr>
              <a:t>is the metric we are most interested in</a:t>
            </a:r>
            <a:r>
              <a:rPr lang="en" sz="1650">
                <a:solidFill>
                  <a:schemeClr val="dk1"/>
                </a:solidFill>
                <a:highlight>
                  <a:srgbClr val="FFFFFF"/>
                </a:highlight>
              </a:rPr>
              <a:t> because false negatives (not finding churners) is what we most want to minimize.</a:t>
            </a:r>
            <a:br>
              <a:rPr lang="en" sz="1650">
                <a:solidFill>
                  <a:schemeClr val="dk1"/>
                </a:solidFill>
                <a:highlight>
                  <a:srgbClr val="FFFFFF"/>
                </a:highlight>
              </a:rPr>
            </a:br>
            <a:endParaRPr sz="16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3375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Char char="●"/>
            </a:pPr>
            <a:r>
              <a:rPr b="1" lang="en" sz="1650">
                <a:solidFill>
                  <a:schemeClr val="dk1"/>
                </a:solidFill>
                <a:highlight>
                  <a:srgbClr val="FFFFFF"/>
                </a:highlight>
              </a:rPr>
              <a:t>Precision</a:t>
            </a:r>
            <a:r>
              <a:rPr lang="en" sz="1650">
                <a:solidFill>
                  <a:schemeClr val="dk1"/>
                </a:solidFill>
                <a:highlight>
                  <a:srgbClr val="FFFFFF"/>
                </a:highlight>
              </a:rPr>
              <a:t>: is also interesting</a:t>
            </a:r>
            <a:br>
              <a:rPr lang="en" sz="1650">
                <a:solidFill>
                  <a:schemeClr val="dk1"/>
                </a:solidFill>
                <a:highlight>
                  <a:srgbClr val="FFFFFF"/>
                </a:highlight>
              </a:rPr>
            </a:br>
            <a:endParaRPr sz="16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3375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Char char="●"/>
            </a:pPr>
            <a:r>
              <a:rPr b="1" lang="en" sz="1650">
                <a:solidFill>
                  <a:schemeClr val="dk1"/>
                </a:solidFill>
                <a:highlight>
                  <a:srgbClr val="FFFFFF"/>
                </a:highlight>
              </a:rPr>
              <a:t>Accuracy</a:t>
            </a:r>
            <a:r>
              <a:rPr lang="en" sz="1650">
                <a:solidFill>
                  <a:schemeClr val="dk1"/>
                </a:solidFill>
                <a:highlight>
                  <a:srgbClr val="FFFFFF"/>
                </a:highlight>
              </a:rPr>
              <a:t>: should not be too low</a:t>
            </a:r>
            <a:endParaRPr sz="16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39" name="Google Shape;139;p21"/>
          <p:cNvSpPr txBox="1"/>
          <p:nvPr>
            <p:ph type="title"/>
          </p:nvPr>
        </p:nvSpPr>
        <p:spPr>
          <a:xfrm>
            <a:off x="5467650" y="2032500"/>
            <a:ext cx="335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process</a:t>
            </a:r>
            <a:endParaRPr/>
          </a:p>
        </p:txBody>
      </p:sp>
      <p:sp>
        <p:nvSpPr>
          <p:cNvPr id="140" name="Google Shape;140;p21"/>
          <p:cNvSpPr txBox="1"/>
          <p:nvPr>
            <p:ph idx="1" type="body"/>
          </p:nvPr>
        </p:nvSpPr>
        <p:spPr>
          <a:xfrm>
            <a:off x="5519050" y="2514750"/>
            <a:ext cx="3303000" cy="25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527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50"/>
              <a:buChar char="●"/>
            </a:pPr>
            <a:r>
              <a:rPr b="1" lang="en" sz="1050">
                <a:solidFill>
                  <a:srgbClr val="999999"/>
                </a:solidFill>
                <a:highlight>
                  <a:srgbClr val="FFFFFF"/>
                </a:highlight>
              </a:rPr>
              <a:t>Data:</a:t>
            </a:r>
            <a:r>
              <a:rPr lang="en" sz="1050">
                <a:solidFill>
                  <a:srgbClr val="999999"/>
                </a:solidFill>
                <a:highlight>
                  <a:srgbClr val="FFFFFF"/>
                </a:highlight>
              </a:rPr>
              <a:t> Get enough labelled data</a:t>
            </a:r>
            <a:endParaRPr sz="1050">
              <a:solidFill>
                <a:srgbClr val="999999"/>
              </a:solidFill>
              <a:highlight>
                <a:srgbClr val="FFFFFF"/>
              </a:highlight>
            </a:endParaRPr>
          </a:p>
          <a:p>
            <a:pPr indent="-29527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50"/>
              <a:buChar char="●"/>
            </a:pPr>
            <a:r>
              <a:rPr b="1" lang="en" sz="1050">
                <a:solidFill>
                  <a:srgbClr val="999999"/>
                </a:solidFill>
                <a:highlight>
                  <a:srgbClr val="FFFFFF"/>
                </a:highlight>
              </a:rPr>
              <a:t>EDA:</a:t>
            </a:r>
            <a:r>
              <a:rPr lang="en" sz="1050">
                <a:solidFill>
                  <a:srgbClr val="999999"/>
                </a:solidFill>
                <a:highlight>
                  <a:srgbClr val="FFFFFF"/>
                </a:highlight>
              </a:rPr>
              <a:t> Explore and analyze the data</a:t>
            </a:r>
            <a:endParaRPr sz="1050">
              <a:solidFill>
                <a:srgbClr val="999999"/>
              </a:solidFill>
              <a:highlight>
                <a:srgbClr val="FFFFFF"/>
              </a:highlight>
            </a:endParaRPr>
          </a:p>
          <a:p>
            <a:pPr indent="-29527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Char char="●"/>
            </a:pPr>
            <a:r>
              <a:rPr b="1" lang="en" sz="1050">
                <a:solidFill>
                  <a:srgbClr val="000000"/>
                </a:solidFill>
                <a:highlight>
                  <a:srgbClr val="FFFFFF"/>
                </a:highlight>
              </a:rPr>
              <a:t>Score: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</a:rPr>
              <a:t> Set a metric to evaluate the models</a:t>
            </a:r>
            <a:endParaRPr sz="105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29527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50"/>
              <a:buChar char="●"/>
            </a:pPr>
            <a:r>
              <a:rPr b="1" lang="en" sz="1050">
                <a:solidFill>
                  <a:srgbClr val="999999"/>
                </a:solidFill>
                <a:highlight>
                  <a:srgbClr val="FFFFFF"/>
                </a:highlight>
              </a:rPr>
              <a:t>Base model:</a:t>
            </a:r>
            <a:r>
              <a:rPr lang="en" sz="1050">
                <a:solidFill>
                  <a:srgbClr val="999999"/>
                </a:solidFill>
                <a:highlight>
                  <a:srgbClr val="FFFFFF"/>
                </a:highlight>
              </a:rPr>
              <a:t> Iterate through various model options to find the best base model</a:t>
            </a:r>
            <a:endParaRPr sz="1050">
              <a:solidFill>
                <a:srgbClr val="999999"/>
              </a:solidFill>
              <a:highlight>
                <a:srgbClr val="FFFFFF"/>
              </a:highlight>
            </a:endParaRPr>
          </a:p>
          <a:p>
            <a:pPr indent="-29527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50"/>
              <a:buChar char="●"/>
            </a:pPr>
            <a:r>
              <a:rPr b="1" lang="en" sz="1050">
                <a:solidFill>
                  <a:srgbClr val="999999"/>
                </a:solidFill>
                <a:highlight>
                  <a:srgbClr val="FFFFFF"/>
                </a:highlight>
              </a:rPr>
              <a:t>Tune Model:</a:t>
            </a:r>
            <a:r>
              <a:rPr lang="en" sz="1050">
                <a:solidFill>
                  <a:srgbClr val="999999"/>
                </a:solidFill>
                <a:highlight>
                  <a:srgbClr val="FFFFFF"/>
                </a:highlight>
              </a:rPr>
              <a:t> Gridsearch for the best hyperparameters</a:t>
            </a:r>
            <a:endParaRPr sz="1050">
              <a:solidFill>
                <a:srgbClr val="999999"/>
              </a:solidFill>
              <a:highlight>
                <a:srgbClr val="FFFFFF"/>
              </a:highlight>
            </a:endParaRPr>
          </a:p>
          <a:p>
            <a:pPr indent="-29527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50"/>
              <a:buChar char="●"/>
            </a:pPr>
            <a:r>
              <a:rPr b="1" lang="en" sz="1050">
                <a:solidFill>
                  <a:srgbClr val="999999"/>
                </a:solidFill>
                <a:highlight>
                  <a:srgbClr val="FFFFFF"/>
                </a:highlight>
              </a:rPr>
              <a:t>Profit Curve:</a:t>
            </a:r>
            <a:r>
              <a:rPr lang="en" sz="1050">
                <a:solidFill>
                  <a:srgbClr val="999999"/>
                </a:solidFill>
                <a:highlight>
                  <a:srgbClr val="FFFFFF"/>
                </a:highlight>
              </a:rPr>
              <a:t> Plug in cost-benefit numbers to find optimal campaign budgets</a:t>
            </a:r>
            <a:endParaRPr sz="1050">
              <a:solidFill>
                <a:srgbClr val="99999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1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141" name="Google Shape;14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7950" y="160950"/>
            <a:ext cx="3354151" cy="167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