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1C6DD-36B7-4C53-918D-39C5C9A2C1E1}" v="54" dt="2024-04-25T14:29:39.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80" d="100"/>
          <a:sy n="80" d="100"/>
        </p:scale>
        <p:origin x="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P" userId="7155bac46824602f" providerId="Windows Live" clId="Web-{7211C6DD-36B7-4C53-918D-39C5C9A2C1E1}"/>
    <pc:docChg chg="modSld">
      <pc:chgData name="Arun P" userId="7155bac46824602f" providerId="Windows Live" clId="Web-{7211C6DD-36B7-4C53-918D-39C5C9A2C1E1}" dt="2024-04-25T14:29:38.910" v="35" actId="20577"/>
      <pc:docMkLst>
        <pc:docMk/>
      </pc:docMkLst>
      <pc:sldChg chg="modSp">
        <pc:chgData name="Arun P" userId="7155bac46824602f" providerId="Windows Live" clId="Web-{7211C6DD-36B7-4C53-918D-39C5C9A2C1E1}" dt="2024-04-25T14:29:23.112" v="17" actId="20577"/>
        <pc:sldMkLst>
          <pc:docMk/>
          <pc:sldMk cId="3364986436" sldId="256"/>
        </pc:sldMkLst>
        <pc:spChg chg="mod">
          <ac:chgData name="Arun P" userId="7155bac46824602f" providerId="Windows Live" clId="Web-{7211C6DD-36B7-4C53-918D-39C5C9A2C1E1}" dt="2024-04-25T14:29:23.112" v="17" actId="20577"/>
          <ac:spMkLst>
            <pc:docMk/>
            <pc:sldMk cId="3364986436" sldId="256"/>
            <ac:spMk id="2" creationId="{00000000-0000-0000-0000-000000000000}"/>
          </ac:spMkLst>
        </pc:spChg>
      </pc:sldChg>
      <pc:sldChg chg="modSp">
        <pc:chgData name="Arun P" userId="7155bac46824602f" providerId="Windows Live" clId="Web-{7211C6DD-36B7-4C53-918D-39C5C9A2C1E1}" dt="2024-04-25T14:29:38.910" v="35" actId="20577"/>
        <pc:sldMkLst>
          <pc:docMk/>
          <pc:sldMk cId="3454038281" sldId="257"/>
        </pc:sldMkLst>
        <pc:spChg chg="mod">
          <ac:chgData name="Arun P" userId="7155bac46824602f" providerId="Windows Live" clId="Web-{7211C6DD-36B7-4C53-918D-39C5C9A2C1E1}" dt="2024-04-25T14:29:38.910" v="35" actId="20577"/>
          <ac:spMkLst>
            <pc:docMk/>
            <pc:sldMk cId="3454038281" sldId="257"/>
            <ac:spMk id="6" creationId="{38351049-0D53-13D4-B979-0BC07725EA7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pt>
    <dgm:pt modelId="{DBA5D902-2C5D-400C-BD1E-303DA60C4B12}" type="pres">
      <dgm:prSet presAssocID="{34DA63B1-0DF4-46CB-9EE2-32FDB317D6C0}" presName="aSpace" presStyleCnt="0"/>
      <dgm:spPr/>
    </dgm:pt>
  </dgm:ptLst>
  <dgm:cxnLst>
    <dgm:cxn modelId="{3BD83315-2BB4-4CC0-BE30-6337F20375B8}" type="presOf" srcId="{1EEE0B8E-E0A9-490B-98E3-A771E3E625D7}" destId="{C7F9619C-42E1-4FD2-9374-68E1B989CDC8}" srcOrd="0" destOrd="0" presId="urn:microsoft.com/office/officeart/2005/8/layout/pyramid2"/>
    <dgm:cxn modelId="{75E8431C-48AE-491E-B6AC-1B1C95D0CB8B}" type="presOf" srcId="{34DA63B1-0DF4-46CB-9EE2-32FDB317D6C0}" destId="{6814CE11-ACED-490C-AF21-2487F35482C7}" srcOrd="0" destOrd="0" presId="urn:microsoft.com/office/officeart/2005/8/layout/pyramid2"/>
    <dgm:cxn modelId="{E771A324-D4DF-4B5E-8094-941C10A7481E}" type="presOf" srcId="{2D98320B-14E5-4D0B-BE0A-939967137B17}" destId="{9BBB3042-23CE-4702-8AF5-FF5A7D6F4D80}" srcOrd="0" destOrd="0" presId="urn:microsoft.com/office/officeart/2005/8/layout/pyramid2"/>
    <dgm:cxn modelId="{D59B943B-05F4-4E47-A41C-FFB8FB277645}" srcId="{E5FA92F0-F9A0-40A9-BC55-EA60C1376F72}" destId="{E5F42E23-62FA-4176-8A34-EBDFBD35ECF9}" srcOrd="6" destOrd="0" parTransId="{53A76A4A-5E60-4A19-A254-38F76135CEDA}" sibTransId="{308A43B6-93DF-4448-A985-BFA432988DC9}"/>
    <dgm:cxn modelId="{2860033D-3BE2-42BA-A3EB-64E55401F96E}" srcId="{E5FA92F0-F9A0-40A9-BC55-EA60C1376F72}" destId="{B72484A6-5039-403A-BF7D-B4EA69F97309}" srcOrd="2" destOrd="0" parTransId="{FF6997E1-D747-4EC3-BEF8-BA0C39BDB473}" sibTransId="{0CB0EB69-4A09-4EEA-8ECD-629B18ED3291}"/>
    <dgm:cxn modelId="{02DA505C-7489-4832-8DEE-48A54F8C952B}" srcId="{E5FA92F0-F9A0-40A9-BC55-EA60C1376F72}" destId="{3B4F2B8F-4855-47EC-91BC-D19E5A8AC2DA}" srcOrd="5" destOrd="0" parTransId="{84883848-2635-4EB9-AA99-494F038D8264}" sibTransId="{1684FDBC-9F10-4F34-B1E8-C04C6248B778}"/>
    <dgm:cxn modelId="{66D88762-FD1E-499E-A4BB-2B634C43D01E}" srcId="{E5FA92F0-F9A0-40A9-BC55-EA60C1376F72}" destId="{A0934160-6470-4913-85C8-2E0A9EA643EF}" srcOrd="0" destOrd="0" parTransId="{399FF893-AAA2-4BD9-98A9-1D3BD26CA124}" sibTransId="{7DB34623-D0DA-4A4C-BD15-86FEB752A930}"/>
    <dgm:cxn modelId="{7B4DC563-DB57-4910-A0F6-16BEDEA1F1ED}" type="presOf" srcId="{E5F42E23-62FA-4176-8A34-EBDFBD35ECF9}" destId="{5138CA14-0704-4222-8497-BFE94B4CCBC5}" srcOrd="0" destOrd="0" presId="urn:microsoft.com/office/officeart/2005/8/layout/pyramid2"/>
    <dgm:cxn modelId="{C0C63053-50AB-4245-AE0C-285BDB787D44}" type="presOf" srcId="{E5FA92F0-F9A0-40A9-BC55-EA60C1376F72}" destId="{B2C9CBFB-7889-4AA3-9AA2-74DFF9371F93}" srcOrd="0" destOrd="0" presId="urn:microsoft.com/office/officeart/2005/8/layout/pyramid2"/>
    <dgm:cxn modelId="{FFDF8F95-2783-4B7F-A530-C3EF1CC1F036}" srcId="{E5FA92F0-F9A0-40A9-BC55-EA60C1376F72}" destId="{1EEE0B8E-E0A9-490B-98E3-A771E3E625D7}" srcOrd="4" destOrd="0" parTransId="{1B05CFEC-816F-4AA2-AE1A-0C5680653FA6}" sibTransId="{05681B63-18B5-4016-A0BB-2527284A5858}"/>
    <dgm:cxn modelId="{18EB3696-2B1F-49F8-A9CB-0CC7759209F3}" type="presOf" srcId="{B72484A6-5039-403A-BF7D-B4EA69F97309}" destId="{39E75433-4A89-47C8-8FCC-6AE3938C7EBD}"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E00B14BF-85FC-4CE6-A4FB-1F646A350A9A}" type="presOf" srcId="{A0934160-6470-4913-85C8-2E0A9EA643EF}" destId="{D4F9B518-BBEB-435E-911B-66FA215BDC4F}"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12AD7CD1-4499-4309-9AAE-7A27A0DDE75E}" type="presOf" srcId="{3B4F2B8F-4855-47EC-91BC-D19E5A8AC2DA}" destId="{F6D58D0B-AC88-4B56-B395-39071C63809B}" srcOrd="0" destOrd="0" presId="urn:microsoft.com/office/officeart/2005/8/layout/pyramid2"/>
    <dgm:cxn modelId="{8DD13BD9-41CD-4070-ACD9-0FDCE69ED665}" srcId="{E5FA92F0-F9A0-40A9-BC55-EA60C1376F72}" destId="{34DA63B1-0DF4-46CB-9EE2-32FDB317D6C0}" srcOrd="7" destOrd="0" parTransId="{C7A88A5E-0F04-4C9F-98B0-BE536E83324A}" sibTransId="{D91366C6-57D1-47B7-9155-E36A21A7271E}"/>
    <dgm:cxn modelId="{DDE8F9FE-C9ED-4FC2-A8D0-CCE73B8F350E}" srcId="{E5FA92F0-F9A0-40A9-BC55-EA60C1376F72}" destId="{2D98320B-14E5-4D0B-BE0A-939967137B17}" srcOrd="1" destOrd="0" parTransId="{A1E5F2B2-751D-47D6-BCCB-B360501F7162}" sibTransId="{D68572BF-C559-4002-960F-FD0F63414687}"/>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0B435-BC5F-4237-9423-E46C1EC53A22}">
      <dsp:nvSpPr>
        <dsp:cNvPr id="0" name=""/>
        <dsp:cNvSpPr/>
      </dsp:nvSpPr>
      <dsp:spPr>
        <a:xfrm>
          <a:off x="2051638" y="0"/>
          <a:ext cx="3880773" cy="388077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9B518-BBEB-435E-911B-66FA215BDC4F}">
      <dsp:nvSpPr>
        <dsp:cNvPr id="0" name=""/>
        <dsp:cNvSpPr/>
      </dsp:nvSpPr>
      <dsp:spPr>
        <a:xfrm>
          <a:off x="4007276" y="38845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PROJECT OVER VIEW</a:t>
          </a:r>
          <a:endParaRPr lang="en-IN" sz="1400" kern="1200" dirty="0">
            <a:latin typeface="Times New Roman" panose="02020603050405020304" pitchFamily="18" charset="0"/>
            <a:cs typeface="Times New Roman" panose="02020603050405020304" pitchFamily="18" charset="0"/>
          </a:endParaRPr>
        </a:p>
      </dsp:txBody>
      <dsp:txXfrm>
        <a:off x="4024111" y="405291"/>
        <a:ext cx="2488832" cy="311203"/>
      </dsp:txXfrm>
    </dsp:sp>
    <dsp:sp modelId="{9BBB3042-23CE-4702-8AF5-FF5A7D6F4D80}">
      <dsp:nvSpPr>
        <dsp:cNvPr id="0" name=""/>
        <dsp:cNvSpPr/>
      </dsp:nvSpPr>
      <dsp:spPr>
        <a:xfrm>
          <a:off x="4007276" y="776438"/>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PURPOSE OF THE PROJECT</a:t>
          </a:r>
          <a:endParaRPr lang="en-IN" sz="1400" kern="1200" dirty="0">
            <a:latin typeface="Times New Roman" panose="02020603050405020304" pitchFamily="18" charset="0"/>
            <a:cs typeface="Times New Roman" panose="02020603050405020304" pitchFamily="18" charset="0"/>
          </a:endParaRPr>
        </a:p>
      </dsp:txBody>
      <dsp:txXfrm>
        <a:off x="4024111" y="793273"/>
        <a:ext cx="2488832" cy="311203"/>
      </dsp:txXfrm>
    </dsp:sp>
    <dsp:sp modelId="{39E75433-4A89-47C8-8FCC-6AE3938C7EBD}">
      <dsp:nvSpPr>
        <dsp:cNvPr id="0" name=""/>
        <dsp:cNvSpPr/>
      </dsp:nvSpPr>
      <dsp:spPr>
        <a:xfrm>
          <a:off x="4052983" y="115489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IDEATION AND BRAINSTORMING</a:t>
          </a:r>
          <a:endParaRPr lang="en-IN" sz="1400" i="1" kern="1200" dirty="0">
            <a:latin typeface="Times New Roman" panose="02020603050405020304" pitchFamily="18" charset="0"/>
            <a:cs typeface="Times New Roman" panose="02020603050405020304" pitchFamily="18" charset="0"/>
          </a:endParaRPr>
        </a:p>
      </dsp:txBody>
      <dsp:txXfrm>
        <a:off x="4069818" y="1171731"/>
        <a:ext cx="2488832" cy="311203"/>
      </dsp:txXfrm>
    </dsp:sp>
    <dsp:sp modelId="{58E6943B-6C77-48B2-A1B9-2B147C0798E1}">
      <dsp:nvSpPr>
        <dsp:cNvPr id="0" name=""/>
        <dsp:cNvSpPr/>
      </dsp:nvSpPr>
      <dsp:spPr>
        <a:xfrm>
          <a:off x="4007276" y="1552403"/>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MODEL ARCHITECTURE DESIGN</a:t>
          </a:r>
          <a:endParaRPr lang="en-IN" sz="1400" kern="1200" dirty="0">
            <a:latin typeface="Times New Roman" panose="02020603050405020304" pitchFamily="18" charset="0"/>
            <a:cs typeface="Times New Roman" panose="02020603050405020304" pitchFamily="18" charset="0"/>
          </a:endParaRPr>
        </a:p>
      </dsp:txBody>
      <dsp:txXfrm>
        <a:off x="4024111" y="1569238"/>
        <a:ext cx="2488832" cy="311203"/>
      </dsp:txXfrm>
    </dsp:sp>
    <dsp:sp modelId="{C7F9619C-42E1-4FD2-9374-68E1B989CDC8}">
      <dsp:nvSpPr>
        <dsp:cNvPr id="0" name=""/>
        <dsp:cNvSpPr/>
      </dsp:nvSpPr>
      <dsp:spPr>
        <a:xfrm>
          <a:off x="4007276" y="194038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1" kern="1200" dirty="0">
              <a:latin typeface="Times New Roman" panose="02020603050405020304" pitchFamily="18" charset="0"/>
              <a:cs typeface="Times New Roman" panose="02020603050405020304" pitchFamily="18" charset="0"/>
            </a:rPr>
            <a:t>PROPOSED SOLUTION</a:t>
          </a:r>
          <a:endParaRPr lang="en-IN" sz="1500" i="1" kern="1200" dirty="0">
            <a:latin typeface="Times New Roman" panose="02020603050405020304" pitchFamily="18" charset="0"/>
            <a:cs typeface="Times New Roman" panose="02020603050405020304" pitchFamily="18" charset="0"/>
          </a:endParaRPr>
        </a:p>
      </dsp:txBody>
      <dsp:txXfrm>
        <a:off x="4024111" y="1957221"/>
        <a:ext cx="2488832" cy="311203"/>
      </dsp:txXfrm>
    </dsp:sp>
    <dsp:sp modelId="{F6D58D0B-AC88-4B56-B395-39071C63809B}">
      <dsp:nvSpPr>
        <dsp:cNvPr id="0" name=""/>
        <dsp:cNvSpPr/>
      </dsp:nvSpPr>
      <dsp:spPr>
        <a:xfrm>
          <a:off x="4007276" y="2328369"/>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1" kern="1200" dirty="0">
              <a:latin typeface="Times New Roman" panose="02020603050405020304" pitchFamily="18" charset="0"/>
              <a:cs typeface="Times New Roman" panose="02020603050405020304" pitchFamily="18" charset="0"/>
            </a:rPr>
            <a:t>PROJECT DESIGN</a:t>
          </a:r>
          <a:endParaRPr lang="en-IN" sz="1400" i="1" kern="1200" dirty="0">
            <a:latin typeface="Times New Roman" panose="02020603050405020304" pitchFamily="18" charset="0"/>
            <a:cs typeface="Times New Roman" panose="02020603050405020304" pitchFamily="18" charset="0"/>
          </a:endParaRPr>
        </a:p>
      </dsp:txBody>
      <dsp:txXfrm>
        <a:off x="4024111" y="2345204"/>
        <a:ext cx="2488832" cy="311203"/>
      </dsp:txXfrm>
    </dsp:sp>
    <dsp:sp modelId="{5138CA14-0704-4222-8497-BFE94B4CCBC5}">
      <dsp:nvSpPr>
        <dsp:cNvPr id="0" name=""/>
        <dsp:cNvSpPr/>
      </dsp:nvSpPr>
      <dsp:spPr>
        <a:xfrm>
          <a:off x="4007276" y="2716351"/>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1" u="none" kern="1200" dirty="0">
              <a:latin typeface="Times New Roman" panose="02020603050405020304" pitchFamily="18" charset="0"/>
              <a:cs typeface="Times New Roman" panose="02020603050405020304" pitchFamily="18" charset="0"/>
            </a:rPr>
            <a:t>RESULTS</a:t>
          </a:r>
          <a:endParaRPr lang="en-IN" sz="1600" i="1" u="none" kern="1200" dirty="0">
            <a:latin typeface="Times New Roman" panose="02020603050405020304" pitchFamily="18" charset="0"/>
            <a:cs typeface="Times New Roman" panose="02020603050405020304" pitchFamily="18" charset="0"/>
          </a:endParaRPr>
        </a:p>
      </dsp:txBody>
      <dsp:txXfrm>
        <a:off x="4024111" y="2733186"/>
        <a:ext cx="2488832" cy="311203"/>
      </dsp:txXfrm>
    </dsp:sp>
    <dsp:sp modelId="{6814CE11-ACED-490C-AF21-2487F35482C7}">
      <dsp:nvSpPr>
        <dsp:cNvPr id="0" name=""/>
        <dsp:cNvSpPr/>
      </dsp:nvSpPr>
      <dsp:spPr>
        <a:xfrm>
          <a:off x="4007276" y="3104334"/>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1" u="none" kern="1200" dirty="0">
              <a:latin typeface="Times New Roman" panose="02020603050405020304" pitchFamily="18" charset="0"/>
              <a:cs typeface="Times New Roman" panose="02020603050405020304" pitchFamily="18" charset="0"/>
            </a:rPr>
            <a:t>FUTURE SCOPE</a:t>
          </a:r>
          <a:endParaRPr lang="en-IN" sz="1500" i="1" u="none" kern="1200" dirty="0">
            <a:latin typeface="Times New Roman" panose="02020603050405020304" pitchFamily="18" charset="0"/>
            <a:cs typeface="Times New Roman" panose="02020603050405020304" pitchFamily="18" charset="0"/>
          </a:endParaRPr>
        </a:p>
      </dsp:txBody>
      <dsp:txXfrm>
        <a:off x="4024111" y="3121169"/>
        <a:ext cx="2488832" cy="3112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796" y="1376777"/>
            <a:ext cx="7766936" cy="1742075"/>
          </a:xfrm>
        </p:spPr>
        <p:txBody>
          <a:bodyPr/>
          <a:lstStyle/>
          <a:p>
            <a:pPr algn="ctr"/>
            <a:r>
              <a:rPr lang="en-IN" sz="2800" u="sng" dirty="0">
                <a:solidFill>
                  <a:srgbClr val="C00000"/>
                </a:solidFill>
                <a:ea typeface="+mj-lt"/>
                <a:cs typeface="+mj-lt"/>
              </a:rPr>
              <a:t>FACE DETECTION USING DEEPLEARNING</a:t>
            </a:r>
            <a:endParaRPr lang="en-IN" sz="2800" u="sng" dirty="0">
              <a:solidFill>
                <a:srgbClr val="C00000"/>
              </a:solidFill>
              <a:latin typeface="Times New Roman"/>
              <a:cs typeface="Times New Roman"/>
            </a:endParaRPr>
          </a:p>
        </p:txBody>
      </p:sp>
      <p:sp>
        <p:nvSpPr>
          <p:cNvPr id="3" name="Subtitle 2"/>
          <p:cNvSpPr>
            <a:spLocks noGrp="1"/>
          </p:cNvSpPr>
          <p:nvPr>
            <p:ph type="subTitle" idx="1"/>
          </p:nvPr>
        </p:nvSpPr>
        <p:spPr>
          <a:xfrm>
            <a:off x="1793110" y="3669833"/>
            <a:ext cx="7766936" cy="1096899"/>
          </a:xfrm>
        </p:spPr>
        <p:txBody>
          <a:bodyPr>
            <a:noAutofit/>
          </a:bodyPr>
          <a:lstStyle/>
          <a:p>
            <a:pPr algn="ctr"/>
            <a:r>
              <a:rPr lang="en-IN" dirty="0">
                <a:solidFill>
                  <a:schemeClr val="accent5">
                    <a:lumMod val="75000"/>
                  </a:schemeClr>
                </a:solidFill>
                <a:latin typeface="Times New Roman"/>
                <a:cs typeface="Times New Roman"/>
              </a:rPr>
              <a:t>Name: Arun P</a:t>
            </a:r>
          </a:p>
          <a:p>
            <a:pPr algn="ctr"/>
            <a:r>
              <a:rPr lang="en-IN" dirty="0">
                <a:solidFill>
                  <a:schemeClr val="accent5">
                    <a:lumMod val="75000"/>
                  </a:schemeClr>
                </a:solidFill>
                <a:latin typeface="Times New Roman"/>
                <a:cs typeface="Times New Roman"/>
              </a:rPr>
              <a:t>Register Number: 311521104302</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en-IN" dirty="0">
                <a:solidFill>
                  <a:schemeClr val="accent5">
                    <a:lumMod val="75000"/>
                  </a:schemeClr>
                </a:solidFill>
                <a:latin typeface="Times New Roman" panose="02020603050405020304" pitchFamily="18" charset="0"/>
                <a:cs typeface="Times New Roman" panose="02020603050405020304" pitchFamily="18" charset="0"/>
              </a:rPr>
              <a:t>Department: CSE</a:t>
            </a:r>
          </a:p>
          <a:p>
            <a:pPr algn="ctr"/>
            <a:r>
              <a:rPr lang="en-IN" dirty="0">
                <a:solidFill>
                  <a:schemeClr val="accent5">
                    <a:lumMod val="75000"/>
                  </a:schemeClr>
                </a:solidFill>
                <a:latin typeface="Times New Roman"/>
                <a:cs typeface="Times New Roman"/>
              </a:rPr>
              <a:t>College: Meenakshi Sundararajan Engineering College</a:t>
            </a:r>
          </a:p>
          <a:p>
            <a:pPr algn="ctr"/>
            <a:r>
              <a:rPr lang="en-IN" dirty="0">
                <a:solidFill>
                  <a:schemeClr val="accent5">
                    <a:lumMod val="75000"/>
                  </a:schemeClr>
                </a:solidFill>
                <a:latin typeface="Times New Roman"/>
                <a:cs typeface="Times New Roman"/>
              </a:rPr>
              <a:t>Naan Mudhalvan ID: </a:t>
            </a:r>
            <a:r>
              <a:rPr lang="en-IN" dirty="0">
                <a:solidFill>
                  <a:schemeClr val="accent5">
                    <a:lumMod val="75000"/>
                  </a:schemeClr>
                </a:solidFill>
                <a:latin typeface="Times New Roman"/>
                <a:ea typeface="+mn-lt"/>
                <a:cs typeface="Times New Roman"/>
              </a:rPr>
              <a:t>aut2231150003 </a:t>
            </a:r>
          </a:p>
          <a:p>
            <a:pPr algn="ctr"/>
            <a:r>
              <a:rPr lang="en-IN" dirty="0">
                <a:solidFill>
                  <a:schemeClr val="accent5">
                    <a:lumMod val="75000"/>
                  </a:schemeClr>
                </a:solidFill>
                <a:latin typeface="Times New Roman"/>
                <a:cs typeface="Times New Roman"/>
              </a:rPr>
              <a:t>Gmail ID: arun211100@gmail.com</a:t>
            </a:r>
          </a:p>
        </p:txBody>
      </p:sp>
    </p:spTree>
    <p:extLst>
      <p:ext uri="{BB962C8B-B14F-4D97-AF65-F5344CB8AC3E}">
        <p14:creationId xmlns:p14="http://schemas.microsoft.com/office/powerpoint/2010/main" val="336498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RESULT</a:t>
            </a:r>
          </a:p>
        </p:txBody>
      </p:sp>
      <p:sp>
        <p:nvSpPr>
          <p:cNvPr id="3" name="Content Placeholder 2"/>
          <p:cNvSpPr>
            <a:spLocks noGrp="1"/>
          </p:cNvSpPr>
          <p:nvPr>
            <p:ph idx="1"/>
          </p:nvPr>
        </p:nvSpPr>
        <p:spPr/>
        <p:txBody>
          <a:bodyPr vert="horz" lIns="91440" tIns="45720" rIns="91440" bIns="45720" rtlCol="0" anchor="t">
            <a:normAutofit/>
          </a:bodyPr>
          <a:lstStyle/>
          <a:p>
            <a:r>
              <a:rPr lang="en-IN" dirty="0">
                <a:solidFill>
                  <a:schemeClr val="tx1"/>
                </a:solidFill>
                <a:ea typeface="+mn-lt"/>
                <a:cs typeface="+mn-lt"/>
              </a:rPr>
              <a:t>The automated face detection system successfully detects faces in uploaded images with high accuracy, leveraging deep learning and OpenCV integration. The system applies a confidence threshold to filter out low-confidence detections, minimizing false positives.</a:t>
            </a:r>
            <a:endParaRPr lang="en-US">
              <a:solidFill>
                <a:schemeClr val="tx1"/>
              </a:solidFill>
              <a:ea typeface="+mn-lt"/>
              <a:cs typeface="+mn-lt"/>
            </a:endParaRPr>
          </a:p>
          <a:p>
            <a:r>
              <a:rPr lang="en-IN" dirty="0">
                <a:solidFill>
                  <a:schemeClr val="tx1"/>
                </a:solidFill>
                <a:ea typeface="+mn-lt"/>
                <a:cs typeface="+mn-lt"/>
              </a:rPr>
              <a:t>Users experience a seamless interaction through the user-friendly interface, enabling easy image upload and providing interactive features for enhanced user experience. The system's efficiency ensures quick processing of images, making it suitable for real-time or near real-time applications.</a:t>
            </a:r>
            <a:endParaRPr lang="en-IN">
              <a:solidFill>
                <a:schemeClr val="tx1"/>
              </a:solidFill>
            </a:endParaRPr>
          </a:p>
          <a:p>
            <a:r>
              <a:rPr lang="en-IN" dirty="0">
                <a:solidFill>
                  <a:schemeClr val="tx1"/>
                </a:solidFill>
                <a:ea typeface="+mn-lt"/>
                <a:cs typeface="+mn-lt"/>
              </a:rPr>
              <a:t>Visual feedback in the form of bounding boxes around detected faces confirms the system's effectiveness in face detection tasks, demonstrating its practical applicability across various domains.</a:t>
            </a:r>
            <a:endParaRPr lang="en-IN" dirty="0">
              <a:solidFill>
                <a:schemeClr val="tx1"/>
              </a:solidFill>
            </a:endParaRPr>
          </a:p>
          <a:p>
            <a:endParaRPr lang="en-IN" sz="1300" dirty="0">
              <a:solidFill>
                <a:srgbClr val="ECECEC"/>
              </a:solidFill>
              <a:latin typeface="Trebuchet MS"/>
              <a:cs typeface="Times New Roman" panose="02020603050405020304" pitchFamily="18" charset="0"/>
            </a:endParaRPr>
          </a:p>
        </p:txBody>
      </p:sp>
    </p:spTree>
    <p:extLst>
      <p:ext uri="{BB962C8B-B14F-4D97-AF65-F5344CB8AC3E}">
        <p14:creationId xmlns:p14="http://schemas.microsoft.com/office/powerpoint/2010/main" val="269510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IN" sz="4000" i="1" dirty="0">
                <a:latin typeface="Times New Roman" panose="02020603050405020304" pitchFamily="18" charset="0"/>
                <a:cs typeface="Times New Roman" panose="02020603050405020304" pitchFamily="18" charset="0"/>
              </a:rPr>
            </a:br>
            <a:r>
              <a:rPr lang="en-IN" sz="4000" dirty="0">
                <a:solidFill>
                  <a:srgbClr val="C00000"/>
                </a:solidFill>
                <a:latin typeface="Times New Roman"/>
                <a:cs typeface="Times New Roman"/>
              </a:rPr>
              <a:t>FUTURE SCOPE</a:t>
            </a:r>
            <a:endParaRPr lang="en-IN" sz="4000" dirty="0"/>
          </a:p>
        </p:txBody>
      </p:sp>
      <p:sp>
        <p:nvSpPr>
          <p:cNvPr id="3" name="Content Placeholder 2"/>
          <p:cNvSpPr>
            <a:spLocks noGrp="1"/>
          </p:cNvSpPr>
          <p:nvPr>
            <p:ph idx="1"/>
          </p:nvPr>
        </p:nvSpPr>
        <p:spPr/>
        <p:txBody>
          <a:bodyPr vert="horz" lIns="91440" tIns="45720" rIns="91440" bIns="45720" rtlCol="0" anchor="t">
            <a:normAutofit/>
          </a:bodyPr>
          <a:lstStyle/>
          <a:p>
            <a:r>
              <a:rPr lang="en-IN" sz="2000" u="sng" dirty="0">
                <a:solidFill>
                  <a:schemeClr val="tx1"/>
                </a:solidFill>
                <a:ea typeface="+mn-lt"/>
                <a:cs typeface="+mn-lt"/>
              </a:rPr>
              <a:t>Advanced Algorithms:</a:t>
            </a:r>
            <a:r>
              <a:rPr lang="en-IN" sz="2000" dirty="0">
                <a:solidFill>
                  <a:schemeClr val="tx1"/>
                </a:solidFill>
                <a:ea typeface="+mn-lt"/>
                <a:cs typeface="+mn-lt"/>
              </a:rPr>
              <a:t> Integration of advanced deep learning architectures such as attention mechanisms or graph neural networks to improve face detection accuracy and robustness.</a:t>
            </a:r>
          </a:p>
          <a:p>
            <a:r>
              <a:rPr lang="en-IN" sz="2500" u="sng" dirty="0">
                <a:solidFill>
                  <a:schemeClr val="tx1"/>
                </a:solidFill>
                <a:latin typeface="Times New Roman"/>
                <a:ea typeface="+mn-lt"/>
                <a:cs typeface="Times New Roman"/>
              </a:rPr>
              <a:t>Privacy and Security: </a:t>
            </a:r>
            <a:r>
              <a:rPr lang="en-IN" sz="2000" dirty="0">
                <a:solidFill>
                  <a:schemeClr val="tx1"/>
                </a:solidFill>
                <a:latin typeface="Trebuchet MS"/>
                <a:ea typeface="+mn-lt"/>
                <a:cs typeface="Times New Roman"/>
              </a:rPr>
              <a:t>Implementation of privacy-preserving techniques such as federated learning or differential privacy to address privacy concerns and ensure secure face detection.</a:t>
            </a:r>
          </a:p>
          <a:p>
            <a:r>
              <a:rPr lang="en-IN" sz="2000" u="sng" dirty="0">
                <a:solidFill>
                  <a:schemeClr val="tx1"/>
                </a:solidFill>
                <a:ea typeface="+mn-lt"/>
                <a:cs typeface="+mn-lt"/>
              </a:rPr>
              <a:t>Integration with AI Ecosystem:</a:t>
            </a:r>
            <a:r>
              <a:rPr lang="en-IN" sz="2000" dirty="0">
                <a:solidFill>
                  <a:schemeClr val="tx1"/>
                </a:solidFill>
                <a:ea typeface="+mn-lt"/>
                <a:cs typeface="+mn-lt"/>
              </a:rPr>
              <a:t> Integration with broader AI ecosystems, enabling seamless collaboration with other AI systems for comprehensive solutions in image analysis and recognition tasks.</a:t>
            </a:r>
            <a:endParaRPr lang="en-IN" sz="2000" dirty="0">
              <a:solidFill>
                <a:schemeClr val="tx1"/>
              </a:solidFill>
            </a:endParaRPr>
          </a:p>
          <a:p>
            <a:pPr marL="0" indent="0" algn="ctr">
              <a:buNone/>
            </a:pPr>
            <a:endParaRPr lang="en-IN" sz="36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THANK YOU</a:t>
            </a:r>
          </a:p>
        </p:txBody>
      </p:sp>
      <p:sp>
        <p:nvSpPr>
          <p:cNvPr id="3" name="Content Placeholder 2"/>
          <p:cNvSpPr>
            <a:spLocks noGrp="1"/>
          </p:cNvSpPr>
          <p:nvPr>
            <p:ph idx="1"/>
          </p:nvPr>
        </p:nvSpPr>
        <p:spPr>
          <a:xfrm>
            <a:off x="982134" y="2160589"/>
            <a:ext cx="8596668" cy="3880773"/>
          </a:xfrm>
        </p:spPr>
        <p:txBody>
          <a:bodyPr vert="horz" lIns="91440" tIns="45720" rIns="91440" bIns="45720" rtlCol="0" anchor="t">
            <a:normAutofit/>
          </a:bodyPr>
          <a:lstStyle/>
          <a:p>
            <a:pPr marL="0" indent="0" algn="ctr">
              <a:buNone/>
            </a:pPr>
            <a:r>
              <a:rPr lang="en-IN" sz="2800" dirty="0">
                <a:solidFill>
                  <a:srgbClr val="C00000"/>
                </a:solidFill>
                <a:latin typeface="Times New Roman" panose="02020603050405020304" pitchFamily="18" charset="0"/>
                <a:cs typeface="Times New Roman" panose="02020603050405020304" pitchFamily="18" charset="0"/>
              </a:rPr>
              <a:t>SOURCE CODE :</a:t>
            </a:r>
          </a:p>
          <a:p>
            <a:pPr marL="0" indent="0" algn="ctr">
              <a:buNone/>
            </a:pPr>
            <a:r>
              <a:rPr lang="en-IN" sz="2800" dirty="0">
                <a:solidFill>
                  <a:srgbClr val="C00000"/>
                </a:solidFill>
                <a:ea typeface="+mn-lt"/>
                <a:cs typeface="+mn-lt"/>
              </a:rPr>
              <a:t>https://github.com/ArunMsecollege/Generative-AI</a:t>
            </a:r>
            <a:endParaRPr lang="en-IN" dirty="0"/>
          </a:p>
        </p:txBody>
      </p:sp>
    </p:spTree>
    <p:extLst>
      <p:ext uri="{BB962C8B-B14F-4D97-AF65-F5344CB8AC3E}">
        <p14:creationId xmlns:p14="http://schemas.microsoft.com/office/powerpoint/2010/main" val="3874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PROJECT TITLE</a:t>
            </a:r>
          </a:p>
        </p:txBody>
      </p:sp>
      <p:sp>
        <p:nvSpPr>
          <p:cNvPr id="6" name="TextBox 5">
            <a:extLst>
              <a:ext uri="{FF2B5EF4-FFF2-40B4-BE49-F238E27FC236}">
                <a16:creationId xmlns:a16="http://schemas.microsoft.com/office/drawing/2014/main" id="{38351049-0D53-13D4-B979-0BC07725EA75}"/>
              </a:ext>
            </a:extLst>
          </p:cNvPr>
          <p:cNvSpPr txBox="1"/>
          <p:nvPr/>
        </p:nvSpPr>
        <p:spPr>
          <a:xfrm>
            <a:off x="3067089" y="2653619"/>
            <a:ext cx="63211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u="sng" dirty="0">
                <a:solidFill>
                  <a:srgbClr val="C00000"/>
                </a:solidFill>
              </a:rPr>
              <a:t>FACE DETECTION USING DEEPLEARNING</a:t>
            </a:r>
            <a:endParaRPr lang="en-US" sz="4000" dirty="0"/>
          </a:p>
        </p:txBody>
      </p:sp>
    </p:spTree>
    <p:extLst>
      <p:ext uri="{BB962C8B-B14F-4D97-AF65-F5344CB8AC3E}">
        <p14:creationId xmlns:p14="http://schemas.microsoft.com/office/powerpoint/2010/main" val="345403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AGENDA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VIEW</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207481"/>
            <a:ext cx="8596668" cy="3880773"/>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t">
            <a:normAutofit/>
          </a:bodyPr>
          <a:lstStyle/>
          <a:p>
            <a:r>
              <a:rPr lang="en-IN" sz="2000" dirty="0">
                <a:solidFill>
                  <a:srgbClr val="FFFFFF"/>
                </a:solidFill>
                <a:ea typeface="+mn-lt"/>
                <a:cs typeface="+mn-lt"/>
              </a:rPr>
              <a:t>The automated face detection system utilizes deep learning and OpenCV to accurately detect faces in uploaded images. It employs a pre-trained model and applies a confidence threshold to filter detections, ensuring high accuracy. The user-friendly interface allows seamless image upload and interaction. Upon processing, detected faces are highlighted with bounding boxes, providing visual confirmation. The system's efficiency enables real-time or near real-time processing, suitable for various applications. With its robust performance and practicality, this system showcases the power of deep learning in computer vision and addresses the growing demand for automated face detection solutions across different domains.</a:t>
            </a:r>
            <a:endParaRPr lang="en-US" sz="2000">
              <a:solidFill>
                <a:srgbClr val="ECECEC"/>
              </a:solidFill>
              <a:ea typeface="+mn-lt"/>
              <a:cs typeface="+mn-lt"/>
            </a:endParaRPr>
          </a:p>
          <a:p>
            <a:endParaRPr lang="en-IN" dirty="0">
              <a:solidFill>
                <a:schemeClr val="tx1"/>
              </a:solidFill>
            </a:endParaRPr>
          </a:p>
        </p:txBody>
      </p:sp>
    </p:spTree>
    <p:extLst>
      <p:ext uri="{BB962C8B-B14F-4D97-AF65-F5344CB8AC3E}">
        <p14:creationId xmlns:p14="http://schemas.microsoft.com/office/powerpoint/2010/main" val="7835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PROJECT</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fontScale="77500" lnSpcReduction="20000"/>
          </a:bodyPr>
          <a:lstStyle/>
          <a:p>
            <a:br>
              <a:rPr lang="en-IN" sz="1200" dirty="0">
                <a:solidFill>
                  <a:srgbClr val="ECECEC"/>
                </a:solidFill>
              </a:rPr>
            </a:br>
            <a:r>
              <a:rPr lang="en-IN" sz="2800" dirty="0">
                <a:solidFill>
                  <a:srgbClr val="ECECEC"/>
                </a:solidFill>
              </a:rPr>
              <a:t>The purpose of this project is to develop an automated face detection system using deep learning techniques in Python with OpenCV. The project aims to showcase the capabilities of deep learning in accurately detecting faces in images uploaded by users. By leveraging pre-trained models and efficient image processing, the system provides a user-friendly interface for seamless interaction. The project also serves as an educational resource, demonstrating the practical application of deep learning in computer vision tasks. Additionally, the project addresses the growing need for automated face detection solutions in various domains such as security systems, image processing, and video analysis.</a:t>
            </a:r>
          </a:p>
          <a:p>
            <a:endParaRPr lang="en-IN" sz="1200">
              <a:solidFill>
                <a:srgbClr val="ECECEC"/>
              </a:solidFill>
              <a:ea typeface="+mn-lt"/>
              <a:cs typeface="+mn-lt"/>
            </a:endParaRPr>
          </a:p>
        </p:txBody>
      </p:sp>
    </p:spTree>
    <p:extLst>
      <p:ext uri="{BB962C8B-B14F-4D97-AF65-F5344CB8AC3E}">
        <p14:creationId xmlns:p14="http://schemas.microsoft.com/office/powerpoint/2010/main" val="326335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b="1" i="1" dirty="0">
                <a:solidFill>
                  <a:schemeClr val="tx1"/>
                </a:solidFill>
              </a:rPr>
              <a:t>Data Acquisition and Pre-processing:</a:t>
            </a:r>
            <a:endParaRPr lang="en-IN" dirty="0">
              <a:solidFill>
                <a:schemeClr val="tx1"/>
              </a:solidFill>
            </a:endParaRPr>
          </a:p>
          <a:p>
            <a:pPr marL="0" indent="0">
              <a:buNone/>
            </a:pPr>
            <a:endParaRPr lang="en-IN" dirty="0">
              <a:solidFill>
                <a:schemeClr val="tx1"/>
              </a:solidFill>
            </a:endParaRPr>
          </a:p>
          <a:p>
            <a:pPr>
              <a:buFont typeface="Wingdings" panose="05000000000000000000" pitchFamily="2" charset="2"/>
              <a:buChar char="ü"/>
            </a:pPr>
            <a:r>
              <a:rPr lang="en-IN" dirty="0">
                <a:solidFill>
                  <a:schemeClr val="tx1"/>
                </a:solidFill>
                <a:ea typeface="+mn-lt"/>
                <a:cs typeface="+mn-lt"/>
              </a:rPr>
              <a:t>Obtain a diverse and representative dataset of face images to train and test the deep learning model. Sources may include public datasets like </a:t>
            </a:r>
            <a:r>
              <a:rPr lang="en-IN" dirty="0" err="1">
                <a:solidFill>
                  <a:schemeClr val="tx1"/>
                </a:solidFill>
                <a:ea typeface="+mn-lt"/>
                <a:cs typeface="+mn-lt"/>
              </a:rPr>
              <a:t>CelebA</a:t>
            </a:r>
            <a:r>
              <a:rPr lang="en-IN" dirty="0">
                <a:solidFill>
                  <a:schemeClr val="tx1"/>
                </a:solidFill>
                <a:ea typeface="+mn-lt"/>
                <a:cs typeface="+mn-lt"/>
              </a:rPr>
              <a:t>, LFW, or self-curated data. Ensure the dataset encompasses various demographics, poses, lighting conditions, and expressions for robust model training.</a:t>
            </a:r>
            <a:endParaRPr lang="en-IN" dirty="0">
              <a:solidFill>
                <a:schemeClr val="tx1"/>
              </a:solidFill>
            </a:endParaRPr>
          </a:p>
          <a:p>
            <a:pPr>
              <a:buFont typeface="Wingdings" panose="05000000000000000000" pitchFamily="2" charset="2"/>
              <a:buChar char="ü"/>
            </a:pPr>
            <a:r>
              <a:rPr lang="en-IN" dirty="0">
                <a:solidFill>
                  <a:schemeClr val="tx1"/>
                </a:solidFill>
                <a:ea typeface="+mn-lt"/>
                <a:cs typeface="+mn-lt"/>
              </a:rPr>
              <a:t>Pre-process the acquired data by standardizing image sizes, applying normalization techniques, and augmenting the dataset with transformations like rotation, flipping, and brightness adjustments. Clean the dataset by removing irrelevant or noisy images and label each image with corresponding face regions for supervised learning</a:t>
            </a:r>
          </a:p>
          <a:p>
            <a:endParaRPr lang="en-IN" dirty="0"/>
          </a:p>
          <a:p>
            <a:pPr marL="0" indent="0">
              <a:buNone/>
            </a:pPr>
            <a:endParaRPr lang="en-IN" dirty="0"/>
          </a:p>
        </p:txBody>
      </p:sp>
    </p:spTree>
    <p:extLst>
      <p:ext uri="{BB962C8B-B14F-4D97-AF65-F5344CB8AC3E}">
        <p14:creationId xmlns:p14="http://schemas.microsoft.com/office/powerpoint/2010/main" val="295855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IN" dirty="0">
                <a:solidFill>
                  <a:srgbClr val="404040"/>
                </a:solidFill>
                <a:ea typeface="+mn-lt"/>
                <a:cs typeface="+mn-lt"/>
              </a:rPr>
              <a:t>The model architecture design for the automated face detection system typically involves using a deep learning framework like TensorFlow or </a:t>
            </a:r>
            <a:r>
              <a:rPr lang="en-IN" dirty="0" err="1">
                <a:solidFill>
                  <a:srgbClr val="404040"/>
                </a:solidFill>
                <a:ea typeface="+mn-lt"/>
                <a:cs typeface="+mn-lt"/>
              </a:rPr>
              <a:t>PyTorch</a:t>
            </a:r>
            <a:r>
              <a:rPr lang="en-IN" dirty="0">
                <a:solidFill>
                  <a:srgbClr val="404040"/>
                </a:solidFill>
                <a:ea typeface="+mn-lt"/>
                <a:cs typeface="+mn-lt"/>
              </a:rPr>
              <a:t>. A common approach is to employ a Convolutional Neural Network (CNN) as the backbone for face detection tasks due to its ability to learn hierarchical features. The architecture may consist of multiple convolutional layers followed by pooling layers for feature extraction, followed by fully connected layers for classification or regression tasks.</a:t>
            </a:r>
            <a:endParaRPr lang="en-IN" dirty="0">
              <a:solidFill>
                <a:srgbClr val="404040"/>
              </a:solidFill>
            </a:endParaRPr>
          </a:p>
          <a:p>
            <a:pPr marL="0" indent="0">
              <a:buNone/>
            </a:pPr>
            <a:endParaRPr lang="en-IN" dirty="0"/>
          </a:p>
          <a:p>
            <a:r>
              <a:rPr lang="en-IN" dirty="0">
                <a:solidFill>
                  <a:srgbClr val="404040"/>
                </a:solidFill>
                <a:ea typeface="+mn-lt"/>
                <a:cs typeface="+mn-lt"/>
              </a:rPr>
              <a:t>Additionally, for face detection specifically, models like Single Shot </a:t>
            </a:r>
            <a:r>
              <a:rPr lang="en-IN" dirty="0" err="1">
                <a:solidFill>
                  <a:srgbClr val="404040"/>
                </a:solidFill>
                <a:ea typeface="+mn-lt"/>
                <a:cs typeface="+mn-lt"/>
              </a:rPr>
              <a:t>Multibox</a:t>
            </a:r>
            <a:r>
              <a:rPr lang="en-IN" dirty="0">
                <a:solidFill>
                  <a:srgbClr val="404040"/>
                </a:solidFill>
                <a:ea typeface="+mn-lt"/>
                <a:cs typeface="+mn-lt"/>
              </a:rPr>
              <a:t> Detector (SSD), You Only Look Once (YOLO), or Region-based Convolutional Neural Networks (R-CNN) variants are often preferred. These models are designed to detect objects, including faces, with high accuracy and efficiency. Fine-tuning these architectures or using pre-trained models can further enhance the system's performance in detecting faces accurately and quickly.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IN" dirty="0">
                <a:ea typeface="+mn-lt"/>
                <a:cs typeface="+mn-lt"/>
              </a:rPr>
              <a:t>Deep Learning Model Integration:</a:t>
            </a:r>
            <a:r>
              <a:rPr lang="en-IN" dirty="0">
                <a:solidFill>
                  <a:srgbClr val="404040"/>
                </a:solidFill>
                <a:ea typeface="+mn-lt"/>
                <a:cs typeface="+mn-lt"/>
              </a:rPr>
              <a:t> Utilize a pre-trained deep learning model like SSD (Single Shot </a:t>
            </a:r>
            <a:r>
              <a:rPr lang="en-IN" dirty="0" err="1">
                <a:solidFill>
                  <a:srgbClr val="404040"/>
                </a:solidFill>
                <a:ea typeface="+mn-lt"/>
                <a:cs typeface="+mn-lt"/>
              </a:rPr>
              <a:t>Multibox</a:t>
            </a:r>
            <a:r>
              <a:rPr lang="en-IN" dirty="0">
                <a:solidFill>
                  <a:srgbClr val="404040"/>
                </a:solidFill>
                <a:ea typeface="+mn-lt"/>
                <a:cs typeface="+mn-lt"/>
              </a:rPr>
              <a:t> Detector) or YOLO (You Only Look Once) for accurate and efficient face detection. Integrate the model with OpenCV's DNN module for seamless deployment and execution.</a:t>
            </a:r>
            <a:endParaRPr lang="en-US" dirty="0"/>
          </a:p>
          <a:p>
            <a:r>
              <a:rPr lang="en-IN" dirty="0">
                <a:ea typeface="+mn-lt"/>
                <a:cs typeface="+mn-lt"/>
              </a:rPr>
              <a:t>Confidence Thresholding:</a:t>
            </a:r>
            <a:r>
              <a:rPr lang="en-IN" dirty="0">
                <a:solidFill>
                  <a:srgbClr val="404040"/>
                </a:solidFill>
                <a:ea typeface="+mn-lt"/>
                <a:cs typeface="+mn-lt"/>
              </a:rPr>
              <a:t> Implement a confidence threshold to filter out low-confidence face detections, ensuring high accuracy and reducing false positives.</a:t>
            </a:r>
            <a:endParaRPr lang="en-IN" dirty="0"/>
          </a:p>
          <a:p>
            <a:r>
              <a:rPr lang="en-IN" dirty="0">
                <a:ea typeface="+mn-lt"/>
                <a:cs typeface="+mn-lt"/>
              </a:rPr>
              <a:t>User Interface and Interaction:</a:t>
            </a:r>
            <a:r>
              <a:rPr lang="en-IN" dirty="0">
                <a:solidFill>
                  <a:srgbClr val="404040"/>
                </a:solidFill>
                <a:ea typeface="+mn-lt"/>
                <a:cs typeface="+mn-lt"/>
              </a:rPr>
              <a:t> Develop a user-friendly interface using Google </a:t>
            </a:r>
            <a:r>
              <a:rPr lang="en-IN" dirty="0" err="1">
                <a:solidFill>
                  <a:srgbClr val="404040"/>
                </a:solidFill>
                <a:ea typeface="+mn-lt"/>
                <a:cs typeface="+mn-lt"/>
              </a:rPr>
              <a:t>Colab</a:t>
            </a:r>
            <a:r>
              <a:rPr lang="en-IN" dirty="0">
                <a:solidFill>
                  <a:srgbClr val="404040"/>
                </a:solidFill>
                <a:ea typeface="+mn-lt"/>
                <a:cs typeface="+mn-lt"/>
              </a:rPr>
              <a:t> or a similar platform, allowing users to easily upload images for face detection and providing interactive features like zooming or clicking on faces for additional information.</a:t>
            </a:r>
            <a:endParaRPr lang="en-IN" dirty="0"/>
          </a:p>
          <a:p>
            <a:endParaRPr lang="en-IN" dirty="0"/>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PROJECT DESIGN</a:t>
            </a:r>
          </a:p>
        </p:txBody>
      </p:sp>
      <p:sp>
        <p:nvSpPr>
          <p:cNvPr id="3" name="Content Placeholder 2"/>
          <p:cNvSpPr>
            <a:spLocks noGrp="1"/>
          </p:cNvSpPr>
          <p:nvPr>
            <p:ph idx="1"/>
          </p:nvPr>
        </p:nvSpPr>
        <p:spPr/>
        <p:txBody>
          <a:bodyPr vert="horz" lIns="91440" tIns="45720" rIns="91440" bIns="45720" rtlCol="0" anchor="t">
            <a:normAutofit/>
          </a:bodyPr>
          <a:lstStyle/>
          <a:p>
            <a:r>
              <a:rPr lang="en-IN" b="1" i="1" u="sng" dirty="0"/>
              <a:t>Briefing:</a:t>
            </a:r>
            <a:endParaRPr lang="en-IN" dirty="0"/>
          </a:p>
          <a:p>
            <a:pPr marL="0" indent="0">
              <a:buNone/>
            </a:pPr>
            <a:br>
              <a:rPr lang="en-US" dirty="0"/>
            </a:br>
            <a:r>
              <a:rPr lang="en-IN" dirty="0">
                <a:solidFill>
                  <a:srgbClr val="404040"/>
                </a:solidFill>
                <a:ea typeface="+mn-lt"/>
                <a:cs typeface="+mn-lt"/>
              </a:rPr>
              <a:t>The project aims to develop an automated face detection system using deep learning techniques in Python with OpenCV. Users can upload images for processing, and the system detects faces with high accuracy. The user-friendly interface and efficient processing make it suitable for various applications, ensuring reliable performance and user satisfaction.</a:t>
            </a:r>
            <a:endParaRPr lang="en-IN"/>
          </a:p>
          <a:p>
            <a:pPr marL="0" indent="0">
              <a:buNone/>
            </a:pPr>
            <a:endParaRPr lang="en-IN" dirty="0"/>
          </a:p>
          <a:p>
            <a:r>
              <a:rPr lang="en-IN" b="1" i="1" u="sng" dirty="0"/>
              <a:t>Solution:</a:t>
            </a:r>
            <a:endParaRPr lang="en-IN" dirty="0"/>
          </a:p>
          <a:p>
            <a:pPr marL="0" indent="0">
              <a:buNone/>
            </a:pPr>
            <a:r>
              <a:rPr lang="en-IN" dirty="0">
                <a:solidFill>
                  <a:srgbClr val="404040"/>
                </a:solidFill>
                <a:ea typeface="+mn-lt"/>
                <a:cs typeface="+mn-lt"/>
              </a:rPr>
              <a:t>The solution involves utilizing a pre-trained deep learning model in Python with OpenCV to develop an accurate and efficient automated face detection system.</a:t>
            </a:r>
            <a:endParaRPr lang="en-IN" dirty="0"/>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603</Words>
  <Application>Microsoft Office PowerPoint</Application>
  <PresentationFormat>Widescreen</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FACE DETECTION USING DEEPLEARNING</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133</cp:revision>
  <dcterms:created xsi:type="dcterms:W3CDTF">2024-04-01T14:05:10Z</dcterms:created>
  <dcterms:modified xsi:type="dcterms:W3CDTF">2024-04-25T14:29:40Z</dcterms:modified>
</cp:coreProperties>
</file>