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Economica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conomica-italic.fntdata"/><Relationship Id="rId50" Type="http://schemas.openxmlformats.org/officeDocument/2006/relationships/font" Target="fonts/Economica-bold.fntdata"/><Relationship Id="rId53" Type="http://schemas.openxmlformats.org/officeDocument/2006/relationships/font" Target="fonts/Lato-regular.fntdata"/><Relationship Id="rId52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930382ebc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930382ebc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30382ebc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930382ebc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30382ebc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930382ebc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30382ebc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930382ebc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30382ebc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930382ebc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30382ebc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30382ebc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930382ebc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930382ebc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30382ebc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930382ebc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30382ebc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30382ebc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930382ebc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930382ebc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30382ebc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30382ebc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930382ebc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930382ebc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930382eb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930382eb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930382ebc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930382ebc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930382ebc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930382ebc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930382ebc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930382ebc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930382eb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930382eb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30382eb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930382eb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30382ebc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930382ebc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930382ebc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930382ebc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930382ebc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930382ebc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930382ebc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930382ebc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30382ebc_7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30382ebc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930382ebc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930382ebc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930382ebc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930382ebc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930382ebc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930382ebc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930382ebc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930382ebc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930382ebc_7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930382ebc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930382ebc_7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930382ebc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930382ebc_7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930382ebc_7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930382eb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930382eb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930382eb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930382eb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30382ebc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30382ebc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930382eb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930382eb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930382ebc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930382ebc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930382ebc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930382ebc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930382eb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930382eb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930382ebc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930382ebc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30382ebc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30382ebc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930382ebc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930382ebc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930382ebc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930382ebc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30382eb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30382eb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57.png"/><Relationship Id="rId6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Relationship Id="rId4" Type="http://schemas.openxmlformats.org/officeDocument/2006/relationships/image" Target="../media/image48.png"/><Relationship Id="rId5" Type="http://schemas.openxmlformats.org/officeDocument/2006/relationships/image" Target="../media/image5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24225" y="878550"/>
            <a:ext cx="5933400" cy="14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Higher Order Data Driven Techniques for Financial Forecasting</a:t>
            </a:r>
            <a:endParaRPr sz="3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02450" y="3412875"/>
            <a:ext cx="43749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21AIE461-</a:t>
            </a:r>
            <a:r>
              <a:rPr lang="en"/>
              <a:t>FINANCIAL</a:t>
            </a:r>
            <a:r>
              <a:rPr lang="en"/>
              <a:t> TIME SERIES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#2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      Using stock market as a dynamic system.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      Mean Absolute error – to calculate the deviation of predicted and the actual price.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      Price prediction (3 ways)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/>
              <a:t>· Sampled companies belonging to same sector to predict the future price.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</a:t>
            </a:r>
            <a:r>
              <a:rPr lang="en"/>
              <a:t> </a:t>
            </a:r>
            <a:r>
              <a:rPr lang="en"/>
              <a:t>Sampled companies belonging to all sector to predict the future price.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  </a:t>
            </a:r>
            <a:r>
              <a:rPr lang="en"/>
              <a:t>[ </a:t>
            </a:r>
            <a:r>
              <a:rPr lang="en"/>
              <a:t>S</a:t>
            </a:r>
            <a:r>
              <a:rPr lang="en"/>
              <a:t>ampling and prediction window are fixed in above 2 cases</a:t>
            </a:r>
            <a:r>
              <a:rPr lang="en"/>
              <a:t> </a:t>
            </a:r>
            <a:r>
              <a:rPr lang="en"/>
              <a:t>]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3rd- prediction until a threshold value.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      Comparing DMD with ARIMA MODEL.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86" y="4049474"/>
            <a:ext cx="6881825" cy="86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#3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Adapting the HODMD technique which is commonly used in fluid dynamics.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method is a more robust and accurate version of classical DMD, and is suitable for analyzing complex signals and non dynamical systems.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25" y="2997888"/>
            <a:ext cx="8039100" cy="752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#4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The authors propose a trading strategy considering the external factors in addition to the application of DMD for forecasting.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trading is frozen when the success rate is less than 50%.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0" y="3641824"/>
            <a:ext cx="8399449" cy="98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Theoretical Background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Mode Decomposition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300"/>
              <a:t>The dynamic mode decomposition is a data processing algorithm that extracts spatial–temporal coherent structures in a given complex system( high dimensional data ) and gives a linear model which evolves over a period of time.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• </a:t>
            </a:r>
            <a:r>
              <a:rPr lang="en" sz="1300">
                <a:solidFill>
                  <a:srgbClr val="434343"/>
                </a:solidFill>
              </a:rPr>
              <a:t>A dynamic system is described using a governing set of differential equations.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•</a:t>
            </a:r>
            <a:r>
              <a:rPr lang="en" sz="1200">
                <a:solidFill>
                  <a:srgbClr val="434343"/>
                </a:solidFill>
              </a:rPr>
              <a:t> </a:t>
            </a:r>
            <a:r>
              <a:rPr lang="en" sz="1300">
                <a:solidFill>
                  <a:srgbClr val="434343"/>
                </a:solidFill>
              </a:rPr>
              <a:t>In DMD procedure, we construct an approximate linear evolution of the system.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25" y="2497200"/>
            <a:ext cx="705550" cy="392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25" y="3416425"/>
            <a:ext cx="1237925" cy="687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35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DMD ALGORITHM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99" y="1715475"/>
            <a:ext cx="3795975" cy="22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851" y="2239513"/>
            <a:ext cx="3749950" cy="12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24" y="479475"/>
            <a:ext cx="3539250" cy="427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900" y="2460675"/>
            <a:ext cx="2065450" cy="2293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5">
            <a:alphaModFix/>
          </a:blip>
          <a:srcRect b="144620" l="6930" r="-6929" t="-144620"/>
          <a:stretch/>
        </p:blipFill>
        <p:spPr>
          <a:xfrm>
            <a:off x="6145500" y="176744"/>
            <a:ext cx="2686800" cy="7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789595"/>
            <a:ext cx="2779350" cy="8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3750" y="1383875"/>
            <a:ext cx="114775" cy="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based on </a:t>
            </a:r>
            <a:r>
              <a:rPr lang="en"/>
              <a:t>Eigenvalues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real part of eigenvalues are positive and greater than one, then it means a growing mode and growing money.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If eigenvalues are negative, then it means decaying modes and losing money.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logarithmic values of DMD eigenvalues give us the frequencies.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 part of the eigen values represents oscillations in the time-series.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DMD - CODE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1350238"/>
            <a:ext cx="7724775" cy="322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DMD: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HODMD is an extension of the well known technique,Dynamic Mode Decomposition.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Hyperparameters involved :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-  </a:t>
            </a:r>
            <a:r>
              <a:rPr b="1" lang="en" sz="1300"/>
              <a:t>svd_rank</a:t>
            </a:r>
            <a:r>
              <a:rPr lang="en" sz="1300"/>
              <a:t> : rank for truncation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-   </a:t>
            </a:r>
            <a:r>
              <a:rPr b="1" lang="en" sz="1300"/>
              <a:t>d </a:t>
            </a:r>
            <a:r>
              <a:rPr lang="en" sz="1300"/>
              <a:t>:  the new order for spatial dimension of the input snapshots</a:t>
            </a:r>
            <a:endParaRPr b="1" sz="1200">
              <a:solidFill>
                <a:srgbClr val="404040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750" y="3138749"/>
            <a:ext cx="2915871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TEAM-7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Arun Prakash   - CB.EN.U4AIE19014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C.R.Asswin       - CB.EN.U4AIE19016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Avinash Dora    - CB.EN.U4AIE19028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Sai Ganesh       - CB.EN.U4AIE19044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Siva Prakash    - CB.EN.U4AIE19060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HOSVD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675" y="1196550"/>
            <a:ext cx="2935851" cy="12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000" y="2619800"/>
            <a:ext cx="2845525" cy="14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1131475" y="4133325"/>
            <a:ext cx="52776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Orthogonality of the core tensor and the factor Matrices.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Percentage Error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comparing different time series, we cannot use scale dependent metrics like MSE or MAE.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MAPE is scale independent and can successfully help in comparing the forecast performance between different time series.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calculated by taking the mean or average of the absolute difference between the actual and predicted value, which is divided by the actual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At is the actual value and Ft is the predicted value.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125" y="3912475"/>
            <a:ext cx="1924050" cy="66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Methodology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single company’s stock prices by splitting the data into train and test data and then apply the 3 models 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Arima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DMD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HODMD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 ARIMA with DMD and HODMD by taking the MAPE values after forecasting.</a:t>
            </a:r>
            <a:endParaRPr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5779050" y="555600"/>
            <a:ext cx="2808000" cy="75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5779050" y="1399400"/>
            <a:ext cx="2808000" cy="278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two different sectors, i.e., pharmacies and automobile sectors and then perform train test split. Apply DMD and forecast stock prices for a single </a:t>
            </a:r>
            <a:r>
              <a:rPr lang="en"/>
              <a:t>pharmaceutical</a:t>
            </a:r>
            <a:r>
              <a:rPr lang="en"/>
              <a:t> company (SunPharma).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3233050" y="1699200"/>
            <a:ext cx="246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length of time series = 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length of window = 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Then size of input matrix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 = (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a-w+1,w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Results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Stock Prediction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compare the performance of ARIMA, DMD and HODMD algorithms for forecasting the price of a single stock. We compare the performance on the following 3 stocks: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Sun-Pharma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Tata Motors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Fintech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Performance is compared in terms of MAPE values. We check the performance both in the </a:t>
            </a:r>
            <a:r>
              <a:rPr lang="en" u="sng"/>
              <a:t>short term</a:t>
            </a:r>
            <a:r>
              <a:rPr lang="en"/>
              <a:t> and </a:t>
            </a:r>
            <a:r>
              <a:rPr lang="en" u="sng"/>
              <a:t>long term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Fintech: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Time Series plot:                                 Train-test Split: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666" y="1754000"/>
            <a:ext cx="3141259" cy="232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4000"/>
            <a:ext cx="3153376" cy="2358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Fintech: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fit the ARIMA(1,0,0) model on the data. The performance is given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Short-Term(7 days):</a:t>
            </a:r>
            <a:r>
              <a:rPr lang="en"/>
              <a:t>                                             </a:t>
            </a:r>
            <a:r>
              <a:rPr b="1" lang="en"/>
              <a:t>Long-Term(49 days):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50" y="2222075"/>
            <a:ext cx="3393999" cy="2357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900" y="2222075"/>
            <a:ext cx="3558099" cy="2357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9"/>
          <p:cNvPicPr preferRelativeResize="0"/>
          <p:nvPr/>
        </p:nvPicPr>
        <p:blipFill rotWithShape="1">
          <a:blip r:embed="rId5">
            <a:alphaModFix/>
          </a:blip>
          <a:srcRect b="0" l="0" r="53395" t="0"/>
          <a:stretch/>
        </p:blipFill>
        <p:spPr>
          <a:xfrm>
            <a:off x="5770988" y="4657225"/>
            <a:ext cx="1077925" cy="24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1950" y="2442013"/>
            <a:ext cx="671582" cy="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Fintech: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DMD for a better Long term prediction we use a higher window size and for a better short term prediction we use a smaller window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175" y="2378325"/>
            <a:ext cx="3290200" cy="220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40"/>
          <p:cNvSpPr txBox="1"/>
          <p:nvPr/>
        </p:nvSpPr>
        <p:spPr>
          <a:xfrm>
            <a:off x="4986175" y="1978125"/>
            <a:ext cx="20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Window = 30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00" y="2378325"/>
            <a:ext cx="3236826" cy="220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40"/>
          <p:cNvSpPr txBox="1"/>
          <p:nvPr/>
        </p:nvSpPr>
        <p:spPr>
          <a:xfrm>
            <a:off x="644788" y="1978125"/>
            <a:ext cx="15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Window = 5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615" y="4657225"/>
            <a:ext cx="1197325" cy="273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Fintech: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HODMD works better in the short term with a smaller window and better in the long term with a longer window. A higher dimensionality for both performs better</a:t>
            </a:r>
            <a:endParaRPr sz="17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72" y="2238884"/>
            <a:ext cx="3389675" cy="234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688" y="4657225"/>
            <a:ext cx="1176050" cy="28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41"/>
          <p:cNvSpPr txBox="1"/>
          <p:nvPr/>
        </p:nvSpPr>
        <p:spPr>
          <a:xfrm>
            <a:off x="5472900" y="1913075"/>
            <a:ext cx="28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25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75" y="2259225"/>
            <a:ext cx="3389675" cy="235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41"/>
          <p:cNvSpPr txBox="1"/>
          <p:nvPr/>
        </p:nvSpPr>
        <p:spPr>
          <a:xfrm>
            <a:off x="1076725" y="1913075"/>
            <a:ext cx="29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19225" y="1776550"/>
            <a:ext cx="22026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387375" y="1776550"/>
            <a:ext cx="22026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RELATED WORKS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87375" y="2971775"/>
            <a:ext cx="22026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5.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19225" y="2971775"/>
            <a:ext cx="22026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4. METHODOLOGY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055525" y="2971775"/>
            <a:ext cx="1888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6. FUTURE WORKS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292000" y="1776550"/>
            <a:ext cx="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055525" y="1776550"/>
            <a:ext cx="28245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3.THEORETICAL BACKGROUND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Tata Motors: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 Series Plot:                                             Train-test split:</a:t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5" y="1769325"/>
            <a:ext cx="3819800" cy="28044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575" y="1769335"/>
            <a:ext cx="3819800" cy="28153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Tata Motors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fit the ARIMA(1,0,0) model on the data. The performance is given below  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00" y="1827247"/>
            <a:ext cx="3464324" cy="226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013" y="4206950"/>
            <a:ext cx="982298" cy="25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4700" y="2076063"/>
            <a:ext cx="671582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250" y="1827250"/>
            <a:ext cx="3220811" cy="226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Tata Motors: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DMD for a better Long term prediction we use a higher window size and for a better short term prediction we use a smaller window size.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163" y="2256921"/>
            <a:ext cx="3321375" cy="227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176" y="4579225"/>
            <a:ext cx="919550" cy="289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75" y="2256925"/>
            <a:ext cx="3279200" cy="227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44"/>
          <p:cNvSpPr txBox="1"/>
          <p:nvPr/>
        </p:nvSpPr>
        <p:spPr>
          <a:xfrm>
            <a:off x="5238200" y="1951675"/>
            <a:ext cx="28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25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852175" y="1951675"/>
            <a:ext cx="29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Window = 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Tata Motors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HODMD works better in the short term with a smaller window and better in the long term with a longer window. A higher dimensionality for both performs better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596" y="2315021"/>
            <a:ext cx="3286725" cy="226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538" y="4657225"/>
            <a:ext cx="906800" cy="20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45"/>
          <p:cNvSpPr txBox="1"/>
          <p:nvPr/>
        </p:nvSpPr>
        <p:spPr>
          <a:xfrm>
            <a:off x="5238200" y="1992825"/>
            <a:ext cx="28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25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848875" y="1992825"/>
            <a:ext cx="29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25" y="2315025"/>
            <a:ext cx="3239500" cy="226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</a:t>
            </a:r>
            <a:r>
              <a:rPr lang="en"/>
              <a:t> Pharma: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 Series Plot:                                             Train-test split:</a:t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00" y="1769325"/>
            <a:ext cx="3819800" cy="28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 rotWithShape="1">
          <a:blip r:embed="rId4">
            <a:alphaModFix/>
          </a:blip>
          <a:srcRect b="0" l="16029" r="0" t="0"/>
          <a:stretch/>
        </p:blipFill>
        <p:spPr>
          <a:xfrm>
            <a:off x="829275" y="4245675"/>
            <a:ext cx="3348050" cy="4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975" y="1769325"/>
            <a:ext cx="3503900" cy="257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46"/>
          <p:cNvPicPr preferRelativeResize="0"/>
          <p:nvPr/>
        </p:nvPicPr>
        <p:blipFill rotWithShape="1">
          <a:blip r:embed="rId6">
            <a:alphaModFix/>
          </a:blip>
          <a:srcRect b="12724" l="15611" r="0" t="0"/>
          <a:stretch/>
        </p:blipFill>
        <p:spPr>
          <a:xfrm>
            <a:off x="5375675" y="3958450"/>
            <a:ext cx="2917275" cy="3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Pharma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fit the ARIMA(1,0,0) model on the data. The performance is given below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122" y="1730213"/>
            <a:ext cx="3523250" cy="234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700" y="4202200"/>
            <a:ext cx="934110" cy="25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25" y="1915525"/>
            <a:ext cx="3190548" cy="21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Pharma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DMD for a better Long term prediction we use a higher window size and for a better short term prediction we use a smaller window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8"/>
          <p:cNvSpPr txBox="1"/>
          <p:nvPr/>
        </p:nvSpPr>
        <p:spPr>
          <a:xfrm>
            <a:off x="5238200" y="1951675"/>
            <a:ext cx="28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30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688" y="2351875"/>
            <a:ext cx="3347654" cy="2227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Google Shape;3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713" y="4731775"/>
            <a:ext cx="753600" cy="26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25" y="2351875"/>
            <a:ext cx="3158566" cy="2227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48"/>
          <p:cNvSpPr txBox="1"/>
          <p:nvPr/>
        </p:nvSpPr>
        <p:spPr>
          <a:xfrm>
            <a:off x="716463" y="2002425"/>
            <a:ext cx="28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Pharma</a:t>
            </a:r>
            <a:endParaRPr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HODMD works better in the short term with a smaller window and better in the long term with a longer window. A higher dimensionality for both performs better</a:t>
            </a:r>
            <a:endParaRPr/>
          </a:p>
        </p:txBody>
      </p:sp>
      <p:sp>
        <p:nvSpPr>
          <p:cNvPr id="342" name="Google Shape;342;p49"/>
          <p:cNvSpPr txBox="1"/>
          <p:nvPr/>
        </p:nvSpPr>
        <p:spPr>
          <a:xfrm>
            <a:off x="716463" y="1921100"/>
            <a:ext cx="28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00" y="2270500"/>
            <a:ext cx="3190115" cy="2308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4" name="Google Shape;344;p49"/>
          <p:cNvSpPr txBox="1"/>
          <p:nvPr/>
        </p:nvSpPr>
        <p:spPr>
          <a:xfrm>
            <a:off x="5199163" y="1921100"/>
            <a:ext cx="28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Window = 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5" name="Google Shape;345;p49"/>
          <p:cNvPicPr preferRelativeResize="0"/>
          <p:nvPr/>
        </p:nvPicPr>
        <p:blipFill rotWithShape="1">
          <a:blip r:embed="rId4">
            <a:alphaModFix/>
          </a:blip>
          <a:srcRect b="-8660" l="0" r="-5218" t="0"/>
          <a:stretch/>
        </p:blipFill>
        <p:spPr>
          <a:xfrm>
            <a:off x="4826300" y="2270500"/>
            <a:ext cx="3190125" cy="23087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036" y="4657231"/>
            <a:ext cx="792675" cy="30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Pharma (Combinations in same sector):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103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experiments it is concluded that 5 modes are optimal for the next 49 days forecast.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900" y="1777563"/>
            <a:ext cx="3600450" cy="253471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4" name="Google Shape;354;p50"/>
          <p:cNvSpPr txBox="1"/>
          <p:nvPr/>
        </p:nvSpPr>
        <p:spPr>
          <a:xfrm>
            <a:off x="6079275" y="4391225"/>
            <a:ext cx="1211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MAPE : 8.96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75" y="1787625"/>
            <a:ext cx="3448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76" y="2045075"/>
            <a:ext cx="3802318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51"/>
          <p:cNvSpPr txBox="1"/>
          <p:nvPr/>
        </p:nvSpPr>
        <p:spPr>
          <a:xfrm>
            <a:off x="6325275" y="4596950"/>
            <a:ext cx="12117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MAPE : 8.27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357625" y="956875"/>
            <a:ext cx="80367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Based on experiments it is concluded that 14 modes are optimal for the next 49 days forecast. Sun Pharma with pharma sector and automobile sector gives a better forecast.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 Pharma (Combination of different sectors):</a:t>
            </a:r>
            <a:endParaRPr/>
          </a:p>
        </p:txBody>
      </p:sp>
      <p:pic>
        <p:nvPicPr>
          <p:cNvPr id="364" name="Google Shape;3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0" y="2045075"/>
            <a:ext cx="3576600" cy="2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the performance of ARIMA with DMD and HODMD on the forecast of stock price of a single company.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whether using the combination of different markets or combinations in the same market (Inter and Intra) improve the forecasting.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comparisons are done based on the MAPE error metric.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 Plots:</a:t>
            </a:r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3">
            <a:alphaModFix/>
          </a:blip>
          <a:srcRect b="14405" l="15759" r="8073" t="10603"/>
          <a:stretch/>
        </p:blipFill>
        <p:spPr>
          <a:xfrm>
            <a:off x="1024950" y="2034050"/>
            <a:ext cx="2794950" cy="265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1" name="Google Shape;371;p52"/>
          <p:cNvPicPr preferRelativeResize="0"/>
          <p:nvPr/>
        </p:nvPicPr>
        <p:blipFill rotWithShape="1">
          <a:blip r:embed="rId4">
            <a:alphaModFix/>
          </a:blip>
          <a:srcRect b="9674" l="14731" r="3562" t="4325"/>
          <a:stretch/>
        </p:blipFill>
        <p:spPr>
          <a:xfrm>
            <a:off x="5479400" y="2034050"/>
            <a:ext cx="2718306" cy="265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52"/>
          <p:cNvSpPr txBox="1"/>
          <p:nvPr/>
        </p:nvSpPr>
        <p:spPr>
          <a:xfrm>
            <a:off x="2033175" y="1590225"/>
            <a:ext cx="7785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HODMD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6487625" y="1590225"/>
            <a:ext cx="7785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DMD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Future Works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explore other decomposition </a:t>
            </a:r>
            <a:r>
              <a:rPr lang="en"/>
              <a:t>techniques</a:t>
            </a:r>
            <a:r>
              <a:rPr lang="en"/>
              <a:t> such as Multi Resolution DMD.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uses in other sectors.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Discover hotspots from the data using data driven techniques.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471000" y="2117575"/>
            <a:ext cx="3200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stock prices :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Stock price prediction is a challenging problem as the market is quite unpredictable.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Technical</a:t>
            </a:r>
            <a:r>
              <a:rPr b="1" lang="en" sz="1400"/>
              <a:t> Analysis 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Involves studying the past data to predict future prices.It uses statistical analysis to predict the price.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Fundamental Analysis 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Stock price predictions can be made by analyzing the current financial situations and by      taking into account the financial statements of a company.</a:t>
            </a:r>
            <a:r>
              <a:rPr b="1" lang="en" sz="1400"/>
              <a:t> </a:t>
            </a:r>
            <a:endParaRPr b="1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other existing </a:t>
            </a:r>
            <a:r>
              <a:rPr lang="en"/>
              <a:t>approaches :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796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Neural Network :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 - Requires large training data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 - Model has to be trained for new features, once the financial patterns change.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DFT :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-  Cannot estimate growth and decay of the system.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Proper Orthogonal Decomposition(POD) :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             -    POD modes are orthogonal in space with multi-frequency time signals, whereas DMD modes     	            are non-orthogonal in space with single frequency time signal.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Related works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en" sz="1350"/>
              <a:t>DMD method to capture the temporal coherent structures in its sampling windows and provides a regression line for best fit. </a:t>
            </a:r>
            <a:endParaRPr sz="13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lang="en" sz="1350"/>
              <a:t>Highlights on the use of an iterative </a:t>
            </a:r>
            <a:r>
              <a:rPr lang="en" sz="1350"/>
              <a:t>refinement</a:t>
            </a:r>
            <a:r>
              <a:rPr lang="en" sz="1350"/>
              <a:t> process to find the optimal sampling window. </a:t>
            </a:r>
            <a:endParaRPr sz="13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lang="en" sz="1350"/>
              <a:t>Uses an iterative strategy to find the best forecast using combinations of sampling window and how far to predict in the future</a:t>
            </a:r>
            <a:endParaRPr sz="1350"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274950" y="279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#1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" y="3733425"/>
            <a:ext cx="8520601" cy="1013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