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1" r:id="rId6"/>
    <p:sldId id="262" r:id="rId7"/>
    <p:sldId id="263" r:id="rId8"/>
    <p:sldId id="264"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AA5510-833B-4BFB-9EB4-C0353EA1C13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127470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A5510-833B-4BFB-9EB4-C0353EA1C13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193648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A5510-833B-4BFB-9EB4-C0353EA1C13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218127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A5510-833B-4BFB-9EB4-C0353EA1C13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31DB-4834-44B9-BA93-1E00516ECDB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299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A5510-833B-4BFB-9EB4-C0353EA1C13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6485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AA5510-833B-4BFB-9EB4-C0353EA1C135}"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4040175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AA5510-833B-4BFB-9EB4-C0353EA1C135}"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3379051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510-833B-4BFB-9EB4-C0353EA1C13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2204981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510-833B-4BFB-9EB4-C0353EA1C13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2139244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AA5510-833B-4BFB-9EB4-C0353EA1C13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297589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AA5510-833B-4BFB-9EB4-C0353EA1C135}"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346341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AA5510-833B-4BFB-9EB4-C0353EA1C13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95752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AA5510-833B-4BFB-9EB4-C0353EA1C135}"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300066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AA5510-833B-4BFB-9EB4-C0353EA1C135}"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3430837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CAA5510-833B-4BFB-9EB4-C0353EA1C135}"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412022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A5510-833B-4BFB-9EB4-C0353EA1C13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242124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AA5510-833B-4BFB-9EB4-C0353EA1C135}"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9A31DB-4834-44B9-BA93-1E00516ECDB9}" type="slidenum">
              <a:rPr lang="en-IN" smtClean="0"/>
              <a:t>‹#›</a:t>
            </a:fld>
            <a:endParaRPr lang="en-IN"/>
          </a:p>
        </p:txBody>
      </p:sp>
    </p:spTree>
    <p:extLst>
      <p:ext uri="{BB962C8B-B14F-4D97-AF65-F5344CB8AC3E}">
        <p14:creationId xmlns:p14="http://schemas.microsoft.com/office/powerpoint/2010/main" val="2450907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CAA5510-833B-4BFB-9EB4-C0353EA1C135}" type="datetimeFigureOut">
              <a:rPr lang="en-IN" smtClean="0"/>
              <a:t>09-09-2024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E9A31DB-4834-44B9-BA93-1E00516ECDB9}" type="slidenum">
              <a:rPr lang="en-IN" smtClean="0"/>
              <a:t>‹#›</a:t>
            </a:fld>
            <a:endParaRPr lang="en-IN"/>
          </a:p>
        </p:txBody>
      </p:sp>
    </p:spTree>
    <p:extLst>
      <p:ext uri="{BB962C8B-B14F-4D97-AF65-F5344CB8AC3E}">
        <p14:creationId xmlns:p14="http://schemas.microsoft.com/office/powerpoint/2010/main" val="39417492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channel/UCF-uUxo43IPpnEwnR62WGlA" TargetMode="External"/><Relationship Id="rId3" Type="http://schemas.openxmlformats.org/officeDocument/2006/relationships/hyperlink" Target="https://towardsdatascience.com/a-brief-introduction-to-supervised-learning-54a3e3932590" TargetMode="External"/><Relationship Id="rId7" Type="http://schemas.openxmlformats.org/officeDocument/2006/relationships/hyperlink" Target="https://www.youtube.com/channel/UCG04dVOTmbRYPY1wvshBVDQ" TargetMode="External"/><Relationship Id="rId2" Type="http://schemas.openxmlformats.org/officeDocument/2006/relationships/hyperlink" Target="https://drive.google.com/file/d/1mHFPUIsaS9j8uchMTeSBZJZllSm_mf5i/view?usp=sharing" TargetMode="External"/><Relationship Id="rId1" Type="http://schemas.openxmlformats.org/officeDocument/2006/relationships/slideLayout" Target="../slideLayouts/slideLayout7.xml"/><Relationship Id="rId6" Type="http://schemas.openxmlformats.org/officeDocument/2006/relationships/hyperlink" Target="https://www.skillbasics.com/" TargetMode="External"/><Relationship Id="rId5" Type="http://schemas.openxmlformats.org/officeDocument/2006/relationships/hyperlink" Target="https://www.youtube.com/c/codebasics/playlists" TargetMode="External"/><Relationship Id="rId4" Type="http://schemas.openxmlformats.org/officeDocument/2006/relationships/hyperlink" Target="https://towardsdatascience.com/gridsearchcv-for-beginners-db48a90114e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574B5C-C912-4086-9B66-63E258259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6DF64F1-8CA3-4700-AFEC-A3384A8CAB73}"/>
              </a:ext>
            </a:extLst>
          </p:cNvPr>
          <p:cNvSpPr txBox="1"/>
          <p:nvPr/>
        </p:nvSpPr>
        <p:spPr>
          <a:xfrm>
            <a:off x="736392" y="4407943"/>
            <a:ext cx="4652354" cy="983283"/>
          </a:xfrm>
          <a:prstGeom prst="rect">
            <a:avLst/>
          </a:prstGeom>
          <a:noFill/>
        </p:spPr>
        <p:txBody>
          <a:bodyPr wrap="square" rtlCol="0">
            <a:spAutoFit/>
          </a:bodyPr>
          <a:lstStyle/>
          <a:p>
            <a:pPr marR="466090" algn="ctr">
              <a:lnSpc>
                <a:spcPct val="107000"/>
              </a:lnSpc>
              <a:spcBef>
                <a:spcPts val="310"/>
              </a:spcBef>
              <a:spcAft>
                <a:spcPts val="8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Prediction of Rock or Mine from the SONAR Data.</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744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8D88BB-760E-4CF9-8A1A-9664A19FD5C9}"/>
              </a:ext>
            </a:extLst>
          </p:cNvPr>
          <p:cNvSpPr txBox="1"/>
          <p:nvPr/>
        </p:nvSpPr>
        <p:spPr>
          <a:xfrm>
            <a:off x="1207363" y="1846555"/>
            <a:ext cx="7688062" cy="3426579"/>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Import the necessary Dependencies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Load the dataset to pandas Data Frame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 Pre-processing to correct the inaccurate records of dataset.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Separate the dependent and independent variables.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 of Algorithms and., </a:t>
            </a:r>
          </a:p>
          <a:p>
            <a:pPr marL="342900" lvl="0" indent="-342900" algn="just">
              <a:lnSpc>
                <a:spcPct val="150000"/>
              </a:lnSpc>
              <a:spcAft>
                <a:spcPts val="1000"/>
              </a:spcAft>
              <a:buFont typeface="Wingdings" panose="05000000000000000000" pitchFamily="2"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valuating the predictions.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
        <p:nvSpPr>
          <p:cNvPr id="4" name="TextBox 3">
            <a:extLst>
              <a:ext uri="{FF2B5EF4-FFF2-40B4-BE49-F238E27FC236}">
                <a16:creationId xmlns:a16="http://schemas.microsoft.com/office/drawing/2014/main" id="{238C3511-CEFA-40BE-878E-DE017389F9CD}"/>
              </a:ext>
            </a:extLst>
          </p:cNvPr>
          <p:cNvSpPr txBox="1"/>
          <p:nvPr/>
        </p:nvSpPr>
        <p:spPr>
          <a:xfrm>
            <a:off x="1340529" y="1065307"/>
            <a:ext cx="351555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Experimental Procedure: </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03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D5B32-57E5-4089-B6EF-05856ED8EA86}"/>
              </a:ext>
            </a:extLst>
          </p:cNvPr>
          <p:cNvSpPr txBox="1"/>
          <p:nvPr/>
        </p:nvSpPr>
        <p:spPr>
          <a:xfrm>
            <a:off x="1340528" y="951676"/>
            <a:ext cx="3213717"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 and Discussion: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B81AE72-681D-4485-BE88-FBDB73CEFC47}"/>
              </a:ext>
            </a:extLst>
          </p:cNvPr>
          <p:cNvSpPr txBox="1"/>
          <p:nvPr/>
        </p:nvSpPr>
        <p:spPr>
          <a:xfrm>
            <a:off x="1340528" y="1748900"/>
            <a:ext cx="979207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performing the required algorithm it is evident that </a:t>
            </a:r>
            <a:r>
              <a:rPr lang="en-IN" sz="2000" dirty="0">
                <a:latin typeface="Times New Roman" panose="02020603050405020304" pitchFamily="18" charset="0"/>
                <a:ea typeface="Calibri" panose="020F0502020204030204" pitchFamily="34" charset="0"/>
                <a:cs typeface="Times New Roman" panose="02020603050405020304" pitchFamily="18" charset="0"/>
              </a:rPr>
              <a:t>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upport Vector Machine Classifier shows the best score among other algorithms with a score of </a:t>
            </a:r>
            <a:r>
              <a:rPr lang="en-IN" sz="2000" dirty="0">
                <a:latin typeface="Times New Roman" panose="02020603050405020304" pitchFamily="18" charset="0"/>
                <a:ea typeface="Calibri" panose="020F0502020204030204" pitchFamily="34" charset="0"/>
                <a:cs typeface="Times New Roman" panose="02020603050405020304" pitchFamily="18" charset="0"/>
              </a:rPr>
              <a:t>90.4</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as it works better for our  model.</a:t>
            </a:r>
          </a:p>
          <a:p>
            <a:pPr marL="285750" indent="-285750">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Then we have cross checked our model and it predicted the object accurately. </a:t>
            </a:r>
          </a:p>
          <a:p>
            <a:pPr marL="285750" indent="-285750">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Hence coming to an conclusion we have developed a model that could predict the underlying nature of object in sea to prevent the submarine from collision.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233386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54C7AF-CB52-4E89-AC22-95FF74810A69}"/>
              </a:ext>
            </a:extLst>
          </p:cNvPr>
          <p:cNvSpPr txBox="1"/>
          <p:nvPr/>
        </p:nvSpPr>
        <p:spPr>
          <a:xfrm>
            <a:off x="1269507" y="2127750"/>
            <a:ext cx="7989903" cy="2147254"/>
          </a:xfrm>
          <a:prstGeom prst="rect">
            <a:avLst/>
          </a:prstGeom>
          <a:noFill/>
        </p:spPr>
        <p:txBody>
          <a:bodyPr wrap="square" rtlCol="0">
            <a:spAutoFit/>
          </a:bodyPr>
          <a:lstStyle/>
          <a:p>
            <a:pPr>
              <a:lnSpc>
                <a:spcPct val="115000"/>
              </a:lnSpc>
              <a:spcAft>
                <a:spcPts val="100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As Submarines are widely used in navy across globe for navigation and for protection of a country, the future work will be based on working on those kind of dataset with various machine learning algorithms.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
        <p:nvSpPr>
          <p:cNvPr id="3" name="TextBox 2">
            <a:extLst>
              <a:ext uri="{FF2B5EF4-FFF2-40B4-BE49-F238E27FC236}">
                <a16:creationId xmlns:a16="http://schemas.microsoft.com/office/drawing/2014/main" id="{7F8951CD-91A7-43C7-9A51-1BE2BBC1FC2E}"/>
              </a:ext>
            </a:extLst>
          </p:cNvPr>
          <p:cNvSpPr txBox="1"/>
          <p:nvPr/>
        </p:nvSpPr>
        <p:spPr>
          <a:xfrm>
            <a:off x="1269507" y="1216240"/>
            <a:ext cx="306279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Future Enhancement: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30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C3B45-0C9F-4DF1-A536-1A1419F1B987}"/>
              </a:ext>
            </a:extLst>
          </p:cNvPr>
          <p:cNvSpPr txBox="1"/>
          <p:nvPr/>
        </p:nvSpPr>
        <p:spPr>
          <a:xfrm>
            <a:off x="1266548" y="594804"/>
            <a:ext cx="353627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Bibliography/References: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F081A8B-4018-4252-9E7F-2D5C04A889A4}"/>
              </a:ext>
            </a:extLst>
          </p:cNvPr>
          <p:cNvSpPr txBox="1"/>
          <p:nvPr/>
        </p:nvSpPr>
        <p:spPr>
          <a:xfrm>
            <a:off x="1198485" y="1162975"/>
            <a:ext cx="10626570" cy="5657959"/>
          </a:xfrm>
          <a:prstGeom prst="rect">
            <a:avLst/>
          </a:prstGeom>
          <a:noFill/>
        </p:spPr>
        <p:txBody>
          <a:bodyPr wrap="square" rtlCol="0">
            <a:spAutoFit/>
          </a:bodyPr>
          <a:lstStyle/>
          <a:p>
            <a:pPr marL="285750" lvl="0" indent="-285750">
              <a:buFont typeface="Wingdings" panose="05000000000000000000" pitchFamily="2"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SONAR DATASET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p>
          <a:p>
            <a:pPr lvl="0"/>
            <a:r>
              <a:rPr lang="en-IN" sz="1600" u="sng" dirty="0">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Link: </a:t>
            </a:r>
            <a:r>
              <a:rPr lang="en-IN" sz="16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https://drive.google.com/file/d/1mHFPUIsaS9j8uchMTeSBZJZllSm_mf5i/view?usp=sharing</a:t>
            </a:r>
            <a:endParaRPr lang="en-IN"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6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Wingdings" panose="05000000000000000000" pitchFamily="2"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SUPERVISED MACHINE-LEARNING</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lvl="0"/>
            <a:r>
              <a:rPr lang="en-IN" sz="1600"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Link: </a:t>
            </a:r>
            <a:r>
              <a:rPr lang="en-IN" sz="16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https://towardsdatascience.com/a-brief-introduction-to-supervised-learning-54a3e3932590</a:t>
            </a:r>
            <a:endParaRPr lang="en-IN" sz="16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buFont typeface="Wingdings" panose="05000000000000000000" pitchFamily="2" charset="2"/>
              <a:buChar char="§"/>
            </a:pP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GRID SEARCH CV</a:t>
            </a:r>
            <a:endParaRPr lang="en-IN" sz="1600" b="1" dirty="0">
              <a:latin typeface="Calibri" panose="020F0502020204030204" pitchFamily="34" charset="0"/>
              <a:ea typeface="Calibri" panose="020F0502020204030204" pitchFamily="34" charset="0"/>
              <a:cs typeface="Times New Roman" panose="02020603050405020304" pitchFamily="18" charset="0"/>
            </a:endParaRPr>
          </a:p>
          <a:p>
            <a:pPr lvl="0"/>
            <a:r>
              <a:rPr lang="en-IN" sz="1600"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Link:  </a:t>
            </a:r>
            <a:r>
              <a:rPr lang="en-IN" sz="16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https://towardsdatascience.com/gridsearchcv-for-beginners-db48a90114ee</a:t>
            </a:r>
            <a:r>
              <a:rPr lang="en-IN" sz="1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lvl="0" indent="-285750">
              <a:buFont typeface="Wingdings" panose="05000000000000000000" pitchFamily="2" charset="2"/>
              <a:buChar char="§"/>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codebasics – YouTube Channel. </a:t>
            </a:r>
            <a:endParaRPr lang="en-IN" sz="1800" b="1" dirty="0">
              <a:effectLst/>
              <a:latin typeface="Times New Roman" panose="02020603050405020304" pitchFamily="18" charset="0"/>
              <a:ea typeface="Times New Roman" panose="02020603050405020304" pitchFamily="18" charset="0"/>
            </a:endParaRPr>
          </a:p>
          <a:p>
            <a:pPr algn="just">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Link: </a:t>
            </a:r>
            <a:r>
              <a:rPr lang="en-IN" sz="1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https://www.youtube.com/c/codebasics/playlists</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Website: </a:t>
            </a:r>
            <a:r>
              <a:rPr lang="en-IN" sz="1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https://www.skillbasics.com/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Siddhardhan-YouTube Channel.</a:t>
            </a:r>
            <a:endParaRPr lang="en-IN" sz="1800" b="1" dirty="0">
              <a:effectLst/>
              <a:latin typeface="Times New Roman" panose="02020603050405020304" pitchFamily="18" charset="0"/>
              <a:ea typeface="Times New Roman" panose="02020603050405020304" pitchFamily="18" charset="0"/>
            </a:endParaRPr>
          </a:p>
          <a:p>
            <a:pPr algn="just">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Link: </a:t>
            </a:r>
            <a:r>
              <a:rPr lang="en-IN" sz="1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https://www.youtube.com/channel/UCG04dVOTmbRYPY1wvshBVDQ</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Learn with whiteboard-YouTube channel</a:t>
            </a:r>
            <a:endParaRPr lang="en-IN" sz="1800" b="1" dirty="0">
              <a:effectLst/>
              <a:latin typeface="Times New Roman" panose="02020603050405020304" pitchFamily="18" charset="0"/>
              <a:ea typeface="Times New Roman" panose="02020603050405020304" pitchFamily="18" charset="0"/>
            </a:endParaRPr>
          </a:p>
          <a:p>
            <a:pPr algn="just">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Link: </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pPr>
            <a:r>
              <a:rPr lang="en-IN" sz="1800" u="sng"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https://www.youtube.com/channel/UCF-uUxo43IPpnEwnR62WGlA</a:t>
            </a:r>
            <a:endParaRPr lang="en-IN" sz="18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pPr marL="457200">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2895977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CBDAC0-8EF4-4058-9CE1-EE7B24A32CE0}"/>
              </a:ext>
            </a:extLst>
          </p:cNvPr>
          <p:cNvSpPr txBox="1"/>
          <p:nvPr/>
        </p:nvSpPr>
        <p:spPr>
          <a:xfrm>
            <a:off x="1830279" y="2152555"/>
            <a:ext cx="924017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Project Submitted on and by……….</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E3A76E9-EF43-41D2-B7F2-E4E791BEB54E}"/>
              </a:ext>
            </a:extLst>
          </p:cNvPr>
          <p:cNvSpPr txBox="1"/>
          <p:nvPr/>
        </p:nvSpPr>
        <p:spPr>
          <a:xfrm>
            <a:off x="7125810" y="3429000"/>
            <a:ext cx="4930066" cy="830997"/>
          </a:xfrm>
          <a:prstGeom prst="rect">
            <a:avLst/>
          </a:prstGeom>
          <a:noFill/>
        </p:spPr>
        <p:txBody>
          <a:bodyPr wrap="square" rtlCol="0">
            <a:spAutoFit/>
          </a:bodyPr>
          <a:lstStyle/>
          <a:p>
            <a:r>
              <a:rPr lang="en-US" sz="2400" b="1" i="1" u="sng" dirty="0">
                <a:latin typeface="Times New Roman" panose="02020603050405020304" pitchFamily="18" charset="0"/>
                <a:cs typeface="Times New Roman" panose="02020603050405020304" pitchFamily="18" charset="0"/>
              </a:rPr>
              <a:t>Batch 1 student:</a:t>
            </a:r>
          </a:p>
          <a:p>
            <a:r>
              <a:rPr lang="en-US" sz="2400" dirty="0">
                <a:latin typeface="Times New Roman" panose="02020603050405020304" pitchFamily="18" charset="0"/>
                <a:cs typeface="Times New Roman" panose="02020603050405020304" pitchFamily="18" charset="0"/>
              </a:rPr>
              <a:t>Arun prasad P  (DS-7)</a:t>
            </a:r>
          </a:p>
        </p:txBody>
      </p:sp>
    </p:spTree>
    <p:extLst>
      <p:ext uri="{BB962C8B-B14F-4D97-AF65-F5344CB8AC3E}">
        <p14:creationId xmlns:p14="http://schemas.microsoft.com/office/powerpoint/2010/main" val="2250124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0F45EA-A72F-4CD3-BE8C-39ACA230B7FE}"/>
              </a:ext>
            </a:extLst>
          </p:cNvPr>
          <p:cNvSpPr txBox="1"/>
          <p:nvPr/>
        </p:nvSpPr>
        <p:spPr>
          <a:xfrm>
            <a:off x="1035698" y="2090172"/>
            <a:ext cx="9862457" cy="3139321"/>
          </a:xfrm>
          <a:prstGeom prst="rect">
            <a:avLst/>
          </a:prstGeom>
          <a:noFill/>
        </p:spPr>
        <p:txBody>
          <a:bodyPr wrap="square" rtlCol="0">
            <a:spAutoFit/>
          </a:bodyPr>
          <a:lstStyle/>
          <a:p>
            <a:pPr marL="342900" indent="-342900">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We are building a system in Python that can predict whether an object is either Rock or Mine with SONAR Data. </a:t>
            </a:r>
          </a:p>
          <a:p>
            <a:pPr marL="457200" indent="-457200">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rPr>
              <a:t>In this project we have used Grid Search CV which consists of Logistic Regression, K-Nearest Neighbours, Random Forest Classifier and Decision Tree, SVM classifiers by which we can get the best Optimistic scores. </a:t>
            </a:r>
            <a:r>
              <a:rPr lang="en-US" sz="2200" b="0" i="0" dirty="0">
                <a:effectLst/>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US" sz="2200" b="0" i="0" dirty="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We will be </a:t>
            </a:r>
            <a:r>
              <a:rPr lang="en-US" sz="2200" dirty="0">
                <a:latin typeface="Times New Roman" panose="02020603050405020304" pitchFamily="18" charset="0"/>
                <a:cs typeface="Times New Roman" panose="02020603050405020304" pitchFamily="18" charset="0"/>
              </a:rPr>
              <a:t>using</a:t>
            </a:r>
            <a:r>
              <a:rPr lang="en-US" sz="2200" b="0" i="0" dirty="0">
                <a:effectLst/>
                <a:latin typeface="Times New Roman" panose="02020603050405020304" pitchFamily="18" charset="0"/>
                <a:cs typeface="Times New Roman" panose="02020603050405020304" pitchFamily="18" charset="0"/>
              </a:rPr>
              <a:t>  Python Programming in Google Collaboratory(google Colab)</a:t>
            </a:r>
            <a:r>
              <a:rPr lang="en-US" sz="2200" dirty="0">
                <a:latin typeface="Times New Roman" panose="02020603050405020304" pitchFamily="18" charset="0"/>
                <a:cs typeface="Times New Roman" panose="02020603050405020304" pitchFamily="18" charset="0"/>
              </a:rPr>
              <a:t>, Jupiter Notebook</a:t>
            </a:r>
            <a:r>
              <a:rPr lang="en-US" sz="2200" b="0" i="0" dirty="0">
                <a:effectLst/>
                <a:latin typeface="Times New Roman" panose="02020603050405020304" pitchFamily="18" charset="0"/>
                <a:cs typeface="Times New Roman" panose="02020603050405020304" pitchFamily="18" charset="0"/>
              </a:rPr>
              <a:t> for our project.</a:t>
            </a:r>
            <a:endParaRPr lang="en-IN" sz="2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46CACFD-EDA6-4942-8128-45D8E1BD58B4}"/>
              </a:ext>
            </a:extLst>
          </p:cNvPr>
          <p:cNvSpPr txBox="1"/>
          <p:nvPr/>
        </p:nvSpPr>
        <p:spPr>
          <a:xfrm>
            <a:off x="1296140" y="1233996"/>
            <a:ext cx="5521911" cy="523220"/>
          </a:xfrm>
          <a:prstGeom prst="rect">
            <a:avLst/>
          </a:prstGeom>
          <a:noFill/>
        </p:spPr>
        <p:txBody>
          <a:bodyPr wrap="square" rtlCol="0">
            <a:spAutoFit/>
          </a:bodyPr>
          <a:lstStyle/>
          <a:p>
            <a:r>
              <a:rPr lang="en-US" sz="2800" u="sng" dirty="0">
                <a:latin typeface="Times New Roman" panose="02020603050405020304" pitchFamily="18" charset="0"/>
                <a:cs typeface="Times New Roman" panose="02020603050405020304" pitchFamily="18" charset="0"/>
              </a:rPr>
              <a:t>General Description on the project:</a:t>
            </a:r>
            <a:endParaRPr lang="en-IN" sz="2800" dirty="0"/>
          </a:p>
        </p:txBody>
      </p:sp>
    </p:spTree>
    <p:extLst>
      <p:ext uri="{BB962C8B-B14F-4D97-AF65-F5344CB8AC3E}">
        <p14:creationId xmlns:p14="http://schemas.microsoft.com/office/powerpoint/2010/main" val="112135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81B241-64B0-4387-B4DB-E3A6C7DC8E05}"/>
              </a:ext>
            </a:extLst>
          </p:cNvPr>
          <p:cNvSpPr txBox="1"/>
          <p:nvPr/>
        </p:nvSpPr>
        <p:spPr>
          <a:xfrm>
            <a:off x="1491449" y="745724"/>
            <a:ext cx="6596109" cy="584775"/>
          </a:xfrm>
          <a:prstGeom prst="rect">
            <a:avLst/>
          </a:prstGeom>
          <a:noFill/>
        </p:spPr>
        <p:txBody>
          <a:bodyPr wrap="square" rtlCol="0">
            <a:spAutoFit/>
          </a:bodyPr>
          <a:lstStyle/>
          <a:p>
            <a:r>
              <a:rPr lang="en-US" sz="3200" u="sng" dirty="0">
                <a:latin typeface="Times New Roman" panose="02020603050405020304" pitchFamily="18" charset="0"/>
                <a:cs typeface="Times New Roman" panose="02020603050405020304" pitchFamily="18" charset="0"/>
              </a:rPr>
              <a:t>Motivation/Concept of the Project:</a:t>
            </a:r>
            <a:endParaRPr lang="en-IN" sz="32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7317055-4B27-46F1-BA03-9657419B449F}"/>
              </a:ext>
            </a:extLst>
          </p:cNvPr>
          <p:cNvSpPr txBox="1"/>
          <p:nvPr/>
        </p:nvSpPr>
        <p:spPr>
          <a:xfrm>
            <a:off x="1231037" y="1571347"/>
            <a:ext cx="9729926" cy="5509200"/>
          </a:xfrm>
          <a:prstGeom prst="rect">
            <a:avLst/>
          </a:prstGeom>
          <a:noFill/>
        </p:spPr>
        <p:txBody>
          <a:bodyPr wrap="square" rtlCol="0">
            <a:spAutoFit/>
          </a:bodyPr>
          <a:lstStyle/>
          <a:p>
            <a:pPr marL="342900" indent="-342900">
              <a:buFont typeface="Wingdings" panose="05000000000000000000" pitchFamily="2" charset="2"/>
              <a:buChar char="§"/>
            </a:pPr>
            <a:r>
              <a:rPr lang="en-IN" sz="2200" dirty="0">
                <a:latin typeface="Times New Roman" pitchFamily="18" charset="0"/>
                <a:cs typeface="Times New Roman" pitchFamily="18" charset="0"/>
              </a:rPr>
              <a:t>Submarines uses sonars to for detecting bottom mines as well as other objects like rocks to avoid collision. We have used a Sonar data which consists of  signals radiated from both mines and rocks.</a:t>
            </a:r>
          </a:p>
          <a:p>
            <a:endParaRPr lang="en-IN" sz="2200" dirty="0">
              <a:latin typeface="Times New Roman" pitchFamily="18" charset="0"/>
              <a:cs typeface="Times New Roman" pitchFamily="18" charset="0"/>
            </a:endParaRPr>
          </a:p>
          <a:p>
            <a:pPr marL="342900" indent="-342900">
              <a:buFont typeface="Wingdings" panose="05000000000000000000" pitchFamily="2" charset="2"/>
              <a:buChar char="§"/>
            </a:pPr>
            <a:r>
              <a:rPr lang="en-IN" sz="2200" dirty="0">
                <a:latin typeface="Times New Roman" pitchFamily="18" charset="0"/>
                <a:cs typeface="Times New Roman" pitchFamily="18" charset="0"/>
              </a:rPr>
              <a:t>The objective of  this project is to find whether signals received is from mines or rock so that we can avoid unnecessary damage.</a:t>
            </a:r>
          </a:p>
          <a:p>
            <a:endParaRPr lang="en-IN" sz="2200" dirty="0">
              <a:latin typeface="Times New Roman" pitchFamily="18" charset="0"/>
              <a:cs typeface="Times New Roman" pitchFamily="18" charset="0"/>
            </a:endParaRPr>
          </a:p>
          <a:p>
            <a:pPr marL="342900" indent="-342900">
              <a:buFont typeface="Wingdings" panose="05000000000000000000" pitchFamily="2" charset="2"/>
              <a:buChar char="§"/>
            </a:pPr>
            <a:r>
              <a:rPr lang="en-IN" sz="2200" dirty="0">
                <a:latin typeface="Times New Roman" pitchFamily="18" charset="0"/>
                <a:cs typeface="Times New Roman" pitchFamily="18" charset="0"/>
              </a:rPr>
              <a:t>The work flow involves collection and pre-processing of data, training and testing data, prediction using </a:t>
            </a:r>
            <a:r>
              <a:rPr lang="en-IN" sz="2200" b="1" dirty="0">
                <a:latin typeface="Times New Roman" pitchFamily="18" charset="0"/>
                <a:cs typeface="Times New Roman" pitchFamily="18" charset="0"/>
              </a:rPr>
              <a:t>ML Classifiers</a:t>
            </a:r>
            <a:r>
              <a:rPr lang="en-IN" sz="2200" dirty="0">
                <a:latin typeface="Times New Roman" pitchFamily="18" charset="0"/>
                <a:cs typeface="Times New Roman" pitchFamily="18" charset="0"/>
              </a:rPr>
              <a:t>.</a:t>
            </a:r>
          </a:p>
          <a:p>
            <a:endParaRPr lang="en-IN" sz="2200" dirty="0">
              <a:latin typeface="Times New Roman" pitchFamily="18" charset="0"/>
              <a:cs typeface="Times New Roman" pitchFamily="18" charset="0"/>
            </a:endParaRPr>
          </a:p>
          <a:p>
            <a:pPr marL="342900" indent="-342900">
              <a:buFont typeface="Wingdings" panose="05000000000000000000" pitchFamily="2" charset="2"/>
              <a:buChar char="§"/>
            </a:pPr>
            <a:r>
              <a:rPr lang="en-IN" sz="2200" dirty="0">
                <a:latin typeface="Times New Roman" pitchFamily="18" charset="0"/>
                <a:cs typeface="Times New Roman" pitchFamily="18" charset="0"/>
              </a:rPr>
              <a:t>ML Classifiers model is used because it works well for our model</a:t>
            </a:r>
            <a:r>
              <a:rPr lang="en-IN" sz="2200" b="1" dirty="0">
                <a:latin typeface="Times New Roman" pitchFamily="18" charset="0"/>
                <a:cs typeface="Times New Roman" pitchFamily="18" charset="0"/>
              </a:rPr>
              <a:t>. </a:t>
            </a:r>
            <a:r>
              <a:rPr lang="en-IN" sz="2200" dirty="0">
                <a:latin typeface="Times New Roman" pitchFamily="18" charset="0"/>
                <a:cs typeface="Times New Roman" pitchFamily="18" charset="0"/>
              </a:rPr>
              <a:t>As our aim is to find whether the object is mine or rock. Hence we can come out with good results .</a:t>
            </a:r>
          </a:p>
          <a:p>
            <a:endParaRPr lang="en-IN" sz="2200" dirty="0">
              <a:latin typeface="Times New Roman" pitchFamily="18" charset="0"/>
              <a:cs typeface="Times New Roman" pitchFamily="18" charset="0"/>
            </a:endParaRPr>
          </a:p>
          <a:p>
            <a:endParaRPr lang="en-IN" sz="2200" dirty="0">
              <a:latin typeface="Times New Roman" pitchFamily="18" charset="0"/>
              <a:cs typeface="Times New Roman" pitchFamily="18" charset="0"/>
            </a:endParaRPr>
          </a:p>
          <a:p>
            <a:endParaRPr lang="en-IN" sz="2200" dirty="0"/>
          </a:p>
        </p:txBody>
      </p:sp>
    </p:spTree>
    <p:extLst>
      <p:ext uri="{BB962C8B-B14F-4D97-AF65-F5344CB8AC3E}">
        <p14:creationId xmlns:p14="http://schemas.microsoft.com/office/powerpoint/2010/main" val="148440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0B8341-91E2-4635-9C95-60DF71EDEE3E}"/>
              </a:ext>
            </a:extLst>
          </p:cNvPr>
          <p:cNvSpPr txBox="1"/>
          <p:nvPr/>
        </p:nvSpPr>
        <p:spPr>
          <a:xfrm>
            <a:off x="1305017" y="878889"/>
            <a:ext cx="3400148" cy="584775"/>
          </a:xfrm>
          <a:prstGeom prst="rect">
            <a:avLst/>
          </a:prstGeom>
          <a:noFill/>
        </p:spPr>
        <p:txBody>
          <a:bodyPr wrap="square" rtlCol="0">
            <a:spAutoFit/>
          </a:bodyPr>
          <a:lstStyle/>
          <a:p>
            <a:r>
              <a:rPr lang="en-US" sz="3200" u="sng" dirty="0">
                <a:latin typeface="Times New Roman" panose="02020603050405020304" pitchFamily="18" charset="0"/>
                <a:cs typeface="Times New Roman" panose="02020603050405020304" pitchFamily="18" charset="0"/>
              </a:rPr>
              <a:t>Abstract:</a:t>
            </a:r>
            <a:endParaRPr lang="en-IN" sz="3200"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9E23622-B3E9-4BCC-9E8D-BBAEDCD6366C}"/>
              </a:ext>
            </a:extLst>
          </p:cNvPr>
          <p:cNvSpPr txBox="1"/>
          <p:nvPr/>
        </p:nvSpPr>
        <p:spPr>
          <a:xfrm>
            <a:off x="1091954" y="1775534"/>
            <a:ext cx="9454718" cy="3477875"/>
          </a:xfrm>
          <a:prstGeom prst="rect">
            <a:avLst/>
          </a:prstGeom>
          <a:noFill/>
        </p:spPr>
        <p:txBody>
          <a:bodyPr wrap="square" rtlCol="0">
            <a:spAutoFit/>
          </a:bodyPr>
          <a:lstStyle/>
          <a:p>
            <a:pPr marL="342900" indent="-342900">
              <a:buFont typeface="Wingdings" panose="05000000000000000000" pitchFamily="2" charset="2"/>
              <a:buChar char="§"/>
            </a:pPr>
            <a:r>
              <a:rPr lang="en-US" sz="2200" dirty="0">
                <a:solidFill>
                  <a:srgbClr val="000000"/>
                </a:solidFill>
                <a:effectLst/>
                <a:latin typeface="Times New Roman" panose="02020603050405020304" pitchFamily="18" charset="0"/>
                <a:ea typeface="Times New Roman" panose="02020603050405020304" pitchFamily="18" charset="0"/>
              </a:rPr>
              <a:t>The aim of our project is to take a system-wide approach to predicting the objects by the machines by getting none of the external operations by the users.</a:t>
            </a:r>
          </a:p>
          <a:p>
            <a:r>
              <a:rPr lang="en-US" sz="2200" dirty="0">
                <a:solidFill>
                  <a:srgbClr val="000000"/>
                </a:solidFill>
                <a:effectLst/>
                <a:latin typeface="Times New Roman" panose="02020603050405020304" pitchFamily="18" charset="0"/>
                <a:ea typeface="Times New Roman" panose="02020603050405020304" pitchFamily="18" charset="0"/>
              </a:rPr>
              <a:t> </a:t>
            </a:r>
          </a:p>
          <a:p>
            <a:pPr marL="342900" indent="-342900">
              <a:buFont typeface="Wingdings" panose="05000000000000000000" pitchFamily="2" charset="2"/>
              <a:buChar char="§"/>
            </a:pPr>
            <a:r>
              <a:rPr lang="en-US" sz="2200" dirty="0">
                <a:solidFill>
                  <a:srgbClr val="000000"/>
                </a:solidFill>
                <a:effectLst/>
                <a:latin typeface="Times New Roman" panose="02020603050405020304" pitchFamily="18" charset="0"/>
                <a:ea typeface="Times New Roman" panose="02020603050405020304" pitchFamily="18" charset="0"/>
              </a:rPr>
              <a:t>The system includes not just the machine and the operator; but rather, it includes everything from the study of material, </a:t>
            </a:r>
            <a:r>
              <a:rPr lang="en-US" sz="2200" dirty="0">
                <a:solidFill>
                  <a:srgbClr val="000000"/>
                </a:solidFill>
                <a:latin typeface="Times New Roman" panose="02020603050405020304" pitchFamily="18" charset="0"/>
                <a:ea typeface="Times New Roman" panose="02020603050405020304" pitchFamily="18" charset="0"/>
              </a:rPr>
              <a:t>describing</a:t>
            </a:r>
            <a:r>
              <a:rPr lang="en-US" sz="2200" dirty="0">
                <a:solidFill>
                  <a:srgbClr val="000000"/>
                </a:solidFill>
                <a:effectLst/>
                <a:latin typeface="Times New Roman" panose="02020603050405020304" pitchFamily="18" charset="0"/>
                <a:ea typeface="Times New Roman" panose="02020603050405020304" pitchFamily="18" charset="0"/>
              </a:rPr>
              <a:t> properties of the object as a input (independent variable) and output (dependent variable), and is termed as supervised </a:t>
            </a:r>
            <a:r>
              <a:rPr lang="en-US" sz="2200" dirty="0">
                <a:solidFill>
                  <a:srgbClr val="000000"/>
                </a:solidFill>
                <a:latin typeface="Times New Roman" panose="02020603050405020304" pitchFamily="18" charset="0"/>
                <a:ea typeface="Times New Roman" panose="02020603050405020304" pitchFamily="18" charset="0"/>
              </a:rPr>
              <a:t>learning in ML language (</a:t>
            </a:r>
            <a:r>
              <a:rPr lang="en-US" sz="2200" i="1" dirty="0">
                <a:solidFill>
                  <a:srgbClr val="000000"/>
                </a:solidFill>
                <a:latin typeface="Times New Roman" panose="02020603050405020304" pitchFamily="18" charset="0"/>
                <a:ea typeface="Times New Roman" panose="02020603050405020304" pitchFamily="18" charset="0"/>
              </a:rPr>
              <a:t>we say</a:t>
            </a:r>
            <a:r>
              <a:rPr lang="en-US" sz="2200" dirty="0">
                <a:solidFill>
                  <a:srgbClr val="000000"/>
                </a:solidFill>
                <a:latin typeface="Times New Roman" panose="02020603050405020304" pitchFamily="18" charset="0"/>
                <a:ea typeface="Times New Roman" panose="02020603050405020304" pitchFamily="18" charset="0"/>
              </a:rPr>
              <a:t>).</a:t>
            </a:r>
            <a:endParaRPr lang="en-US" sz="2200" dirty="0">
              <a:solidFill>
                <a:srgbClr val="000000"/>
              </a:solidFill>
              <a:effectLst/>
              <a:latin typeface="Times New Roman" panose="02020603050405020304" pitchFamily="18" charset="0"/>
              <a:ea typeface="Times New Roman" panose="02020603050405020304" pitchFamily="18" charset="0"/>
            </a:endParaRPr>
          </a:p>
          <a:p>
            <a:endParaRPr lang="en-IN" sz="2200" dirty="0"/>
          </a:p>
          <a:p>
            <a:pPr marL="342900" indent="-342900">
              <a:buFont typeface="Wingdings" panose="05000000000000000000" pitchFamily="2" charset="2"/>
              <a:buChar char="§"/>
            </a:pPr>
            <a:r>
              <a:rPr lang="en-IN" sz="2200" b="1" dirty="0">
                <a:latin typeface="Times New Roman" panose="02020603050405020304" pitchFamily="18" charset="0"/>
                <a:cs typeface="Times New Roman" panose="02020603050405020304" pitchFamily="18" charset="0"/>
              </a:rPr>
              <a:t>Here, we train and test the model by the use of Machine Learning algorithm to eradicate the approximate values and to get the finest output.</a:t>
            </a:r>
          </a:p>
        </p:txBody>
      </p:sp>
    </p:spTree>
    <p:extLst>
      <p:ext uri="{BB962C8B-B14F-4D97-AF65-F5344CB8AC3E}">
        <p14:creationId xmlns:p14="http://schemas.microsoft.com/office/powerpoint/2010/main" val="127240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B6BA52-7533-4335-9FAB-A6A181CDE398}"/>
              </a:ext>
            </a:extLst>
          </p:cNvPr>
          <p:cNvSpPr txBox="1"/>
          <p:nvPr/>
        </p:nvSpPr>
        <p:spPr>
          <a:xfrm>
            <a:off x="784194" y="1615761"/>
            <a:ext cx="11407806" cy="4370427"/>
          </a:xfrm>
          <a:prstGeom prst="rect">
            <a:avLst/>
          </a:prstGeom>
          <a:noFill/>
        </p:spPr>
        <p:txBody>
          <a:bodyPr wrap="square" rtlCol="0">
            <a:spAutoFit/>
          </a:bodyPr>
          <a:lstStyle/>
          <a:p>
            <a:pPr marL="285750" indent="-285750">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(ML) is a sort of artificial intelligence (AI) that allows software applications to grow increasingly accurate at predicting events without being expressly designed to do so. </a:t>
            </a:r>
          </a:p>
          <a:p>
            <a:pPr marL="285750" indent="-285750">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use previous data as input to anticipate new output values. </a:t>
            </a:r>
          </a:p>
          <a:p>
            <a:pPr marL="285750" indent="-285750">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 training set is used in supervised learning to teach models to produce the desired output. This training dataset contains both correct and incorrect outputs, allowing the model to improve over time. </a:t>
            </a:r>
          </a:p>
          <a:p>
            <a:pPr marL="285750" indent="-285750">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loss function is used to assess the algorithm's correctness, and it is adjusted until the error is suitably minimised.</a:t>
            </a:r>
          </a:p>
          <a:p>
            <a:pPr marL="285750" indent="-285750">
              <a:buFont typeface="Wingdings" panose="05000000000000000000" pitchFamily="2" charset="2"/>
              <a:buChar char="§"/>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using various supervised Machine learning algorithms we are going to predict the nature of the underlying object in order to safeguard the submarine from collision to prevent damage.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A243AAD0-9ABF-40E8-BAEE-09E086F00A31}"/>
              </a:ext>
            </a:extLst>
          </p:cNvPr>
          <p:cNvSpPr txBox="1"/>
          <p:nvPr/>
        </p:nvSpPr>
        <p:spPr>
          <a:xfrm>
            <a:off x="1020932" y="949910"/>
            <a:ext cx="248574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Conti…..</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86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6A916-4130-49CF-8009-5FC6C6175E29}"/>
              </a:ext>
            </a:extLst>
          </p:cNvPr>
          <p:cNvSpPr txBox="1"/>
          <p:nvPr/>
        </p:nvSpPr>
        <p:spPr>
          <a:xfrm>
            <a:off x="1287261" y="1091953"/>
            <a:ext cx="6312024" cy="4097532"/>
          </a:xfrm>
          <a:prstGeom prst="rect">
            <a:avLst/>
          </a:prstGeom>
          <a:noFill/>
        </p:spPr>
        <p:txBody>
          <a:bodyPr wrap="square" rtlCol="0">
            <a:spAutoFit/>
          </a:bodyPr>
          <a:lstStyle/>
          <a:p>
            <a:pPr>
              <a:lnSpc>
                <a:spcPct val="115000"/>
              </a:lnSpc>
              <a:spcAft>
                <a:spcPts val="1000"/>
              </a:spcAft>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SYNOPSIS :</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Introduction</a:t>
            </a:r>
          </a:p>
          <a:p>
            <a:pPr marL="342900" lvl="0" indent="-342900">
              <a:lnSpc>
                <a:spcPct val="150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Method</a:t>
            </a:r>
          </a:p>
          <a:p>
            <a:pPr marL="342900" lvl="0" indent="-342900">
              <a:lnSpc>
                <a:spcPct val="150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Procedure</a:t>
            </a:r>
          </a:p>
          <a:p>
            <a:pPr marL="342900" lvl="0" indent="-342900">
              <a:lnSpc>
                <a:spcPct val="150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Results &amp; Discussion</a:t>
            </a:r>
          </a:p>
          <a:p>
            <a:pPr marL="342900" lvl="0" indent="-342900">
              <a:lnSpc>
                <a:spcPct val="150000"/>
              </a:lnSpc>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Future Enhancement</a:t>
            </a:r>
          </a:p>
          <a:p>
            <a:pPr marL="342900" lvl="0" indent="-342900">
              <a:lnSpc>
                <a:spcPct val="150000"/>
              </a:lnSpc>
              <a:spcAft>
                <a:spcPts val="1000"/>
              </a:spcAft>
              <a:buFont typeface="Wingdings" panose="05000000000000000000" pitchFamily="2" charset="2"/>
              <a:buChar char="§"/>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Bibliography</a:t>
            </a:r>
          </a:p>
          <a:p>
            <a:endParaRPr lang="en-IN" dirty="0"/>
          </a:p>
        </p:txBody>
      </p:sp>
    </p:spTree>
    <p:extLst>
      <p:ext uri="{BB962C8B-B14F-4D97-AF65-F5344CB8AC3E}">
        <p14:creationId xmlns:p14="http://schemas.microsoft.com/office/powerpoint/2010/main" val="76791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2DFCB-4DCA-4AAA-8BCB-42C1DDB6C7DD}"/>
              </a:ext>
            </a:extLst>
          </p:cNvPr>
          <p:cNvSpPr txBox="1"/>
          <p:nvPr/>
        </p:nvSpPr>
        <p:spPr>
          <a:xfrm>
            <a:off x="1029811" y="976544"/>
            <a:ext cx="358657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9F391B-74CB-4874-A073-C38FC5C3084A}"/>
              </a:ext>
            </a:extLst>
          </p:cNvPr>
          <p:cNvSpPr txBox="1"/>
          <p:nvPr/>
        </p:nvSpPr>
        <p:spPr>
          <a:xfrm>
            <a:off x="711693" y="1615762"/>
            <a:ext cx="10768613" cy="4581254"/>
          </a:xfrm>
          <a:prstGeom prst="rect">
            <a:avLst/>
          </a:prstGeom>
          <a:noFill/>
        </p:spPr>
        <p:txBody>
          <a:bodyPr wrap="square" rtlCol="0">
            <a:spAutoFit/>
          </a:bodyPr>
          <a:lstStyle/>
          <a:p>
            <a:pPr marL="285750" indent="-285750" algn="just">
              <a:lnSpc>
                <a:spcPct val="150000"/>
              </a:lnSpc>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that are supervised are designed to learn by doing. The term "supervised" learning comes from the idea that training such an algorithm is similar to having a teacher oversee the entire process. </a:t>
            </a:r>
          </a:p>
          <a:p>
            <a:pPr marL="285750" indent="-285750" algn="just">
              <a:lnSpc>
                <a:spcPct val="150000"/>
              </a:lnSpc>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training data for a supervised learning system will consist of inputs that are coupled with the proper outputs. The algorithm will look for patterns in the data that correlate with the intended outputs during training.</a:t>
            </a:r>
          </a:p>
          <a:p>
            <a:pPr marL="285750" indent="-285750" algn="just">
              <a:lnSpc>
                <a:spcPct val="150000"/>
              </a:lnSpc>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Following training, a supervised learning algorithm will take in fresh unknown inputs and, using earlier training data, determine which label the new inputs will be classed as.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p>
        </p:txBody>
      </p:sp>
    </p:spTree>
    <p:extLst>
      <p:ext uri="{BB962C8B-B14F-4D97-AF65-F5344CB8AC3E}">
        <p14:creationId xmlns:p14="http://schemas.microsoft.com/office/powerpoint/2010/main" val="1441256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D0FC1E-B95E-4F5F-82BF-5586A7A23899}"/>
              </a:ext>
            </a:extLst>
          </p:cNvPr>
          <p:cNvSpPr txBox="1"/>
          <p:nvPr/>
        </p:nvSpPr>
        <p:spPr>
          <a:xfrm>
            <a:off x="951390" y="1661849"/>
            <a:ext cx="10289219" cy="3534301"/>
          </a:xfrm>
          <a:prstGeom prst="rect">
            <a:avLst/>
          </a:prstGeom>
          <a:noFill/>
        </p:spPr>
        <p:txBody>
          <a:bodyPr wrap="square" rtlCol="0">
            <a:spAutoFit/>
          </a:bodyPr>
          <a:lstStyle/>
          <a:p>
            <a:pPr marL="285750" indent="-285750" algn="just">
              <a:lnSpc>
                <a:spcPct val="150000"/>
              </a:lnSpc>
              <a:spcAft>
                <a:spcPts val="10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A submarine is a submersible craft that can operate independently underwater. It is not the same as a submersible, which has restricted underwater capabilities. </a:t>
            </a:r>
          </a:p>
          <a:p>
            <a:pPr marL="285750" indent="-285750" algn="just">
              <a:lnSpc>
                <a:spcPct val="150000"/>
              </a:lnSpc>
              <a:spcAft>
                <a:spcPts val="1000"/>
              </a:spcAft>
              <a:buFont typeface="Wingdings" panose="05000000000000000000" pitchFamily="2"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It is also occasionally used to refer to remotely driven vehicles and robotics, as well as medium-sized or smaller vessels, such as the midget submarine and the wet sub, in historical or colloquial contexts.</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Sonar is a technology for navigating, measuring distances, communicating with, and detecting things on or beneath the surface of the water, such as other vessels, by using sound propagation (typically underwater, as in submarine navigation).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B24E911E-FC4C-4D08-8659-E6FFFD880411}"/>
              </a:ext>
            </a:extLst>
          </p:cNvPr>
          <p:cNvSpPr txBox="1"/>
          <p:nvPr/>
        </p:nvSpPr>
        <p:spPr>
          <a:xfrm>
            <a:off x="1260629" y="967667"/>
            <a:ext cx="255676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Conti…..</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48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7556F-58C0-4DAF-95ED-F48AF6C8F337}"/>
              </a:ext>
            </a:extLst>
          </p:cNvPr>
          <p:cNvSpPr txBox="1"/>
          <p:nvPr/>
        </p:nvSpPr>
        <p:spPr>
          <a:xfrm>
            <a:off x="834500" y="1553593"/>
            <a:ext cx="9836459" cy="5762283"/>
          </a:xfrm>
          <a:prstGeom prst="rect">
            <a:avLst/>
          </a:prstGeom>
          <a:noFill/>
        </p:spPr>
        <p:txBody>
          <a:bodyPr wrap="square" rtlCol="0">
            <a:spAutoFit/>
          </a:bodyPr>
          <a:lstStyle/>
          <a:p>
            <a:pPr marL="514350" indent="-285750" algn="just">
              <a:lnSpc>
                <a:spcPct val="150000"/>
              </a:lnSpc>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used Grid Search CV which consists of </a:t>
            </a:r>
            <a:r>
              <a:rPr lang="en-IN" sz="2000" b="1" i="1" dirty="0">
                <a:effectLst/>
                <a:latin typeface="Times New Roman" panose="02020603050405020304" pitchFamily="18" charset="0"/>
                <a:ea typeface="Calibri" panose="020F0502020204030204" pitchFamily="34" charset="0"/>
                <a:cs typeface="Times New Roman" panose="02020603050405020304" pitchFamily="18" charset="0"/>
              </a:rPr>
              <a:t>Logistic Regression, K-Nearest Neighbours, Random Forest Classifier, Decision Tree classifiers and SVM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which we can get précised, accurate and optimised scores. </a:t>
            </a:r>
          </a:p>
          <a:p>
            <a:pPr marL="514350" indent="-285750" algn="just">
              <a:lnSpc>
                <a:spcPct val="150000"/>
              </a:lnSpc>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We execute this project with python code with Google Colab and Jupiter Notebook as an working medium.</a:t>
            </a:r>
          </a:p>
          <a:p>
            <a:pPr marL="514350" indent="-285750" algn="just">
              <a:lnSpc>
                <a:spcPct val="150000"/>
              </a:lnSpc>
              <a:spcAft>
                <a:spcPts val="1000"/>
              </a:spcAft>
              <a:buFont typeface="Wingdings" panose="05000000000000000000" pitchFamily="2"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By using these sonar data submarines can predict the correct nature of object to avoid unnecessary damages. under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Grid search CV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which are supervised learning algorithms so we can come out with good results.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50000"/>
              </a:lnSpc>
              <a:spcAft>
                <a:spcPts val="10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10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sz="2000" dirty="0"/>
          </a:p>
        </p:txBody>
      </p:sp>
      <p:sp>
        <p:nvSpPr>
          <p:cNvPr id="3" name="TextBox 2">
            <a:extLst>
              <a:ext uri="{FF2B5EF4-FFF2-40B4-BE49-F238E27FC236}">
                <a16:creationId xmlns:a16="http://schemas.microsoft.com/office/drawing/2014/main" id="{8ED74E32-556F-409C-A84F-216416B6E05D}"/>
              </a:ext>
            </a:extLst>
          </p:cNvPr>
          <p:cNvSpPr txBox="1"/>
          <p:nvPr/>
        </p:nvSpPr>
        <p:spPr>
          <a:xfrm>
            <a:off x="1322773" y="887767"/>
            <a:ext cx="134052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Method:</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8697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188</TotalTime>
  <Words>1087</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PRASAD</dc:creator>
  <cp:lastModifiedBy>Arun Prasad</cp:lastModifiedBy>
  <cp:revision>66</cp:revision>
  <dcterms:created xsi:type="dcterms:W3CDTF">2021-09-29T14:48:30Z</dcterms:created>
  <dcterms:modified xsi:type="dcterms:W3CDTF">2024-09-08T20:12:51Z</dcterms:modified>
</cp:coreProperties>
</file>