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53" autoAdjust="0"/>
    <p:restoredTop sz="94624" autoAdjust="0"/>
  </p:normalViewPr>
  <p:slideViewPr>
    <p:cSldViewPr>
      <p:cViewPr varScale="1">
        <p:scale>
          <a:sx n="69" d="100"/>
          <a:sy n="69" d="100"/>
        </p:scale>
        <p:origin x="-138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825D9E-F9B7-4C1D-8E80-E5AB725DE805}" type="datetimeFigureOut">
              <a:rPr lang="en-US" smtClean="0"/>
              <a:t>18-May-20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5A4D0B-0895-4F32-AF0C-6C89E18F988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C5A4D0B-0895-4F32-AF0C-6C89E18F988F}"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A42E57F8-5DC1-4ED2-8F24-8F01BEFF3491}" type="datetimeFigureOut">
              <a:rPr lang="en-US" smtClean="0"/>
              <a:t>18-May-20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7867ECC-5E39-4ADE-BCE1-31D941BCD65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2E57F8-5DC1-4ED2-8F24-8F01BEFF3491}" type="datetimeFigureOut">
              <a:rPr lang="en-US" smtClean="0"/>
              <a:t>18-May-20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67ECC-5E39-4ADE-BCE1-31D941BCD65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2E57F8-5DC1-4ED2-8F24-8F01BEFF3491}" type="datetimeFigureOut">
              <a:rPr lang="en-US" smtClean="0"/>
              <a:t>18-May-20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67ECC-5E39-4ADE-BCE1-31D941BCD65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A42E57F8-5DC1-4ED2-8F24-8F01BEFF3491}" type="datetimeFigureOut">
              <a:rPr lang="en-US" smtClean="0"/>
              <a:t>18-May-20</a:t>
            </a:fld>
            <a:endParaRPr lang="en-US"/>
          </a:p>
        </p:txBody>
      </p:sp>
      <p:sp>
        <p:nvSpPr>
          <p:cNvPr id="9" name="Slide Number Placeholder 8"/>
          <p:cNvSpPr>
            <a:spLocks noGrp="1"/>
          </p:cNvSpPr>
          <p:nvPr>
            <p:ph type="sldNum" sz="quarter" idx="15"/>
          </p:nvPr>
        </p:nvSpPr>
        <p:spPr/>
        <p:txBody>
          <a:bodyPr rtlCol="0"/>
          <a:lstStyle/>
          <a:p>
            <a:fld id="{A7867ECC-5E39-4ADE-BCE1-31D941BCD65B}"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A42E57F8-5DC1-4ED2-8F24-8F01BEFF3491}" type="datetimeFigureOut">
              <a:rPr lang="en-US" smtClean="0"/>
              <a:t>18-May-20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7867ECC-5E39-4ADE-BCE1-31D941BCD65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42E57F8-5DC1-4ED2-8F24-8F01BEFF3491}" type="datetimeFigureOut">
              <a:rPr lang="en-US" smtClean="0"/>
              <a:t>18-May-20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67ECC-5E39-4ADE-BCE1-31D941BCD65B}"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42E57F8-5DC1-4ED2-8F24-8F01BEFF3491}" type="datetimeFigureOut">
              <a:rPr lang="en-US" smtClean="0"/>
              <a:t>18-May-20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867ECC-5E39-4ADE-BCE1-31D941BCD65B}"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A42E57F8-5DC1-4ED2-8F24-8F01BEFF3491}" type="datetimeFigureOut">
              <a:rPr lang="en-US" smtClean="0"/>
              <a:t>18-May-20</a:t>
            </a:fld>
            <a:endParaRPr lang="en-US"/>
          </a:p>
        </p:txBody>
      </p:sp>
      <p:sp>
        <p:nvSpPr>
          <p:cNvPr id="7" name="Slide Number Placeholder 6"/>
          <p:cNvSpPr>
            <a:spLocks noGrp="1"/>
          </p:cNvSpPr>
          <p:nvPr>
            <p:ph type="sldNum" sz="quarter" idx="11"/>
          </p:nvPr>
        </p:nvSpPr>
        <p:spPr/>
        <p:txBody>
          <a:bodyPr rtlCol="0"/>
          <a:lstStyle/>
          <a:p>
            <a:fld id="{A7867ECC-5E39-4ADE-BCE1-31D941BCD65B}"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E57F8-5DC1-4ED2-8F24-8F01BEFF3491}" type="datetimeFigureOut">
              <a:rPr lang="en-US" smtClean="0"/>
              <a:t>18-May-20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867ECC-5E39-4ADE-BCE1-31D941BCD65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A42E57F8-5DC1-4ED2-8F24-8F01BEFF3491}" type="datetimeFigureOut">
              <a:rPr lang="en-US" smtClean="0"/>
              <a:t>18-May-20</a:t>
            </a:fld>
            <a:endParaRPr lang="en-US"/>
          </a:p>
        </p:txBody>
      </p:sp>
      <p:sp>
        <p:nvSpPr>
          <p:cNvPr id="22" name="Slide Number Placeholder 21"/>
          <p:cNvSpPr>
            <a:spLocks noGrp="1"/>
          </p:cNvSpPr>
          <p:nvPr>
            <p:ph type="sldNum" sz="quarter" idx="15"/>
          </p:nvPr>
        </p:nvSpPr>
        <p:spPr/>
        <p:txBody>
          <a:bodyPr rtlCol="0"/>
          <a:lstStyle/>
          <a:p>
            <a:fld id="{A7867ECC-5E39-4ADE-BCE1-31D941BCD65B}"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42E57F8-5DC1-4ED2-8F24-8F01BEFF3491}" type="datetimeFigureOut">
              <a:rPr lang="en-US" smtClean="0"/>
              <a:t>18-May-20</a:t>
            </a:fld>
            <a:endParaRPr lang="en-US"/>
          </a:p>
        </p:txBody>
      </p:sp>
      <p:sp>
        <p:nvSpPr>
          <p:cNvPr id="18" name="Slide Number Placeholder 17"/>
          <p:cNvSpPr>
            <a:spLocks noGrp="1"/>
          </p:cNvSpPr>
          <p:nvPr>
            <p:ph type="sldNum" sz="quarter" idx="11"/>
          </p:nvPr>
        </p:nvSpPr>
        <p:spPr/>
        <p:txBody>
          <a:bodyPr rtlCol="0"/>
          <a:lstStyle/>
          <a:p>
            <a:fld id="{A7867ECC-5E39-4ADE-BCE1-31D941BCD65B}"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42E57F8-5DC1-4ED2-8F24-8F01BEFF3491}" type="datetimeFigureOut">
              <a:rPr lang="en-US" smtClean="0"/>
              <a:t>18-May-20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7867ECC-5E39-4ADE-BCE1-31D941BCD65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Battle of Neighborhoods</a:t>
            </a:r>
            <a:endParaRPr lang="en-US" dirty="0"/>
          </a:p>
        </p:txBody>
      </p:sp>
      <p:sp>
        <p:nvSpPr>
          <p:cNvPr id="3" name="Subtitle 2"/>
          <p:cNvSpPr>
            <a:spLocks noGrp="1"/>
          </p:cNvSpPr>
          <p:nvPr>
            <p:ph type="subTitle" idx="1"/>
          </p:nvPr>
        </p:nvSpPr>
        <p:spPr/>
        <p:txBody>
          <a:bodyPr/>
          <a:lstStyle/>
          <a:p>
            <a:r>
              <a:rPr lang="en-US" dirty="0" smtClean="0"/>
              <a:t>                       -By means of k-means Clustering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i="1" u="sng" dirty="0" smtClean="0"/>
              <a:t>Function that creates a Data Frame with all Boroughs and their respective neighbor hoods with nearby venues </a:t>
            </a:r>
            <a:r>
              <a:rPr lang="en-US" sz="2000" b="1" i="1" u="sng" dirty="0" smtClean="0"/>
              <a:t>:</a:t>
            </a:r>
            <a:endParaRPr lang="en-US" sz="2000" dirty="0"/>
          </a:p>
        </p:txBody>
      </p:sp>
      <p:pic>
        <p:nvPicPr>
          <p:cNvPr id="4" name="Content Placeholder 3"/>
          <p:cNvPicPr>
            <a:picLocks noGrp="1"/>
          </p:cNvPicPr>
          <p:nvPr>
            <p:ph sz="quarter" idx="1"/>
          </p:nvPr>
        </p:nvPicPr>
        <p:blipFill>
          <a:blip r:embed="rId2"/>
          <a:srcRect/>
          <a:stretch>
            <a:fillRect/>
          </a:stretch>
        </p:blipFill>
        <p:spPr bwMode="auto">
          <a:xfrm>
            <a:off x="533400" y="1447800"/>
            <a:ext cx="7467600" cy="3973242"/>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228600" y="304800"/>
            <a:ext cx="8458200" cy="3119209"/>
          </a:xfrm>
          <a:prstGeom prst="rect">
            <a:avLst/>
          </a:prstGeom>
          <a:noFill/>
          <a:ln w="9525">
            <a:noFill/>
            <a:miter lim="800000"/>
            <a:headEnd/>
            <a:tailEnd/>
          </a:ln>
        </p:spPr>
      </p:pic>
      <p:pic>
        <p:nvPicPr>
          <p:cNvPr id="3" name="Picture 2"/>
          <p:cNvPicPr/>
          <p:nvPr/>
        </p:nvPicPr>
        <p:blipFill>
          <a:blip r:embed="rId3"/>
          <a:srcRect/>
          <a:stretch>
            <a:fillRect/>
          </a:stretch>
        </p:blipFill>
        <p:spPr bwMode="auto">
          <a:xfrm>
            <a:off x="304800" y="3505200"/>
            <a:ext cx="7848600" cy="29718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u="sng" dirty="0" smtClean="0"/>
              <a:t>One – hot Encoding on the resulting Data Frame </a:t>
            </a:r>
            <a:r>
              <a:rPr lang="en-US" b="1" i="1" u="sng" dirty="0" smtClean="0"/>
              <a:t>:</a:t>
            </a:r>
            <a:endParaRPr lang="en-US" dirty="0"/>
          </a:p>
        </p:txBody>
      </p:sp>
      <p:pic>
        <p:nvPicPr>
          <p:cNvPr id="4" name="Content Placeholder 3"/>
          <p:cNvPicPr>
            <a:picLocks noGrp="1"/>
          </p:cNvPicPr>
          <p:nvPr>
            <p:ph sz="quarter" idx="1"/>
          </p:nvPr>
        </p:nvPicPr>
        <p:blipFill>
          <a:blip r:embed="rId2"/>
          <a:srcRect/>
          <a:stretch>
            <a:fillRect/>
          </a:stretch>
        </p:blipFill>
        <p:spPr bwMode="auto">
          <a:xfrm>
            <a:off x="609600" y="1600200"/>
            <a:ext cx="6962775" cy="192405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228600" y="3429000"/>
            <a:ext cx="7924800" cy="2845991"/>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u="sng" dirty="0" smtClean="0"/>
              <a:t>Function that returns top 10 venues near each neighborhood of each borough </a:t>
            </a:r>
            <a:r>
              <a:rPr lang="en-US" b="1" i="1" u="sng" dirty="0" smtClean="0"/>
              <a:t>:</a:t>
            </a:r>
            <a:endParaRPr lang="en-US" dirty="0"/>
          </a:p>
        </p:txBody>
      </p:sp>
      <p:pic>
        <p:nvPicPr>
          <p:cNvPr id="4" name="Content Placeholder 3"/>
          <p:cNvPicPr>
            <a:picLocks noGrp="1"/>
          </p:cNvPicPr>
          <p:nvPr>
            <p:ph sz="quarter" idx="1"/>
          </p:nvPr>
        </p:nvPicPr>
        <p:blipFill>
          <a:blip r:embed="rId2"/>
          <a:srcRect/>
          <a:stretch>
            <a:fillRect/>
          </a:stretch>
        </p:blipFill>
        <p:spPr bwMode="auto">
          <a:xfrm>
            <a:off x="304800" y="1371600"/>
            <a:ext cx="8001000" cy="198120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304800" y="3261422"/>
            <a:ext cx="7543799" cy="3596578"/>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228600" y="609600"/>
            <a:ext cx="8458200" cy="41910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t>K-MEANS CLUSTERING : </a:t>
            </a:r>
            <a:endParaRPr lang="en-US" dirty="0"/>
          </a:p>
        </p:txBody>
      </p:sp>
      <p:pic>
        <p:nvPicPr>
          <p:cNvPr id="4" name="Content Placeholder 3"/>
          <p:cNvPicPr>
            <a:picLocks noGrp="1"/>
          </p:cNvPicPr>
          <p:nvPr>
            <p:ph sz="quarter" idx="1"/>
          </p:nvPr>
        </p:nvPicPr>
        <p:blipFill>
          <a:blip r:embed="rId2"/>
          <a:srcRect/>
          <a:stretch>
            <a:fillRect/>
          </a:stretch>
        </p:blipFill>
        <p:spPr bwMode="auto">
          <a:xfrm>
            <a:off x="700087" y="3194050"/>
            <a:ext cx="6981825" cy="168592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u="sng" dirty="0" smtClean="0"/>
              <a:t>REMODELING  DATAFRAME AFTER CLUSTERING </a:t>
            </a:r>
            <a:r>
              <a:rPr lang="en-US" b="1" i="1" u="sng" dirty="0" smtClean="0"/>
              <a:t>:-</a:t>
            </a:r>
            <a:endParaRPr lang="en-US" dirty="0"/>
          </a:p>
        </p:txBody>
      </p:sp>
      <p:pic>
        <p:nvPicPr>
          <p:cNvPr id="4" name="Content Placeholder 3"/>
          <p:cNvPicPr>
            <a:picLocks noGrp="1"/>
          </p:cNvPicPr>
          <p:nvPr>
            <p:ph sz="quarter" idx="1"/>
          </p:nvPr>
        </p:nvPicPr>
        <p:blipFill>
          <a:blip r:embed="rId2"/>
          <a:srcRect/>
          <a:stretch>
            <a:fillRect/>
          </a:stretch>
        </p:blipFill>
        <p:spPr bwMode="auto">
          <a:xfrm>
            <a:off x="457200" y="2083323"/>
            <a:ext cx="7467600" cy="3907379"/>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t>Code for visualizing the clusters on the West Toronto Map :</a:t>
            </a:r>
            <a:endParaRPr lang="en-US" dirty="0"/>
          </a:p>
        </p:txBody>
      </p:sp>
      <p:pic>
        <p:nvPicPr>
          <p:cNvPr id="4" name="Content Placeholder 3"/>
          <p:cNvPicPr>
            <a:picLocks noGrp="1"/>
          </p:cNvPicPr>
          <p:nvPr>
            <p:ph sz="quarter" idx="1"/>
          </p:nvPr>
        </p:nvPicPr>
        <p:blipFill>
          <a:blip r:embed="rId2"/>
          <a:srcRect/>
          <a:stretch>
            <a:fillRect/>
          </a:stretch>
        </p:blipFill>
        <p:spPr bwMode="auto">
          <a:xfrm>
            <a:off x="457200" y="2513622"/>
            <a:ext cx="7467600" cy="3046781"/>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t>Visualization </a:t>
            </a:r>
            <a:r>
              <a:rPr lang="en-US" b="1" i="1" u="sng" dirty="0" smtClean="0"/>
              <a:t>:</a:t>
            </a:r>
            <a:endParaRPr lang="en-US" dirty="0"/>
          </a:p>
        </p:txBody>
      </p:sp>
      <p:pic>
        <p:nvPicPr>
          <p:cNvPr id="4" name="Content Placeholder 3"/>
          <p:cNvPicPr>
            <a:picLocks noGrp="1"/>
          </p:cNvPicPr>
          <p:nvPr>
            <p:ph sz="quarter" idx="1"/>
          </p:nvPr>
        </p:nvPicPr>
        <p:blipFill>
          <a:blip r:embed="rId2"/>
          <a:srcRect/>
          <a:stretch>
            <a:fillRect/>
          </a:stretch>
        </p:blipFill>
        <p:spPr bwMode="auto">
          <a:xfrm>
            <a:off x="457200" y="2012028"/>
            <a:ext cx="7467600" cy="4049969"/>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Comparision</a:t>
            </a:r>
            <a:r>
              <a:rPr lang="en-US" dirty="0" smtClean="0"/>
              <a:t> :</a:t>
            </a:r>
            <a:endParaRPr lang="en-US" dirty="0"/>
          </a:p>
        </p:txBody>
      </p:sp>
      <p:sp>
        <p:nvSpPr>
          <p:cNvPr id="5" name="Text Placeholder 4"/>
          <p:cNvSpPr>
            <a:spLocks noGrp="1"/>
          </p:cNvSpPr>
          <p:nvPr>
            <p:ph type="body" sz="quarter" idx="1"/>
          </p:nvPr>
        </p:nvSpPr>
        <p:spPr/>
        <p:txBody>
          <a:bodyPr/>
          <a:lstStyle/>
          <a:p>
            <a:r>
              <a:rPr lang="en-US" dirty="0" smtClean="0"/>
              <a:t>Before Clustering</a:t>
            </a:r>
            <a:endParaRPr lang="en-US" dirty="0"/>
          </a:p>
        </p:txBody>
      </p:sp>
      <p:sp>
        <p:nvSpPr>
          <p:cNvPr id="6" name="Text Placeholder 5"/>
          <p:cNvSpPr>
            <a:spLocks noGrp="1"/>
          </p:cNvSpPr>
          <p:nvPr>
            <p:ph type="body" sz="quarter" idx="3"/>
          </p:nvPr>
        </p:nvSpPr>
        <p:spPr/>
        <p:txBody>
          <a:bodyPr/>
          <a:lstStyle/>
          <a:p>
            <a:r>
              <a:rPr lang="en-US" dirty="0" smtClean="0"/>
              <a:t>After Clustering</a:t>
            </a:r>
            <a:endParaRPr lang="en-US" dirty="0"/>
          </a:p>
        </p:txBody>
      </p:sp>
      <p:pic>
        <p:nvPicPr>
          <p:cNvPr id="7" name="Content Placeholder 6"/>
          <p:cNvPicPr>
            <a:picLocks noGrp="1"/>
          </p:cNvPicPr>
          <p:nvPr>
            <p:ph sz="quarter" idx="4"/>
          </p:nvPr>
        </p:nvPicPr>
        <p:blipFill>
          <a:blip r:embed="rId2" cstate="print"/>
          <a:srcRect/>
          <a:stretch>
            <a:fillRect/>
          </a:stretch>
        </p:blipFill>
        <p:spPr bwMode="auto">
          <a:xfrm>
            <a:off x="4371975" y="3313471"/>
            <a:ext cx="3657600" cy="1983658"/>
          </a:xfrm>
          <a:prstGeom prst="rect">
            <a:avLst/>
          </a:prstGeom>
          <a:noFill/>
          <a:ln w="9525">
            <a:noFill/>
            <a:miter lim="800000"/>
            <a:headEnd/>
            <a:tailEnd/>
          </a:ln>
        </p:spPr>
      </p:pic>
      <p:pic>
        <p:nvPicPr>
          <p:cNvPr id="8" name="Content Placeholder 7"/>
          <p:cNvPicPr>
            <a:picLocks noGrp="1"/>
          </p:cNvPicPr>
          <p:nvPr>
            <p:ph sz="quarter" idx="2"/>
          </p:nvPr>
        </p:nvPicPr>
        <p:blipFill>
          <a:blip r:embed="rId3" cstate="print"/>
          <a:srcRect/>
          <a:stretch>
            <a:fillRect/>
          </a:stretch>
        </p:blipFill>
        <p:spPr bwMode="auto">
          <a:xfrm>
            <a:off x="457200" y="3465639"/>
            <a:ext cx="3657600" cy="167932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rmAutofit fontScale="47500" lnSpcReduction="20000"/>
          </a:bodyPr>
          <a:lstStyle/>
          <a:p>
            <a:r>
              <a:rPr lang="en-US" dirty="0" smtClean="0"/>
              <a:t>The strength and vitality of the many </a:t>
            </a:r>
            <a:r>
              <a:rPr lang="en-US" dirty="0" err="1" smtClean="0"/>
              <a:t>neighbourhoods</a:t>
            </a:r>
            <a:r>
              <a:rPr lang="en-US" dirty="0" smtClean="0"/>
              <a:t> that make up Toronto, Ontario, Canada has earned the city its unofficial nickname of "the city of </a:t>
            </a:r>
            <a:r>
              <a:rPr lang="en-US" dirty="0" err="1" smtClean="0"/>
              <a:t>neighbourhoods</a:t>
            </a:r>
            <a:r>
              <a:rPr lang="en-US" dirty="0" smtClean="0"/>
              <a:t>." There are 140 </a:t>
            </a:r>
            <a:r>
              <a:rPr lang="en-US" dirty="0" err="1" smtClean="0"/>
              <a:t>neighbourhoods</a:t>
            </a:r>
            <a:r>
              <a:rPr lang="en-US" dirty="0" smtClean="0"/>
              <a:t> officially recognized by the City of Toronto and upwards of 240 official and unofficial </a:t>
            </a:r>
            <a:r>
              <a:rPr lang="en-US" dirty="0" err="1" smtClean="0"/>
              <a:t>neighbourhoods</a:t>
            </a:r>
            <a:r>
              <a:rPr lang="en-US" dirty="0" smtClean="0"/>
              <a:t> within the city's boundaries. Before 1998, Toronto was a much smaller municipality and formed part of Metropolitan Toronto. When the city amalgamated that year, Toronto grew to encompass the former municipalities of York, East York, North York, </a:t>
            </a:r>
            <a:r>
              <a:rPr lang="en-US" dirty="0" err="1" smtClean="0"/>
              <a:t>Etobicoke</a:t>
            </a:r>
            <a:r>
              <a:rPr lang="en-US" dirty="0" smtClean="0"/>
              <a:t>, and Scarborough. Each of these former municipalities still maintains, to a certain degree, its own distinct identity, and the names of these municipalities are still used by their residents, sometimes for disambiguation purposes as amalgamation resulted in duplicated street names. The area known as Toronto before the amalgamation is sometimes called the "old" City of Toronto, the Central District or simply "Downtown".</a:t>
            </a:r>
          </a:p>
          <a:p>
            <a:r>
              <a:rPr lang="en-US" dirty="0" smtClean="0"/>
              <a:t> </a:t>
            </a:r>
          </a:p>
          <a:p>
            <a:r>
              <a:rPr lang="en-US" dirty="0" smtClean="0"/>
              <a:t>The "former" City of Toronto is, by far, the most populous and densest part of the city. It is also the business and administrative centre of the city. The uniquely Torontonian bay-and-gable housing style is common throughout the former city.</a:t>
            </a:r>
          </a:p>
          <a:p>
            <a:r>
              <a:rPr lang="en-US" dirty="0" smtClean="0"/>
              <a:t> </a:t>
            </a:r>
          </a:p>
          <a:p>
            <a:r>
              <a:rPr lang="en-US" dirty="0" smtClean="0"/>
              <a:t>The "inner ring" suburbs of York and East York are older, predominantly middle-income areas, and ethnically diverse. Much of the housing stock in these areas consists of pre-World War II single-family houses and post-war high-rises. Many of the </a:t>
            </a:r>
            <a:r>
              <a:rPr lang="en-US" dirty="0" err="1" smtClean="0"/>
              <a:t>neighbourhoods</a:t>
            </a:r>
            <a:r>
              <a:rPr lang="en-US" dirty="0" smtClean="0"/>
              <a:t> in these areas were built up as streetcar suburbs and contain many dense and mixed-use streets, some of which are one-way. They share many characteristics with sections of the "old" city, outside the downtown core.</a:t>
            </a:r>
          </a:p>
          <a:p>
            <a:r>
              <a:rPr lang="en-US" dirty="0" smtClean="0"/>
              <a:t> </a:t>
            </a:r>
          </a:p>
          <a:p>
            <a:r>
              <a:rPr lang="en-US" dirty="0" smtClean="0"/>
              <a:t>The "outer ring" suburbs of </a:t>
            </a:r>
            <a:r>
              <a:rPr lang="en-US" dirty="0" err="1" smtClean="0"/>
              <a:t>Etobicoke</a:t>
            </a:r>
            <a:r>
              <a:rPr lang="en-US" dirty="0" smtClean="0"/>
              <a:t>, Scarborough, and North York are much more suburban in nature (although these boroughs are developing urban </a:t>
            </a:r>
            <a:r>
              <a:rPr lang="en-US" dirty="0" err="1" smtClean="0"/>
              <a:t>centres</a:t>
            </a:r>
            <a:r>
              <a:rPr lang="en-US" dirty="0" smtClean="0"/>
              <a:t> of their own, such as North York City Centre around Mel </a:t>
            </a:r>
            <a:r>
              <a:rPr lang="en-US" dirty="0" err="1" smtClean="0"/>
              <a:t>Lastman</a:t>
            </a:r>
            <a:r>
              <a:rPr lang="en-US" dirty="0" smtClean="0"/>
              <a:t> Square). The following is a list of the more notable </a:t>
            </a:r>
            <a:r>
              <a:rPr lang="en-US" dirty="0" err="1" smtClean="0"/>
              <a:t>neighbourhoods</a:t>
            </a:r>
            <a:r>
              <a:rPr lang="en-US" dirty="0" smtClean="0"/>
              <a:t>, divided by the </a:t>
            </a:r>
            <a:r>
              <a:rPr lang="en-US" dirty="0" err="1" smtClean="0"/>
              <a:t>neighbourhoods'</a:t>
            </a:r>
            <a:r>
              <a:rPr lang="en-US" dirty="0" smtClean="0"/>
              <a:t> location based on the former municipalities, the names of which are still known and commonly used by Torontonians (and are necessary for disambiguating duplicate street names).</a:t>
            </a:r>
          </a:p>
          <a:p>
            <a:r>
              <a:rPr lang="en-US" dirty="0" smtClean="0"/>
              <a:t> </a:t>
            </a:r>
          </a:p>
          <a:p>
            <a:r>
              <a:rPr lang="en-US" dirty="0" smtClean="0"/>
              <a:t>Toronto has many groups and associations to deal with </a:t>
            </a:r>
            <a:r>
              <a:rPr lang="en-US" dirty="0" err="1" smtClean="0"/>
              <a:t>neighbourhood</a:t>
            </a:r>
            <a:r>
              <a:rPr lang="en-US" dirty="0" smtClean="0"/>
              <a:t> issues, and larger umbrella organizations organize events to deal with broader issues.</a:t>
            </a:r>
          </a:p>
          <a:p>
            <a:r>
              <a:rPr lang="en-US" dirty="0" smtClean="0"/>
              <a:t> </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t>Checking clusters : </a:t>
            </a:r>
            <a:endParaRPr lang="en-US" dirty="0"/>
          </a:p>
        </p:txBody>
      </p:sp>
      <p:pic>
        <p:nvPicPr>
          <p:cNvPr id="4" name="Content Placeholder 3"/>
          <p:cNvPicPr>
            <a:picLocks noGrp="1"/>
          </p:cNvPicPr>
          <p:nvPr>
            <p:ph sz="quarter" idx="1"/>
          </p:nvPr>
        </p:nvPicPr>
        <p:blipFill>
          <a:blip r:embed="rId2"/>
          <a:srcRect/>
          <a:stretch>
            <a:fillRect/>
          </a:stretch>
        </p:blipFill>
        <p:spPr bwMode="auto">
          <a:xfrm>
            <a:off x="457200" y="2026217"/>
            <a:ext cx="7467600" cy="402159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304800" y="685800"/>
            <a:ext cx="8229600" cy="41148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Conclusions :</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From this Project,  we can cluster the neighborhoods and their nearby venues and we cluster them according to top 10 most trending ones because their frequency of visiting by people is very high.</a:t>
            </a:r>
          </a:p>
          <a:p>
            <a:r>
              <a:rPr lang="en-US" dirty="0" smtClean="0"/>
              <a:t>So if you want to start any kind of business like Cinema Theatres, Restaurants, etc… you can select the better the neighborhood.</a:t>
            </a:r>
          </a:p>
          <a:p>
            <a:r>
              <a:rPr lang="en-US" dirty="0" smtClean="0"/>
              <a:t>And if you want to visit any tourists spots or hangout in the city you selected you can explore so many venues nearby.</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Data acquisition and cleaning :</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This is a list of postal codes in Canada where the first letter is M. Postal codes beginning with M are located within the city of Toronto in the province of Ontario. Only the first three characters are listed, corresponding to the Forward </a:t>
            </a:r>
            <a:r>
              <a:rPr lang="en-US" dirty="0" err="1" smtClean="0"/>
              <a:t>Sortation</a:t>
            </a:r>
            <a:r>
              <a:rPr lang="en-US" dirty="0" smtClean="0"/>
              <a:t> Area.</a:t>
            </a:r>
          </a:p>
          <a:p>
            <a:r>
              <a:rPr lang="en-US" dirty="0" smtClean="0"/>
              <a:t> </a:t>
            </a:r>
          </a:p>
          <a:p>
            <a:r>
              <a:rPr lang="en-US" dirty="0" smtClean="0"/>
              <a:t>Canada Post provides a free postal code look-up tool on its website, via its applications for such </a:t>
            </a:r>
            <a:r>
              <a:rPr lang="en-US" dirty="0" err="1" smtClean="0"/>
              <a:t>smartphones</a:t>
            </a:r>
            <a:r>
              <a:rPr lang="en-US" dirty="0" smtClean="0"/>
              <a:t> as the </a:t>
            </a:r>
            <a:r>
              <a:rPr lang="en-US" dirty="0" err="1" smtClean="0"/>
              <a:t>iPhone</a:t>
            </a:r>
            <a:r>
              <a:rPr lang="en-US" dirty="0" smtClean="0"/>
              <a:t> and BlackBerry,  and sells hard-copy directories and CD-ROMs. Many vendors also sell validation tools, which allow customers to properly match addresses and postal codes. Hard-copy directories can also be consulted in all post offices, and some libraries.</a:t>
            </a:r>
          </a:p>
          <a:p>
            <a:r>
              <a:rPr lang="en-US" dirty="0" smtClean="0"/>
              <a:t> </a:t>
            </a:r>
          </a:p>
          <a:p>
            <a:r>
              <a:rPr lang="en-US" dirty="0" smtClean="0"/>
              <a:t>Toronto - 103 FSAs</a:t>
            </a:r>
          </a:p>
          <a:p>
            <a:r>
              <a:rPr lang="en-US" dirty="0" smtClean="0"/>
              <a:t>Note: There are no rural FSAs in Toronto, hence no postal codes should start with M0, however, the postal code M0R 8T0 is assigned to an Amazon warehouse in Mississauga, suggesting that Canada Post may be allocating the M0 FSA for high volume addresses.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1733232" y="1743392"/>
            <a:ext cx="5677535" cy="337121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Exploratory Data Analysis </a:t>
            </a:r>
            <a:r>
              <a:rPr lang="en-US" b="1" u="sng" dirty="0" smtClean="0"/>
              <a:t>:</a:t>
            </a:r>
            <a:endParaRPr lang="en-US" dirty="0"/>
          </a:p>
        </p:txBody>
      </p:sp>
      <p:sp>
        <p:nvSpPr>
          <p:cNvPr id="3" name="Content Placeholder 2"/>
          <p:cNvSpPr>
            <a:spLocks noGrp="1"/>
          </p:cNvSpPr>
          <p:nvPr>
            <p:ph sz="quarter" idx="1"/>
          </p:nvPr>
        </p:nvSpPr>
        <p:spPr/>
        <p:txBody>
          <a:bodyPr/>
          <a:lstStyle/>
          <a:p>
            <a:r>
              <a:rPr lang="en-US" dirty="0" smtClean="0"/>
              <a:t>Joining Two Data Sets Containing information  about Boroughs its respective neighborhoods and postal code latitudes and longitudes respectively.</a:t>
            </a:r>
          </a:p>
          <a:p>
            <a:endParaRPr lang="en-US" dirty="0"/>
          </a:p>
        </p:txBody>
      </p:sp>
      <p:pic>
        <p:nvPicPr>
          <p:cNvPr id="4" name="Picture 3"/>
          <p:cNvPicPr/>
          <p:nvPr/>
        </p:nvPicPr>
        <p:blipFill>
          <a:blip r:embed="rId2"/>
          <a:srcRect/>
          <a:stretch>
            <a:fillRect/>
          </a:stretch>
        </p:blipFill>
        <p:spPr bwMode="auto">
          <a:xfrm>
            <a:off x="1066800" y="2895600"/>
            <a:ext cx="5943600" cy="3502937"/>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PACKAGES</a:t>
            </a:r>
            <a:endParaRPr lang="en-US" dirty="0"/>
          </a:p>
        </p:txBody>
      </p:sp>
      <p:sp>
        <p:nvSpPr>
          <p:cNvPr id="3" name="Text Placeholder 2"/>
          <p:cNvSpPr>
            <a:spLocks noGrp="1"/>
          </p:cNvSpPr>
          <p:nvPr>
            <p:ph type="body" idx="2"/>
          </p:nvPr>
        </p:nvSpPr>
        <p:spPr/>
        <p:txBody>
          <a:bodyPr>
            <a:normAutofit fontScale="92500" lnSpcReduction="20000"/>
          </a:bodyPr>
          <a:lstStyle/>
          <a:p>
            <a:r>
              <a:rPr lang="en-US" dirty="0" smtClean="0"/>
              <a:t>I’ve  imported some libraries to perform some actions. </a:t>
            </a:r>
          </a:p>
          <a:p>
            <a:r>
              <a:rPr lang="en-US" dirty="0" smtClean="0"/>
              <a:t> </a:t>
            </a:r>
          </a:p>
          <a:p>
            <a:pPr lvl="0"/>
            <a:r>
              <a:rPr lang="en-US" dirty="0" err="1" smtClean="0"/>
              <a:t>NumPy</a:t>
            </a:r>
            <a:r>
              <a:rPr lang="en-US" dirty="0" smtClean="0"/>
              <a:t>   </a:t>
            </a:r>
            <a:r>
              <a:rPr lang="en-US" dirty="0" smtClean="0">
                <a:sym typeface="Wingdings"/>
              </a:rPr>
              <a:t></a:t>
            </a:r>
            <a:r>
              <a:rPr lang="en-US" dirty="0" smtClean="0"/>
              <a:t>  Library to handle data in </a:t>
            </a:r>
            <a:r>
              <a:rPr lang="en-US" dirty="0" err="1" smtClean="0"/>
              <a:t>vectorized</a:t>
            </a:r>
            <a:r>
              <a:rPr lang="en-US" dirty="0" smtClean="0"/>
              <a:t> manner</a:t>
            </a:r>
          </a:p>
          <a:p>
            <a:pPr lvl="0"/>
            <a:r>
              <a:rPr lang="en-US" dirty="0" smtClean="0"/>
              <a:t>Pandas   </a:t>
            </a:r>
            <a:r>
              <a:rPr lang="en-US" dirty="0" smtClean="0">
                <a:sym typeface="Wingdings"/>
              </a:rPr>
              <a:t></a:t>
            </a:r>
            <a:r>
              <a:rPr lang="en-US" dirty="0" smtClean="0"/>
              <a:t>  Library for Data Analysis</a:t>
            </a:r>
          </a:p>
          <a:p>
            <a:pPr lvl="0"/>
            <a:r>
              <a:rPr lang="en-US" dirty="0" err="1" smtClean="0"/>
              <a:t>json</a:t>
            </a:r>
            <a:r>
              <a:rPr lang="en-US" dirty="0" smtClean="0"/>
              <a:t>        </a:t>
            </a:r>
            <a:r>
              <a:rPr lang="en-US" dirty="0" smtClean="0">
                <a:sym typeface="Wingdings"/>
              </a:rPr>
              <a:t></a:t>
            </a:r>
            <a:r>
              <a:rPr lang="en-US" dirty="0" smtClean="0"/>
              <a:t>  Library to handle JSON Files</a:t>
            </a:r>
          </a:p>
          <a:p>
            <a:pPr lvl="0"/>
            <a:r>
              <a:rPr lang="en-US" dirty="0" err="1" smtClean="0"/>
              <a:t>Nominatim</a:t>
            </a:r>
            <a:r>
              <a:rPr lang="en-US" dirty="0" smtClean="0"/>
              <a:t> </a:t>
            </a:r>
            <a:r>
              <a:rPr lang="en-US" dirty="0" smtClean="0">
                <a:sym typeface="Wingdings"/>
              </a:rPr>
              <a:t></a:t>
            </a:r>
            <a:r>
              <a:rPr lang="en-US" dirty="0" smtClean="0"/>
              <a:t> Library that converts an Address to Latitudes and Longitudes</a:t>
            </a:r>
          </a:p>
          <a:p>
            <a:pPr lvl="0"/>
            <a:r>
              <a:rPr lang="en-US" dirty="0" err="1" smtClean="0"/>
              <a:t>json_normalize</a:t>
            </a:r>
            <a:r>
              <a:rPr lang="en-US" dirty="0" smtClean="0"/>
              <a:t> </a:t>
            </a:r>
            <a:r>
              <a:rPr lang="en-US" dirty="0" smtClean="0">
                <a:sym typeface="Wingdings"/>
              </a:rPr>
              <a:t></a:t>
            </a:r>
            <a:r>
              <a:rPr lang="en-US" dirty="0" smtClean="0"/>
              <a:t> Library that transforms JSON Files into Pandas Data Frame</a:t>
            </a:r>
          </a:p>
          <a:p>
            <a:pPr lvl="0"/>
            <a:r>
              <a:rPr lang="en-US" dirty="0" smtClean="0"/>
              <a:t>Folium   </a:t>
            </a:r>
            <a:r>
              <a:rPr lang="en-US" dirty="0" smtClean="0">
                <a:sym typeface="Wingdings"/>
              </a:rPr>
              <a:t></a:t>
            </a:r>
            <a:r>
              <a:rPr lang="en-US" dirty="0" smtClean="0"/>
              <a:t> Library that </a:t>
            </a:r>
            <a:r>
              <a:rPr lang="en-US" dirty="0" err="1" smtClean="0"/>
              <a:t>renderes</a:t>
            </a:r>
            <a:r>
              <a:rPr lang="en-US" dirty="0" smtClean="0"/>
              <a:t> Maps</a:t>
            </a:r>
          </a:p>
          <a:p>
            <a:endParaRPr lang="en-US" dirty="0"/>
          </a:p>
        </p:txBody>
      </p:sp>
      <p:pic>
        <p:nvPicPr>
          <p:cNvPr id="5" name="Content Placeholder 4"/>
          <p:cNvPicPr>
            <a:picLocks noGrp="1"/>
          </p:cNvPicPr>
          <p:nvPr>
            <p:ph sz="quarter" idx="1"/>
          </p:nvPr>
        </p:nvPicPr>
        <p:blipFill>
          <a:blip r:embed="rId2"/>
          <a:srcRect/>
          <a:stretch>
            <a:fillRect/>
          </a:stretch>
        </p:blipFill>
        <p:spPr bwMode="auto">
          <a:xfrm>
            <a:off x="0" y="990600"/>
            <a:ext cx="6096000" cy="48768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u="sng" dirty="0" smtClean="0"/>
              <a:t>Calculating a city Latitudes and Longitudes </a:t>
            </a:r>
            <a:r>
              <a:rPr lang="en-US" b="1" i="1" u="sng" dirty="0" smtClean="0"/>
              <a:t>:</a:t>
            </a:r>
            <a:endParaRPr lang="en-US" dirty="0"/>
          </a:p>
        </p:txBody>
      </p:sp>
      <p:pic>
        <p:nvPicPr>
          <p:cNvPr id="4" name="Content Placeholder 3"/>
          <p:cNvPicPr>
            <a:picLocks noGrp="1"/>
          </p:cNvPicPr>
          <p:nvPr>
            <p:ph sz="quarter" idx="1"/>
          </p:nvPr>
        </p:nvPicPr>
        <p:blipFill>
          <a:blip r:embed="rId2"/>
          <a:srcRect/>
          <a:stretch>
            <a:fillRect/>
          </a:stretch>
        </p:blipFill>
        <p:spPr bwMode="auto">
          <a:xfrm>
            <a:off x="581025" y="3327400"/>
            <a:ext cx="7219950" cy="14192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u="sng" dirty="0" smtClean="0"/>
              <a:t>Creating a Folium Map of selected City </a:t>
            </a:r>
            <a:r>
              <a:rPr lang="en-US" b="1" i="1" u="sng" dirty="0" smtClean="0"/>
              <a:t>:</a:t>
            </a:r>
            <a:endParaRPr lang="en-US" dirty="0"/>
          </a:p>
        </p:txBody>
      </p:sp>
      <p:pic>
        <p:nvPicPr>
          <p:cNvPr id="4" name="Content Placeholder 3"/>
          <p:cNvPicPr>
            <a:picLocks noGrp="1"/>
          </p:cNvPicPr>
          <p:nvPr>
            <p:ph sz="quarter" idx="1"/>
          </p:nvPr>
        </p:nvPicPr>
        <p:blipFill>
          <a:blip r:embed="rId2"/>
          <a:srcRect/>
          <a:stretch>
            <a:fillRect/>
          </a:stretch>
        </p:blipFill>
        <p:spPr bwMode="auto">
          <a:xfrm>
            <a:off x="457200" y="2776405"/>
            <a:ext cx="7467600" cy="252121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228600" y="685800"/>
            <a:ext cx="8382000" cy="48768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25</TotalTime>
  <Words>442</Words>
  <Application>Microsoft Office PowerPoint</Application>
  <PresentationFormat>On-screen Show (4:3)</PresentationFormat>
  <Paragraphs>49</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Oriel</vt:lpstr>
      <vt:lpstr>Battle of Neighborhoods</vt:lpstr>
      <vt:lpstr>Introduction:</vt:lpstr>
      <vt:lpstr>Data acquisition and cleaning :</vt:lpstr>
      <vt:lpstr>Slide 4</vt:lpstr>
      <vt:lpstr>Exploratory Data Analysis :</vt:lpstr>
      <vt:lpstr>IMPORTING PACKAGES</vt:lpstr>
      <vt:lpstr>Calculating a city Latitudes and Longitudes :</vt:lpstr>
      <vt:lpstr>Creating a Folium Map of selected City :</vt:lpstr>
      <vt:lpstr>Slide 9</vt:lpstr>
      <vt:lpstr>Function that creates a Data Frame with all Boroughs and their respective neighbor hoods with nearby venues :</vt:lpstr>
      <vt:lpstr>Slide 11</vt:lpstr>
      <vt:lpstr>One – hot Encoding on the resulting Data Frame :</vt:lpstr>
      <vt:lpstr>Function that returns top 10 venues near each neighborhood of each borough :</vt:lpstr>
      <vt:lpstr>Slide 14</vt:lpstr>
      <vt:lpstr>K-MEANS CLUSTERING : </vt:lpstr>
      <vt:lpstr>REMODELING  DATAFRAME AFTER CLUSTERING :-</vt:lpstr>
      <vt:lpstr>Code for visualizing the clusters on the West Toronto Map :</vt:lpstr>
      <vt:lpstr>Visualization :</vt:lpstr>
      <vt:lpstr>Comparision :</vt:lpstr>
      <vt:lpstr>Checking clusters : </vt:lpstr>
      <vt:lpstr>Slide 21</vt:lpstr>
      <vt:lpstr>Conclusions :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Neighborhoods</dc:title>
  <dc:creator>kiran kalla</dc:creator>
  <cp:lastModifiedBy>kiran kalla</cp:lastModifiedBy>
  <cp:revision>3</cp:revision>
  <dcterms:created xsi:type="dcterms:W3CDTF">2020-05-18T11:41:48Z</dcterms:created>
  <dcterms:modified xsi:type="dcterms:W3CDTF">2020-05-18T12:07:05Z</dcterms:modified>
</cp:coreProperties>
</file>