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22" r:id="rId18"/>
    <p:sldId id="1323"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3" d="100"/>
          <a:sy n="103" d="100"/>
        </p:scale>
        <p:origin x="1138" y="77"/>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A</a:t>
            </a:r>
            <a:r>
              <a:rPr lang="en-US" sz="1100" dirty="0">
                <a:solidFill>
                  <a:srgbClr val="7030A0"/>
                </a:solidFill>
              </a:rPr>
              <a:t>RUN PRASATH VK</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814721104008</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82" y="541659"/>
            <a:ext cx="7886430" cy="666517"/>
          </a:xfrm>
        </p:spPr>
        <p:txBody>
          <a:bodyPr/>
          <a:lstStyle/>
          <a:p>
            <a:pPr algn="ctr"/>
            <a:r>
              <a:rPr lang="en-US" sz="2400" b="1" dirty="0">
                <a:solidFill>
                  <a:srgbClr val="00B0F0"/>
                </a:solidFill>
              </a:rPr>
              <a:t>Student’s login</a:t>
            </a:r>
          </a:p>
        </p:txBody>
      </p:sp>
      <p:pic>
        <p:nvPicPr>
          <p:cNvPr id="5" name="Picture 4">
            <a:extLst>
              <a:ext uri="{FF2B5EF4-FFF2-40B4-BE49-F238E27FC236}">
                <a16:creationId xmlns:a16="http://schemas.microsoft.com/office/drawing/2014/main" id="{BB925519-A6C3-0353-61A4-6E09BC950499}"/>
              </a:ext>
            </a:extLst>
          </p:cNvPr>
          <p:cNvPicPr>
            <a:picLocks noChangeAspect="1"/>
          </p:cNvPicPr>
          <p:nvPr/>
        </p:nvPicPr>
        <p:blipFill>
          <a:blip r:embed="rId2"/>
          <a:stretch>
            <a:fillRect/>
          </a:stretch>
        </p:blipFill>
        <p:spPr>
          <a:xfrm>
            <a:off x="434785" y="1129990"/>
            <a:ext cx="8273980" cy="38806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6" name="Picture 5">
            <a:extLst>
              <a:ext uri="{FF2B5EF4-FFF2-40B4-BE49-F238E27FC236}">
                <a16:creationId xmlns:a16="http://schemas.microsoft.com/office/drawing/2014/main" id="{F4458935-5B78-9CEB-C999-715AADA9CD97}"/>
              </a:ext>
            </a:extLst>
          </p:cNvPr>
          <p:cNvPicPr>
            <a:picLocks noChangeAspect="1"/>
          </p:cNvPicPr>
          <p:nvPr/>
        </p:nvPicPr>
        <p:blipFill>
          <a:blip r:embed="rId2"/>
          <a:srcRect/>
          <a:stretch/>
        </p:blipFill>
        <p:spPr>
          <a:xfrm>
            <a:off x="1101533" y="1182029"/>
            <a:ext cx="6940484" cy="36799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p>
        </p:txBody>
      </p:sp>
      <p:pic>
        <p:nvPicPr>
          <p:cNvPr id="4" name="Picture 3"/>
          <p:cNvPicPr>
            <a:picLocks noChangeAspect="1"/>
          </p:cNvPicPr>
          <p:nvPr/>
        </p:nvPicPr>
        <p:blipFill>
          <a:blip r:embed="rId2"/>
          <a:srcRect/>
          <a:stretch/>
        </p:blipFill>
        <p:spPr>
          <a:xfrm>
            <a:off x="1059143" y="1172845"/>
            <a:ext cx="7219388" cy="38277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p>
        </p:txBody>
      </p:sp>
      <p:pic>
        <p:nvPicPr>
          <p:cNvPr id="4" name="Picture 3"/>
          <p:cNvPicPr>
            <a:picLocks noChangeAspect="1"/>
          </p:cNvPicPr>
          <p:nvPr/>
        </p:nvPicPr>
        <p:blipFill>
          <a:blip r:embed="rId2"/>
          <a:srcRect/>
          <a:stretch/>
        </p:blipFill>
        <p:spPr>
          <a:xfrm>
            <a:off x="960435" y="1148715"/>
            <a:ext cx="7236465" cy="38519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99" y="437236"/>
            <a:ext cx="7886700" cy="715645"/>
          </a:xfrm>
        </p:spPr>
        <p:txBody>
          <a:bodyPr/>
          <a:lstStyle/>
          <a:p>
            <a:pPr algn="ctr"/>
            <a:r>
              <a:rPr lang="en-US" sz="2400" b="1" dirty="0">
                <a:solidFill>
                  <a:srgbClr val="00B0F0"/>
                </a:solidFill>
              </a:rPr>
              <a:t>No access</a:t>
            </a:r>
          </a:p>
        </p:txBody>
      </p:sp>
      <p:pic>
        <p:nvPicPr>
          <p:cNvPr id="6" name="Picture 5">
            <a:extLst>
              <a:ext uri="{FF2B5EF4-FFF2-40B4-BE49-F238E27FC236}">
                <a16:creationId xmlns:a16="http://schemas.microsoft.com/office/drawing/2014/main" id="{C6EBFD29-A3AB-1D58-8BD9-98B73D665F36}"/>
              </a:ext>
            </a:extLst>
          </p:cNvPr>
          <p:cNvPicPr>
            <a:picLocks noChangeAspect="1"/>
          </p:cNvPicPr>
          <p:nvPr/>
        </p:nvPicPr>
        <p:blipFill>
          <a:blip r:embed="rId2"/>
          <a:stretch>
            <a:fillRect/>
          </a:stretch>
        </p:blipFill>
        <p:spPr>
          <a:xfrm>
            <a:off x="643053" y="981308"/>
            <a:ext cx="7614417" cy="39359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08" y="529761"/>
            <a:ext cx="7886700" cy="471805"/>
          </a:xfrm>
        </p:spPr>
        <p:txBody>
          <a:bodyPr/>
          <a:lstStyle/>
          <a:p>
            <a:pPr algn="ctr"/>
            <a:r>
              <a:rPr lang="en-US" sz="2400" b="1" dirty="0">
                <a:solidFill>
                  <a:srgbClr val="00B0F0"/>
                </a:solidFill>
              </a:rPr>
              <a:t>404 Error</a:t>
            </a:r>
          </a:p>
        </p:txBody>
      </p:sp>
      <p:pic>
        <p:nvPicPr>
          <p:cNvPr id="6" name="Picture 5">
            <a:extLst>
              <a:ext uri="{FF2B5EF4-FFF2-40B4-BE49-F238E27FC236}">
                <a16:creationId xmlns:a16="http://schemas.microsoft.com/office/drawing/2014/main" id="{74D4D855-3593-A780-DC26-494D31A499A6}"/>
              </a:ext>
            </a:extLst>
          </p:cNvPr>
          <p:cNvPicPr>
            <a:picLocks noChangeAspect="1"/>
          </p:cNvPicPr>
          <p:nvPr/>
        </p:nvPicPr>
        <p:blipFill>
          <a:blip r:embed="rId2"/>
          <a:stretch>
            <a:fillRect/>
          </a:stretch>
        </p:blipFill>
        <p:spPr>
          <a:xfrm>
            <a:off x="880946" y="1001566"/>
            <a:ext cx="7382107" cy="39371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1058157" y="1004935"/>
            <a:ext cx="7238350" cy="3754874"/>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Enhanced Collaboration: </a:t>
            </a:r>
            <a:r>
              <a:rPr kumimoji="0" lang="en-US" altLang="en-US" sz="1400" b="0" i="0" u="none" strike="noStrike" cap="none" normalizeH="0" baseline="0" dirty="0">
                <a:ln>
                  <a:noFill/>
                </a:ln>
                <a:solidFill>
                  <a:schemeClr val="tx1"/>
                </a:solidFill>
                <a:effectLst/>
                <a:latin typeface="Arial" panose="020B0604020202020204" pitchFamily="34" charset="0"/>
              </a:rPr>
              <a:t>Introduce advanced collaboration functionalities to foster seamless teamwork.</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External Tool Integration: </a:t>
            </a:r>
            <a:r>
              <a:rPr kumimoji="0" lang="en-US" altLang="en-US" sz="1400" b="0" i="0" u="none" strike="noStrike" cap="none" normalizeH="0" baseline="0" dirty="0">
                <a:ln>
                  <a:noFill/>
                </a:ln>
                <a:solidFill>
                  <a:schemeClr val="tx1"/>
                </a:solidFill>
                <a:effectLst/>
                <a:latin typeface="Arial" panose="020B0604020202020204" pitchFamily="34" charset="0"/>
              </a:rPr>
              <a:t>Incorporate compatibility with external productivity tools for enhanced workflow integration.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Improved Security: </a:t>
            </a:r>
            <a:r>
              <a:rPr kumimoji="0" lang="en-US" altLang="en-US" sz="1400" b="0" i="0" u="none" strike="noStrike" cap="none" normalizeH="0" baseline="0" dirty="0">
                <a:ln>
                  <a:noFill/>
                </a:ln>
                <a:solidFill>
                  <a:schemeClr val="tx1"/>
                </a:solidFill>
                <a:effectLst/>
                <a:latin typeface="Arial" panose="020B0604020202020204" pitchFamily="34" charset="0"/>
              </a:rPr>
              <a:t>Strengthen security measures to safeguard user data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Mobile App:</a:t>
            </a:r>
            <a:r>
              <a:rPr kumimoji="0" lang="en-US" altLang="en-US" sz="1400" b="0" i="0" u="none" strike="noStrike" cap="none" normalizeH="0" baseline="0" dirty="0">
                <a:ln>
                  <a:noFill/>
                </a:ln>
                <a:solidFill>
                  <a:schemeClr val="tx1"/>
                </a:solidFill>
                <a:effectLst/>
                <a:latin typeface="Arial" panose="020B0604020202020204" pitchFamily="34" charset="0"/>
              </a:rPr>
              <a:t> Develop a mobile application counterpart to ensure accessibility and convenience.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Offline Access: </a:t>
            </a:r>
            <a:r>
              <a:rPr kumimoji="0" lang="en-US" altLang="en-US" sz="1400" b="0" i="0" u="none" strike="noStrike" cap="none" normalizeH="0" baseline="0" dirty="0">
                <a:ln>
                  <a:noFill/>
                </a:ln>
                <a:solidFill>
                  <a:schemeClr val="tx1"/>
                </a:solidFill>
                <a:effectLst/>
                <a:latin typeface="Arial" panose="020B0604020202020204" pitchFamily="34" charset="0"/>
              </a:rPr>
              <a:t>Enable users to access and synchronize notes even without an internet connection.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Customizable Templates: </a:t>
            </a:r>
            <a:r>
              <a:rPr kumimoji="0" lang="en-US" altLang="en-US" sz="1400" b="0" i="0" u="none" strike="noStrike" cap="none" normalizeH="0" baseline="0" dirty="0">
                <a:ln>
                  <a:noFill/>
                </a:ln>
                <a:solidFill>
                  <a:schemeClr val="tx1"/>
                </a:solidFill>
                <a:effectLst/>
                <a:latin typeface="Arial" panose="020B0604020202020204" pitchFamily="34" charset="0"/>
              </a:rPr>
              <a:t>Offer customizable templates and workflows to tailor note-taking experiences.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Analytics: </a:t>
            </a:r>
            <a:r>
              <a:rPr kumimoji="0" lang="en-US" altLang="en-US" sz="1400" b="0" i="0" u="none" strike="noStrike" cap="none" normalizeH="0" baseline="0" dirty="0">
                <a:ln>
                  <a:noFill/>
                </a:ln>
                <a:solidFill>
                  <a:schemeClr val="tx1"/>
                </a:solidFill>
                <a:effectLst/>
                <a:latin typeface="Arial" panose="020B0604020202020204" pitchFamily="34" charset="0"/>
              </a:rPr>
              <a:t>Provide users with insights into usage patterns and productivity metrics.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Accessibility: </a:t>
            </a:r>
            <a:r>
              <a:rPr kumimoji="0" lang="en-US" altLang="en-US" sz="1400" b="0" i="0" u="none" strike="noStrike" cap="none" normalizeH="0" baseline="0" dirty="0">
                <a:ln>
                  <a:noFill/>
                </a:ln>
                <a:solidFill>
                  <a:schemeClr val="tx1"/>
                </a:solidFill>
                <a:effectLst/>
                <a:latin typeface="Arial" panose="020B0604020202020204" pitchFamily="34" charset="0"/>
              </a:rPr>
              <a:t>Enhance accessibility features to accommodate diverse user needs.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Community Feedback: </a:t>
            </a:r>
            <a:r>
              <a:rPr kumimoji="0" lang="en-US" altLang="en-US" sz="1400" b="0" i="0" u="none" strike="noStrike" cap="none" normalizeH="0" baseline="0" dirty="0">
                <a:ln>
                  <a:noFill/>
                </a:ln>
                <a:solidFill>
                  <a:schemeClr val="tx1"/>
                </a:solidFill>
                <a:effectLst/>
                <a:latin typeface="Arial" panose="020B0604020202020204" pitchFamily="34" charset="0"/>
              </a:rPr>
              <a:t>Integrate user feedback mechanisms to foster community engagement and refinement.</a:t>
            </a:r>
          </a:p>
          <a:p>
            <a:pPr marL="285750" indent="-285750">
              <a:buFont typeface="Arial" panose="020B0604020202020204" pitchFamily="34" charset="0"/>
              <a:buChar cha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39"/>
            <a:ext cx="7292340" cy="2934258"/>
          </a:xfrm>
          <a:prstGeom prst="rect">
            <a:avLst/>
          </a:prstGeom>
          <a:noFill/>
        </p:spPr>
        <p:txBody>
          <a:bodyPr wrap="square" rtlCol="0">
            <a:noAutofit/>
          </a:bodyPr>
          <a:lstStyle/>
          <a:p>
            <a:pPr algn="just"/>
            <a:endParaRPr lang="en-US" dirty="0"/>
          </a:p>
          <a:p>
            <a:pPr algn="just"/>
            <a:r>
              <a:rPr lang="en-US" dirty="0"/>
              <a:t>The </a:t>
            </a:r>
            <a:r>
              <a:rPr lang="en-US" b="1" dirty="0" err="1"/>
              <a:t>MemoMatrix</a:t>
            </a:r>
            <a:r>
              <a:rPr lang="en-US" dirty="0"/>
              <a:t> web application, constructed on Django, offers a comprehensive solution to the challenges encountered in note-taking, organization, and sharing. By establishing a centralized platform fortified with robust security measures, cutting-edge collaboration features, efficient organization tools, and an intuitive interface, the application aims to streamline workflows, boost productivity, and facilitate seamless knowledge exchange among users.</a:t>
            </a:r>
          </a:p>
          <a:p>
            <a:pPr algn="just"/>
            <a:endParaRPr lang="en-US" dirty="0"/>
          </a:p>
          <a:p>
            <a:pPr algn="just"/>
            <a:r>
              <a:rPr lang="en-US" dirty="0"/>
              <a:t>In essence, </a:t>
            </a:r>
            <a:r>
              <a:rPr lang="en-US" b="1" dirty="0" err="1"/>
              <a:t>MemoMatrix</a:t>
            </a:r>
            <a:r>
              <a:rPr lang="en-US" dirty="0"/>
              <a:t> stands as an invaluable tool for individuals, teams, and organizations seeking to streamline note-taking processes, foster effective collaboration, and harness the collective power of shared knowledge. Through ongoing refinement and innovation, </a:t>
            </a:r>
            <a:r>
              <a:rPr lang="en-US" b="1" dirty="0" err="1"/>
              <a:t>MemoMatrix</a:t>
            </a:r>
            <a:r>
              <a:rPr lang="en-US" dirty="0"/>
              <a:t> continues to evolve, remaining a cornerstone asset for users striving for excellence in productivity and collaboration.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254125" y="1362105"/>
            <a:ext cx="6635750" cy="3323987"/>
          </a:xfrm>
          <a:prstGeom prst="rect">
            <a:avLst/>
          </a:prstGeom>
          <a:noFill/>
        </p:spPr>
        <p:txBody>
          <a:bodyPr wrap="square" rtlCol="0">
            <a:spAutoFit/>
          </a:bodyPr>
          <a:lstStyle/>
          <a:p>
            <a:pPr algn="just"/>
            <a:r>
              <a:rPr lang="en-US" b="1" dirty="0" err="1"/>
              <a:t>MemoMatrix</a:t>
            </a:r>
            <a:r>
              <a:rPr lang="en-US" dirty="0"/>
              <a:t> aims to develop a web application for sharing notes, built on the Django framework. Within this platform, users can effortlessly create, upload, view, and exchange notes with peers. By registering securely, users gain access to a personalized hub for managing their notes securely.</a:t>
            </a:r>
          </a:p>
          <a:p>
            <a:pPr algn="just"/>
            <a:endParaRPr lang="en-US" dirty="0"/>
          </a:p>
          <a:p>
            <a:pPr algn="just"/>
            <a:r>
              <a:rPr lang="en-US" dirty="0"/>
              <a:t>Emphasizing paramount importance on data security and privacy, the application implements robust authentication mechanisms, data encryption, and precise permission controls. This ensures user data remains safeguarded, fostering a trustworthy environment for collaboration.</a:t>
            </a:r>
          </a:p>
          <a:p>
            <a:pPr algn="just"/>
            <a:endParaRPr lang="en-US" dirty="0"/>
          </a:p>
          <a:p>
            <a:pPr algn="just"/>
            <a:r>
              <a:rPr lang="en-US" dirty="0"/>
              <a:t>In essence, </a:t>
            </a:r>
            <a:r>
              <a:rPr lang="en-US" b="1" dirty="0" err="1"/>
              <a:t>MemoMatrix</a:t>
            </a:r>
            <a:r>
              <a:rPr lang="en-US" dirty="0"/>
              <a:t> strives to offer a user-friendly, secure ecosystem for collaborative note management. It's a space where users can seamlessly exchange ideas, knowledge, and insights while efficiently organizing their notes.</a:t>
            </a:r>
          </a:p>
          <a:p>
            <a:pPr algn="just"/>
            <a:endParaRPr lang="en-US"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893100"/>
          </a:xfrm>
          <a:prstGeom prst="rect">
            <a:avLst/>
          </a:prstGeom>
          <a:noFill/>
        </p:spPr>
        <p:txBody>
          <a:bodyPr wrap="square" rtlCol="0">
            <a:spAutoFit/>
          </a:bodyPr>
          <a:lstStyle/>
          <a:p>
            <a:pPr algn="just"/>
            <a:r>
              <a:rPr lang="en-US" dirty="0"/>
              <a:t>In the rapidly evolving digital landscape, individuals frequently confront obstacles in effectively managing and disseminating notes. Whether it's students collaborating on group assignments, professionals disseminating meeting insights, or enthusiasts sharing knowledge, there's a demand for a unified platform streamlining note creation, arrangement, and dissemination.</a:t>
            </a:r>
          </a:p>
          <a:p>
            <a:pPr algn="just"/>
            <a:endParaRPr lang="en-US" dirty="0"/>
          </a:p>
          <a:p>
            <a:pPr algn="just"/>
            <a:r>
              <a:rPr lang="en-US" b="1" dirty="0"/>
              <a:t>Fragmented Solutions</a:t>
            </a:r>
            <a:r>
              <a:rPr lang="en-US" dirty="0"/>
              <a:t>: Users encounter challenges in locating a singular platform encompassing all essential features for creating, organizing, and distributing notes seamlessly.</a:t>
            </a:r>
          </a:p>
          <a:p>
            <a:pPr algn="just"/>
            <a:endParaRPr lang="en-US" dirty="0"/>
          </a:p>
          <a:p>
            <a:pPr algn="just"/>
            <a:r>
              <a:rPr lang="en-US" b="1" dirty="0"/>
              <a:t>Insufficient Security: </a:t>
            </a:r>
            <a:r>
              <a:rPr lang="en-US" dirty="0"/>
              <a:t>Current offerings often fall short in implementing robust security protocols to safeguard user data, prompting apprehensions regarding privacy and confidentiality.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endParaRPr lang="en-US" dirty="0"/>
          </a:p>
          <a:p>
            <a:r>
              <a:rPr lang="en-US" dirty="0"/>
              <a:t>Within the realm of note-taking and collaboration, users frequently encounter obstacles that hinder their productivity and teamwork. These hurdles include:</a:t>
            </a:r>
          </a:p>
          <a:p>
            <a:endParaRPr lang="en-US" dirty="0"/>
          </a:p>
          <a:p>
            <a:r>
              <a:rPr lang="en-US" b="1" dirty="0"/>
              <a:t>Tool Fragmentation</a:t>
            </a:r>
            <a:r>
              <a:rPr lang="en-US" dirty="0"/>
              <a:t>: Users often juggle multiple applications or tools for note-taking, organizing, and sharing, resulting in inefficiencies. This fragmented approach necessitates navigating various platforms with distinct interfaces and functionalities.</a:t>
            </a:r>
          </a:p>
          <a:p>
            <a:endParaRPr lang="en-US" dirty="0"/>
          </a:p>
          <a:p>
            <a:r>
              <a:rPr lang="en-US" b="1" dirty="0"/>
              <a:t>Security Risks: </a:t>
            </a:r>
            <a:r>
              <a:rPr lang="en-US" dirty="0"/>
              <a:t>Numerous note-sharing platforms may overlook stringent security measures, leaving user data susceptible to breaches or unauthorized access. In the absence of robust encryption and authentication mechanisms, users may be reluctant to share sensitive information through these channels.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8848" y="43678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dirty="0" err="1">
                <a:solidFill>
                  <a:srgbClr val="00B0F0"/>
                </a:solidFill>
              </a:rPr>
              <a:t>Pr</a:t>
            </a:r>
            <a:r>
              <a:rPr lang="en-US" altLang="en-IN" sz="2400" b="1" dirty="0" err="1">
                <a:solidFill>
                  <a:srgbClr val="00B0F0"/>
                </a:solidFill>
              </a:rPr>
              <a:t>oposed</a:t>
            </a:r>
            <a:r>
              <a:rPr lang="en-IN" sz="2400" b="1" dirty="0">
                <a:solidFill>
                  <a:srgbClr val="00B0F0"/>
                </a:solidFill>
              </a:rPr>
              <a:t> Solution</a:t>
            </a:r>
            <a:endParaRPr lang="en-IN" altLang="en-IN" sz="2400" b="1" dirty="0">
              <a:solidFill>
                <a:srgbClr val="00B0F0"/>
              </a:solidFill>
            </a:endParaRPr>
          </a:p>
        </p:txBody>
      </p:sp>
      <p:sp>
        <p:nvSpPr>
          <p:cNvPr id="11" name="TextBox 10"/>
          <p:cNvSpPr txBox="1"/>
          <p:nvPr/>
        </p:nvSpPr>
        <p:spPr>
          <a:xfrm>
            <a:off x="118848" y="830872"/>
            <a:ext cx="8866934" cy="3930371"/>
          </a:xfrm>
          <a:prstGeom prst="rect">
            <a:avLst/>
          </a:prstGeom>
          <a:noFill/>
        </p:spPr>
        <p:txBody>
          <a:bodyPr wrap="square">
            <a:spAutoFit/>
          </a:bodyPr>
          <a:lstStyle/>
          <a:p>
            <a:pPr>
              <a:lnSpc>
                <a:spcPct val="150000"/>
              </a:lnSpc>
            </a:pPr>
            <a:r>
              <a:rPr lang="en-US" b="0" i="0" dirty="0">
                <a:solidFill>
                  <a:schemeClr val="accent2"/>
                </a:solidFill>
                <a:effectLst/>
                <a:latin typeface="+mn-lt"/>
                <a:cs typeface="Times New Roman" panose="02020603050405020304" pitchFamily="18" charset="0"/>
              </a:rPr>
              <a:t>The Notes Sharing Web Application, constructed using the Django framework, presents a comprehensive solution to the challenges inherent in note-taking, organizing, and sharing. Here's how the application tackles each issue:</a:t>
            </a:r>
          </a:p>
          <a:p>
            <a:pPr>
              <a:lnSpc>
                <a:spcPct val="150000"/>
              </a:lnSpc>
            </a:pPr>
            <a:endParaRPr lang="en-US" b="0" i="0" dirty="0">
              <a:solidFill>
                <a:schemeClr val="accent2"/>
              </a:solidFill>
              <a:effectLst/>
              <a:latin typeface="+mn-lt"/>
              <a:cs typeface="Times New Roman" panose="02020603050405020304" pitchFamily="18" charset="0"/>
            </a:endParaRPr>
          </a:p>
          <a:p>
            <a:pPr>
              <a:lnSpc>
                <a:spcPct val="150000"/>
              </a:lnSpc>
            </a:pPr>
            <a:r>
              <a:rPr lang="en-US" b="1" i="0" dirty="0">
                <a:solidFill>
                  <a:schemeClr val="accent2"/>
                </a:solidFill>
                <a:effectLst/>
                <a:latin typeface="+mn-lt"/>
                <a:cs typeface="Times New Roman" panose="02020603050405020304" pitchFamily="18" charset="0"/>
              </a:rPr>
              <a:t>Centralization:</a:t>
            </a:r>
          </a:p>
          <a:p>
            <a:pPr>
              <a:lnSpc>
                <a:spcPct val="150000"/>
              </a:lnSpc>
            </a:pPr>
            <a:r>
              <a:rPr lang="en-US" b="0" i="0" dirty="0">
                <a:solidFill>
                  <a:schemeClr val="accent2"/>
                </a:solidFill>
                <a:effectLst/>
                <a:latin typeface="+mn-lt"/>
                <a:cs typeface="Times New Roman" panose="02020603050405020304" pitchFamily="18" charset="0"/>
              </a:rPr>
              <a:t>Users enjoy a singular hub where all note-related activities, from creation to sharing, are seamlessly executed. This eliminates the necessity of toggling between various tools or platforms, streamlining the user experience.</a:t>
            </a:r>
          </a:p>
          <a:p>
            <a:pPr>
              <a:lnSpc>
                <a:spcPct val="150000"/>
              </a:lnSpc>
            </a:pPr>
            <a:endParaRPr lang="en-US" b="0" i="0" dirty="0">
              <a:solidFill>
                <a:schemeClr val="accent2"/>
              </a:solidFill>
              <a:effectLst/>
              <a:latin typeface="+mn-lt"/>
              <a:cs typeface="Times New Roman" panose="02020603050405020304" pitchFamily="18" charset="0"/>
            </a:endParaRPr>
          </a:p>
          <a:p>
            <a:pPr>
              <a:lnSpc>
                <a:spcPct val="150000"/>
              </a:lnSpc>
            </a:pPr>
            <a:r>
              <a:rPr lang="en-US" b="1" i="0" dirty="0">
                <a:solidFill>
                  <a:schemeClr val="accent2"/>
                </a:solidFill>
                <a:effectLst/>
                <a:latin typeface="+mn-lt"/>
                <a:cs typeface="Times New Roman" panose="02020603050405020304" pitchFamily="18" charset="0"/>
              </a:rPr>
              <a:t>Security Protocols:</a:t>
            </a:r>
          </a:p>
          <a:p>
            <a:pPr>
              <a:lnSpc>
                <a:spcPct val="150000"/>
              </a:lnSpc>
            </a:pPr>
            <a:r>
              <a:rPr lang="en-US" b="0" i="0" dirty="0">
                <a:solidFill>
                  <a:schemeClr val="accent2"/>
                </a:solidFill>
                <a:effectLst/>
                <a:latin typeface="+mn-lt"/>
                <a:cs typeface="Times New Roman" panose="02020603050405020304" pitchFamily="18" charset="0"/>
              </a:rPr>
              <a:t>Stringent security protocols are ingrained within the application to safeguard user data and privacy. This encompasses encryption techniques applied to sensitive data, fortified authentication mechanisms like OAuth or JWT, and meticulous role-based access controls for efficient management of user permissions.</a:t>
            </a:r>
          </a:p>
        </p:txBody>
      </p:sp>
      <p:cxnSp>
        <p:nvCxnSpPr>
          <p:cNvPr id="2" name="Straight Connector 1"/>
          <p:cNvCxnSpPr/>
          <p:nvPr/>
        </p:nvCxnSpPr>
        <p:spPr>
          <a:xfrm>
            <a:off x="0" y="4761243"/>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765717" y="1172845"/>
            <a:ext cx="7562943" cy="3108543"/>
          </a:xfrm>
          <a:prstGeom prst="rect">
            <a:avLst/>
          </a:prstGeom>
          <a:noFill/>
        </p:spPr>
        <p:txBody>
          <a:bodyPr wrap="square" rtlCol="0">
            <a:spAutoFit/>
          </a:bodyPr>
          <a:lstStyle/>
          <a:p>
            <a:r>
              <a:rPr lang="en-US" b="1" dirty="0"/>
              <a:t>Modeling:</a:t>
            </a:r>
          </a:p>
          <a:p>
            <a:r>
              <a:rPr lang="en-US" b="1" dirty="0"/>
              <a:t>Database Design:</a:t>
            </a:r>
          </a:p>
          <a:p>
            <a:r>
              <a:rPr lang="en-US" dirty="0"/>
              <a:t>Utilizing Django's ORM, the application constructs a robust data model, outlining the configuration of database tables.</a:t>
            </a:r>
          </a:p>
          <a:p>
            <a:endParaRPr lang="en-US" b="1" dirty="0"/>
          </a:p>
          <a:p>
            <a:r>
              <a:rPr lang="en-US" b="1" dirty="0"/>
              <a:t>Search and Arrangement:</a:t>
            </a:r>
          </a:p>
          <a:p>
            <a:r>
              <a:rPr lang="en-US" dirty="0"/>
              <a:t>Empowered by an advanced search feature, users can effortlessly locate notes using various parameters such as keywords, titles, categories, or tags, enhancing organizational efficiency.</a:t>
            </a:r>
          </a:p>
          <a:p>
            <a:endParaRPr lang="en-US" b="1" dirty="0"/>
          </a:p>
          <a:p>
            <a:r>
              <a:rPr lang="en-US" b="1" dirty="0"/>
              <a:t>Outcomes:</a:t>
            </a:r>
          </a:p>
          <a:p>
            <a:r>
              <a:rPr lang="en-US" dirty="0"/>
              <a:t>The Notes Sharing Web Application, constructed on Django, offers a centralized arena for streamlined note creation, organization, and dissemination. Users benefit from seamless collaboration, version tracking, and real-time communication with collaborators, fostering enhanced productivity and collaboration.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89" y="590840"/>
            <a:ext cx="8832300" cy="451933"/>
          </a:xfrm>
        </p:spPr>
        <p:txBody>
          <a:bodyPr/>
          <a:lstStyle/>
          <a:p>
            <a:pPr algn="ctr"/>
            <a:r>
              <a:rPr lang="en-US" b="1" dirty="0">
                <a:solidFill>
                  <a:srgbClr val="00B0F0"/>
                </a:solidFill>
              </a:rPr>
              <a:t>Login page</a:t>
            </a:r>
          </a:p>
        </p:txBody>
      </p:sp>
      <p:pic>
        <p:nvPicPr>
          <p:cNvPr id="8" name="Picture 7">
            <a:extLst>
              <a:ext uri="{FF2B5EF4-FFF2-40B4-BE49-F238E27FC236}">
                <a16:creationId xmlns:a16="http://schemas.microsoft.com/office/drawing/2014/main" id="{60F98E38-16DF-54B4-0AF1-D1D37E41C179}"/>
              </a:ext>
            </a:extLst>
          </p:cNvPr>
          <p:cNvPicPr>
            <a:picLocks noChangeAspect="1"/>
          </p:cNvPicPr>
          <p:nvPr/>
        </p:nvPicPr>
        <p:blipFill>
          <a:blip r:embed="rId2"/>
          <a:stretch>
            <a:fillRect/>
          </a:stretch>
        </p:blipFill>
        <p:spPr>
          <a:xfrm>
            <a:off x="401444" y="990733"/>
            <a:ext cx="8155258" cy="401465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56</TotalTime>
  <Words>902</Words>
  <Application>Microsoft Office PowerPoint</Application>
  <PresentationFormat>On-screen Show (16:9)</PresentationFormat>
  <Paragraphs>78</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404 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ARUN PRASATH VK</cp:lastModifiedBy>
  <cp:revision>12</cp:revision>
  <dcterms:created xsi:type="dcterms:W3CDTF">2024-04-10T04:16:53Z</dcterms:created>
  <dcterms:modified xsi:type="dcterms:W3CDTF">2024-04-10T11:03:46Z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