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64" r:id="rId3"/>
    <p:sldId id="258" r:id="rId4"/>
    <p:sldId id="259" r:id="rId5"/>
    <p:sldId id="260" r:id="rId6"/>
    <p:sldId id="261" r:id="rId7"/>
    <p:sldId id="262" r:id="rId8"/>
    <p:sldId id="263" r:id="rId9"/>
  </p:sldIdLst>
  <p:sldSz cx="9144000" cy="5143500" type="screen16x9"/>
  <p:notesSz cx="9144000" cy="5143500"/>
  <p:embeddedFontLst>
    <p:embeddedFont>
      <p:font typeface="Public Sans" panose="020B0604020202020204" charset="0"/>
      <p:bold r:id="rId11"/>
      <p:boldItalic r:id="rId12"/>
    </p:embeddedFont>
    <p:embeddedFont>
      <p:font typeface="Aptos Narrow" panose="020B0604020202020204" charset="0"/>
      <p:regular r:id="rId13"/>
      <p:bold r:id="rId14"/>
      <p:italic r:id="rId15"/>
      <p:boldItalic r:id="rId16"/>
    </p:embeddedFont>
    <p:embeddedFont>
      <p:font typeface="EB Garamond" panose="020B0604020202020204" charset="0"/>
      <p:bold r:id="rId17"/>
      <p:boldItalic r:id="rId18"/>
    </p:embeddedFont>
    <p:embeddedFont>
      <p:font typeface="Calibri" panose="020F0502020204030204" pitchFamily="34" charset="0"/>
      <p:regular r:id="rId19"/>
      <p:bold r:id="rId20"/>
      <p:italic r:id="rId21"/>
      <p:boldItalic r:id="rId22"/>
    </p:embeddedFont>
    <p:embeddedFont>
      <p:font typeface="EB Garamond Medium" panose="020B0604020202020204" charset="0"/>
      <p:regular r:id="rId23"/>
      <p:bold r:id="rId24"/>
      <p:italic r:id="rId25"/>
      <p:boldItalic r:id="rId26"/>
    </p:embeddedFont>
    <p:embeddedFont>
      <p:font typeface="SJNKRS+ArialMT" panose="020B0604020202020204"/>
      <p:regular r:id="rId27"/>
    </p:embeddedFont>
    <p:embeddedFont>
      <p:font typeface="CSBFGQ+EBGaramond-Bold" panose="020B0604020202020204"/>
      <p:regular r:id="rId28"/>
    </p:embeddedFont>
    <p:embeddedFont>
      <p:font typeface="Helsinki"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168">
          <p15:clr>
            <a:srgbClr val="A4A3A4"/>
          </p15:clr>
        </p15:guide>
        <p15:guide id="2" pos="244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QstSzYWuY85Zf/bMtU7E2RLUn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384" y="-72"/>
      </p:cViewPr>
      <p:guideLst>
        <p:guide orient="horz" pos="316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462519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0"/>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0"/>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9"/>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
        <p:cNvGrpSpPr/>
        <p:nvPr/>
      </p:nvGrpSpPr>
      <p:grpSpPr>
        <a:xfrm>
          <a:off x="0" y="0"/>
          <a:ext cx="0" cy="0"/>
          <a:chOff x="0" y="0"/>
          <a:chExt cx="0" cy="0"/>
        </a:xfrm>
      </p:grpSpPr>
      <p:sp>
        <p:nvSpPr>
          <p:cNvPr id="21" name="Google Shape;21;p1"/>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1"/>
          <p:cNvSpPr txBox="1"/>
          <p:nvPr/>
        </p:nvSpPr>
        <p:spPr>
          <a:xfrm>
            <a:off x="352680" y="2692811"/>
            <a:ext cx="3182400" cy="1236108"/>
          </a:xfrm>
          <a:prstGeom prst="rect">
            <a:avLst/>
          </a:prstGeom>
          <a:noFill/>
          <a:ln>
            <a:noFill/>
          </a:ln>
        </p:spPr>
        <p:txBody>
          <a:bodyPr spcFirstLastPara="1" wrap="square" lIns="0" tIns="0" rIns="0" bIns="0" anchor="t" anchorCtr="0">
            <a:spAutoFit/>
          </a:bodyPr>
          <a:lstStyle/>
          <a:p>
            <a:pPr marL="0" marR="0" lvl="0" indent="0" algn="l" rtl="0">
              <a:lnSpc>
                <a:spcPct val="117458"/>
              </a:lnSpc>
              <a:spcBef>
                <a:spcPts val="0"/>
              </a:spcBef>
              <a:spcAft>
                <a:spcPts val="0"/>
              </a:spcAft>
              <a:buNone/>
            </a:pPr>
            <a:r>
              <a:rPr lang="en-US" sz="2400" b="1" dirty="0" smtClean="0">
                <a:solidFill>
                  <a:srgbClr val="223669"/>
                </a:solidFill>
                <a:latin typeface="Public Sans"/>
                <a:ea typeface="Public Sans"/>
                <a:cs typeface="Public Sans"/>
                <a:sym typeface="Public Sans"/>
              </a:rPr>
              <a:t>“SRS OF CHAT APP ”</a:t>
            </a:r>
            <a:endParaRPr/>
          </a:p>
          <a:p>
            <a:pPr marL="12" marR="0" lvl="0" indent="0" algn="l" rtl="0">
              <a:lnSpc>
                <a:spcPct val="117458"/>
              </a:lnSpc>
              <a:spcBef>
                <a:spcPts val="2852"/>
              </a:spcBef>
              <a:spcAft>
                <a:spcPts val="0"/>
              </a:spcAft>
              <a:buNone/>
            </a:pPr>
            <a:r>
              <a:rPr lang="en-US" sz="2400" b="1" dirty="0">
                <a:solidFill>
                  <a:srgbClr val="223669"/>
                </a:solidFill>
                <a:latin typeface="Public Sans"/>
                <a:ea typeface="Public Sans"/>
                <a:cs typeface="Public Sans"/>
                <a:sym typeface="Public Sans"/>
              </a:rPr>
              <a:t>Task - 1</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52392" y="-114154"/>
            <a:ext cx="9196392" cy="5257654"/>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609098"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Aptos Narrow" panose="020B0004020202020204" pitchFamily="34" charset="0"/>
                <a:cs typeface="CSBFGQ+EBGaramond-Bold"/>
              </a:rPr>
              <a:t>Chat-App</a:t>
            </a:r>
            <a:endParaRPr sz="1850" b="1" spc="-10" dirty="0">
              <a:solidFill>
                <a:srgbClr val="C88C32"/>
              </a:solidFill>
              <a:latin typeface="Aptos Narrow" panose="020B0004020202020204" pitchFamily="34" charset="0"/>
              <a:cs typeface="CSBFGQ+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SJNKRS+ArialMT"/>
                <a:cs typeface="SJNKRS+ArialMT"/>
              </a:rPr>
              <a:t>▪</a:t>
            </a:r>
          </a:p>
        </p:txBody>
      </p:sp>
      <p:sp>
        <p:nvSpPr>
          <p:cNvPr id="12" name="Rectangle 11">
            <a:extLst>
              <a:ext uri="{FF2B5EF4-FFF2-40B4-BE49-F238E27FC236}">
                <a16:creationId xmlns="" xmlns:a16="http://schemas.microsoft.com/office/drawing/2014/main" id="{6772B134-B3A1-3923-C2EE-48DAA60FDE45}"/>
              </a:ext>
            </a:extLst>
          </p:cNvPr>
          <p:cNvSpPr/>
          <p:nvPr/>
        </p:nvSpPr>
        <p:spPr>
          <a:xfrm>
            <a:off x="0" y="2139702"/>
            <a:ext cx="4644008" cy="2448272"/>
          </a:xfrm>
          <a:prstGeom prst="rect">
            <a:avLst/>
          </a:prstGeom>
          <a:solidFill>
            <a:srgbClr val="243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733280294"/>
              </p:ext>
            </p:extLst>
          </p:nvPr>
        </p:nvGraphicFramePr>
        <p:xfrm>
          <a:off x="179512" y="2514673"/>
          <a:ext cx="4374740" cy="1825547"/>
        </p:xfrm>
        <a:graphic>
          <a:graphicData uri="http://schemas.openxmlformats.org/drawingml/2006/table">
            <a:tbl>
              <a:tblPr firstRow="1" bandRow="1">
                <a:tableStyleId>{5C22544A-7EE6-4342-B048-85BDC9FD1C3A}</a:tableStyleId>
              </a:tblPr>
              <a:tblGrid>
                <a:gridCol w="1709052">
                  <a:extLst>
                    <a:ext uri="{9D8B030D-6E8A-4147-A177-3AD203B41FA5}">
                      <a16:colId xmlns="" xmlns:a16="http://schemas.microsoft.com/office/drawing/2014/main" val="20000"/>
                    </a:ext>
                  </a:extLst>
                </a:gridCol>
                <a:gridCol w="1858771">
                  <a:extLst>
                    <a:ext uri="{9D8B030D-6E8A-4147-A177-3AD203B41FA5}">
                      <a16:colId xmlns="" xmlns:a16="http://schemas.microsoft.com/office/drawing/2014/main" val="20001"/>
                    </a:ext>
                  </a:extLst>
                </a:gridCol>
                <a:gridCol w="806917">
                  <a:extLst>
                    <a:ext uri="{9D8B030D-6E8A-4147-A177-3AD203B41FA5}">
                      <a16:colId xmlns="" xmlns:a16="http://schemas.microsoft.com/office/drawing/2014/main" val="20002"/>
                    </a:ext>
                  </a:extLst>
                </a:gridCol>
              </a:tblGrid>
              <a:tr h="31973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NM ID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Helsinki" panose="02000000000000000000" pitchFamily="2" charset="0"/>
                          <a:cs typeface="WTWGOU+Arial-BoldMT"/>
                        </a:rPr>
                        <a:t>BATCH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00"/>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smtClean="0">
                          <a:solidFill>
                            <a:schemeClr val="bg1"/>
                          </a:solidFill>
                          <a:latin typeface="+mj-lt"/>
                        </a:rPr>
                        <a:t>au820420205013</a:t>
                      </a:r>
                      <a:endParaRPr lang="en-IN"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400" dirty="0" err="1" smtClean="0">
                          <a:solidFill>
                            <a:schemeClr val="bg1"/>
                          </a:solidFill>
                          <a:latin typeface="Times New Roman" pitchFamily="18" charset="0"/>
                          <a:cs typeface="Times New Roman" pitchFamily="18" charset="0"/>
                        </a:rPr>
                        <a:t>Arun</a:t>
                      </a:r>
                      <a:r>
                        <a:rPr lang="en-US" sz="1400" baseline="0" dirty="0" smtClean="0">
                          <a:solidFill>
                            <a:schemeClr val="bg1"/>
                          </a:solidFill>
                          <a:latin typeface="Times New Roman" pitchFamily="18" charset="0"/>
                          <a:cs typeface="Times New Roman" pitchFamily="18" charset="0"/>
                        </a:rPr>
                        <a:t> R</a:t>
                      </a:r>
                      <a:endParaRPr lang="en-US" sz="14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CF1</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01"/>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smtClean="0">
                          <a:solidFill>
                            <a:schemeClr val="bg1"/>
                          </a:solidFill>
                          <a:latin typeface="+mj-lt"/>
                        </a:rPr>
                        <a:t>au820420205018</a:t>
                      </a:r>
                      <a:endParaRPr lang="en-IN"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err="1" smtClean="0">
                          <a:solidFill>
                            <a:schemeClr val="bg1"/>
                          </a:solidFill>
                          <a:latin typeface="+mj-lt"/>
                        </a:rPr>
                        <a:t>Divya</a:t>
                      </a:r>
                      <a:r>
                        <a:rPr lang="en-US" sz="1400" baseline="0" dirty="0" smtClean="0">
                          <a:solidFill>
                            <a:schemeClr val="bg1"/>
                          </a:solidFill>
                          <a:latin typeface="+mj-lt"/>
                        </a:rPr>
                        <a:t> R</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CF1</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02"/>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smtClean="0">
                          <a:solidFill>
                            <a:schemeClr val="bg1"/>
                          </a:solidFill>
                          <a:latin typeface="+mj-lt"/>
                        </a:rPr>
                        <a:t>au820420205028</a:t>
                      </a:r>
                      <a:endParaRPr lang="en-IN"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 </a:t>
                      </a:r>
                      <a:r>
                        <a:rPr lang="en-US" sz="1400" dirty="0" err="1" smtClean="0">
                          <a:solidFill>
                            <a:schemeClr val="bg1"/>
                          </a:solidFill>
                          <a:latin typeface="+mj-lt"/>
                        </a:rPr>
                        <a:t>Jothikumar</a:t>
                      </a:r>
                      <a:r>
                        <a:rPr lang="en-US" sz="1400" baseline="0" dirty="0" smtClean="0">
                          <a:solidFill>
                            <a:schemeClr val="bg1"/>
                          </a:solidFill>
                          <a:latin typeface="+mj-lt"/>
                        </a:rPr>
                        <a:t> K</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j-lt"/>
                        </a:rPr>
                        <a:t>CF1</a:t>
                      </a:r>
                      <a:endParaRPr lang="en-US" sz="140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03"/>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mj-lt"/>
                        </a:rPr>
                        <a:t>  </a:t>
                      </a:r>
                      <a:r>
                        <a:rPr lang="en-IN" sz="1400" dirty="0" smtClean="0">
                          <a:solidFill>
                            <a:schemeClr val="bg1"/>
                          </a:solidFill>
                          <a:latin typeface="+mn-lt"/>
                          <a:ea typeface="+mn-ea"/>
                          <a:cs typeface="+mn-cs"/>
                        </a:rPr>
                        <a:t>au820420205033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err="1" smtClean="0">
                          <a:solidFill>
                            <a:schemeClr val="bg1"/>
                          </a:solidFill>
                          <a:latin typeface="+mn-lt"/>
                          <a:ea typeface="+mn-ea"/>
                          <a:cs typeface="+mn-cs"/>
                        </a:rPr>
                        <a:t>Mahalakshmi</a:t>
                      </a:r>
                      <a:r>
                        <a:rPr lang="en-US" sz="1400" baseline="0" dirty="0" smtClean="0">
                          <a:solidFill>
                            <a:schemeClr val="bg1"/>
                          </a:solidFill>
                          <a:latin typeface="+mn-lt"/>
                          <a:ea typeface="+mn-ea"/>
                          <a:cs typeface="+mn-cs"/>
                        </a:rPr>
                        <a:t> S</a:t>
                      </a:r>
                      <a:endParaRPr lang="en-US" sz="1400" dirty="0" smtClean="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mn-lt"/>
                          <a:ea typeface="+mn-ea"/>
                          <a:cs typeface="+mn-cs"/>
                        </a:rPr>
                        <a:t>CF1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sp>
        <p:nvSpPr>
          <p:cNvPr id="6" name="TextBox 5"/>
          <p:cNvSpPr txBox="1"/>
          <p:nvPr/>
        </p:nvSpPr>
        <p:spPr>
          <a:xfrm>
            <a:off x="249118" y="1284079"/>
            <a:ext cx="4296686" cy="1384995"/>
          </a:xfrm>
          <a:prstGeom prst="rect">
            <a:avLst/>
          </a:prstGeom>
          <a:noFill/>
        </p:spPr>
        <p:txBody>
          <a:bodyPr wrap="square" rtlCol="0">
            <a:spAutoFit/>
          </a:bodyPr>
          <a:lstStyle/>
          <a:p>
            <a:pPr lvl="0" algn="just"/>
            <a:r>
              <a:rPr lang="en-US" dirty="0">
                <a:solidFill>
                  <a:schemeClr val="bg1"/>
                </a:solidFill>
                <a:latin typeface="Times New Roman" panose="02020603050405020304" pitchFamily="18" charset="0"/>
                <a:cs typeface="Times New Roman" panose="02020603050405020304" pitchFamily="18" charset="0"/>
              </a:rPr>
              <a:t>It enables you to send and receive messages. Chatting apps make it easier, simpler, and faster to connect with everyone and it is also easy to use. There are many types of chatting apps and every one has its own format, design, and functions</a:t>
            </a:r>
            <a:r>
              <a:rPr lang="en-US" dirty="0">
                <a:latin typeface="Times New Roman" panose="02020603050405020304" pitchFamily="18" charset="0"/>
                <a:cs typeface="Times New Roman" panose="02020603050405020304" pitchFamily="18" charset="0"/>
              </a:rPr>
              <a:t>.</a:t>
            </a:r>
          </a:p>
          <a:p>
            <a:pPr algn="just"/>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32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3"/>
          <p:cNvSpPr txBox="1"/>
          <p:nvPr/>
        </p:nvSpPr>
        <p:spPr>
          <a:xfrm>
            <a:off x="537204" y="264756"/>
            <a:ext cx="920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US" sz="1800" b="1">
                <a:solidFill>
                  <a:srgbClr val="223669"/>
                </a:solidFill>
                <a:latin typeface="EB Garamond"/>
                <a:ea typeface="EB Garamond"/>
                <a:cs typeface="EB Garamond"/>
                <a:sym typeface="EB Garamond"/>
              </a:rPr>
              <a:t>Task-1</a:t>
            </a:r>
            <a:endParaRPr/>
          </a:p>
        </p:txBody>
      </p:sp>
      <p:sp>
        <p:nvSpPr>
          <p:cNvPr id="48" name="Google Shape;48;p3"/>
          <p:cNvSpPr txBox="1"/>
          <p:nvPr/>
        </p:nvSpPr>
        <p:spPr>
          <a:xfrm>
            <a:off x="573299" y="634670"/>
            <a:ext cx="2411100" cy="246300"/>
          </a:xfrm>
          <a:prstGeom prst="rect">
            <a:avLst/>
          </a:prstGeom>
          <a:noFill/>
          <a:ln>
            <a:noFill/>
          </a:ln>
        </p:spPr>
        <p:txBody>
          <a:bodyPr spcFirstLastPara="1" wrap="square" lIns="0" tIns="0" rIns="0" bIns="0" anchor="t" anchorCtr="0">
            <a:spAutoFit/>
          </a:bodyPr>
          <a:lstStyle/>
          <a:p>
            <a:pPr marL="0" marR="0" lvl="0" indent="0" algn="l" rtl="0">
              <a:lnSpc>
                <a:spcPct val="130250"/>
              </a:lnSpc>
              <a:spcBef>
                <a:spcPts val="0"/>
              </a:spcBef>
              <a:spcAft>
                <a:spcPts val="0"/>
              </a:spcAft>
              <a:buNone/>
            </a:pPr>
            <a:r>
              <a:rPr lang="en-US" sz="1600" b="1">
                <a:solidFill>
                  <a:srgbClr val="0B5394"/>
                </a:solidFill>
                <a:latin typeface="EB Garamond"/>
                <a:ea typeface="EB Garamond"/>
                <a:cs typeface="EB Garamond"/>
                <a:sym typeface="EB Garamond"/>
              </a:rPr>
              <a:t>Creation of SRS &amp; Githu</a:t>
            </a:r>
            <a:endParaRPr/>
          </a:p>
        </p:txBody>
      </p:sp>
      <p:sp>
        <p:nvSpPr>
          <p:cNvPr id="49" name="Google Shape;49;p3"/>
          <p:cNvSpPr txBox="1"/>
          <p:nvPr/>
        </p:nvSpPr>
        <p:spPr>
          <a:xfrm>
            <a:off x="1457249" y="915801"/>
            <a:ext cx="215400" cy="760500"/>
          </a:xfrm>
          <a:prstGeom prst="rect">
            <a:avLst/>
          </a:prstGeom>
          <a:noFill/>
          <a:ln>
            <a:noFill/>
          </a:ln>
        </p:spPr>
        <p:txBody>
          <a:bodyPr spcFirstLastPara="1" wrap="square" lIns="0" tIns="0" rIns="0" bIns="0" anchor="t" anchorCtr="0">
            <a:spAutoFit/>
          </a:bodyPr>
          <a:lstStyle/>
          <a:p>
            <a:pPr marL="0" marR="0" lvl="0" indent="0" algn="l" rtl="0">
              <a:lnSpc>
                <a:spcPct val="111714"/>
              </a:lnSpc>
              <a:spcBef>
                <a:spcPts val="0"/>
              </a:spcBef>
              <a:spcAft>
                <a:spcPts val="0"/>
              </a:spcAft>
              <a:buNone/>
            </a:pPr>
            <a:r>
              <a:rPr lang="en-US" sz="1400">
                <a:solidFill>
                  <a:srgbClr val="000000"/>
                </a:solidFill>
                <a:latin typeface="Arial"/>
                <a:ea typeface="Arial"/>
                <a:cs typeface="Arial"/>
                <a:sym typeface="Arial"/>
              </a:rPr>
              <a:t>▪</a:t>
            </a:r>
            <a:endParaRPr/>
          </a:p>
          <a:p>
            <a:pPr marL="0" marR="0" lvl="0" indent="0" algn="l" rtl="0">
              <a:lnSpc>
                <a:spcPct val="111714"/>
              </a:lnSpc>
              <a:spcBef>
                <a:spcPts val="248"/>
              </a:spcBef>
              <a:spcAft>
                <a:spcPts val="0"/>
              </a:spcAft>
              <a:buNone/>
            </a:pPr>
            <a:r>
              <a:rPr lang="en-US" sz="1400">
                <a:solidFill>
                  <a:srgbClr val="000000"/>
                </a:solidFill>
                <a:latin typeface="Arial"/>
                <a:ea typeface="Arial"/>
                <a:cs typeface="Arial"/>
                <a:sym typeface="Arial"/>
              </a:rPr>
              <a:t>▪</a:t>
            </a:r>
            <a:endParaRPr/>
          </a:p>
          <a:p>
            <a:pPr marL="0" marR="0" lvl="0" indent="0" algn="l" rtl="0">
              <a:lnSpc>
                <a:spcPct val="111714"/>
              </a:lnSpc>
              <a:spcBef>
                <a:spcPts val="248"/>
              </a:spcBef>
              <a:spcAft>
                <a:spcPts val="0"/>
              </a:spcAft>
              <a:buNone/>
            </a:pPr>
            <a:r>
              <a:rPr lang="en-US" sz="1400">
                <a:solidFill>
                  <a:srgbClr val="000000"/>
                </a:solidFill>
                <a:latin typeface="Arial"/>
                <a:ea typeface="Arial"/>
                <a:cs typeface="Arial"/>
                <a:sym typeface="Arial"/>
              </a:rPr>
              <a:t>▪</a:t>
            </a:r>
            <a:endParaRPr/>
          </a:p>
        </p:txBody>
      </p:sp>
      <p:sp>
        <p:nvSpPr>
          <p:cNvPr id="50" name="Google Shape;50;p3"/>
          <p:cNvSpPr txBox="1"/>
          <p:nvPr/>
        </p:nvSpPr>
        <p:spPr>
          <a:xfrm>
            <a:off x="1030499" y="900802"/>
            <a:ext cx="4058700" cy="833690"/>
          </a:xfrm>
          <a:prstGeom prst="rect">
            <a:avLst/>
          </a:prstGeom>
          <a:noFill/>
          <a:ln>
            <a:noFill/>
          </a:ln>
        </p:spPr>
        <p:txBody>
          <a:bodyPr spcFirstLastPara="1" wrap="square" lIns="0" tIns="0" rIns="0" bIns="0" anchor="t" anchorCtr="0">
            <a:spAutoFit/>
          </a:bodyPr>
          <a:lstStyle/>
          <a:p>
            <a:pPr marL="0" marR="0" lvl="0" indent="0" algn="l" rtl="0">
              <a:lnSpc>
                <a:spcPct val="128571"/>
              </a:lnSpc>
              <a:spcBef>
                <a:spcPts val="0"/>
              </a:spcBef>
              <a:spcAft>
                <a:spcPts val="0"/>
              </a:spcAft>
              <a:buNone/>
            </a:pPr>
            <a:r>
              <a:rPr lang="en-US" sz="1400" dirty="0" smtClean="0">
                <a:solidFill>
                  <a:srgbClr val="000000"/>
                </a:solidFill>
                <a:latin typeface="EB Garamond Medium"/>
                <a:ea typeface="EB Garamond Medium"/>
                <a:cs typeface="EB Garamond Medium"/>
                <a:sym typeface="EB Garamond Medium"/>
              </a:rPr>
              <a:t>Create</a:t>
            </a:r>
            <a:r>
              <a:rPr lang="en-US" sz="1400" dirty="0">
                <a:solidFill>
                  <a:srgbClr val="000000"/>
                </a:solidFill>
                <a:latin typeface="EB Garamond Medium"/>
                <a:ea typeface="EB Garamond Medium"/>
                <a:cs typeface="EB Garamond Medium"/>
                <a:sym typeface="EB Garamond Medium"/>
              </a:rPr>
              <a:t> </a:t>
            </a:r>
            <a:r>
              <a:rPr lang="en-US" sz="1400" dirty="0" smtClean="0">
                <a:solidFill>
                  <a:srgbClr val="000000"/>
                </a:solidFill>
                <a:latin typeface="EB Garamond Medium"/>
                <a:ea typeface="EB Garamond Medium"/>
                <a:cs typeface="EB Garamond Medium"/>
                <a:sym typeface="EB Garamond Medium"/>
              </a:rPr>
              <a:t> </a:t>
            </a:r>
            <a:r>
              <a:rPr lang="en-US" sz="1400" dirty="0" err="1" smtClean="0">
                <a:solidFill>
                  <a:srgbClr val="000000"/>
                </a:solidFill>
                <a:latin typeface="EB Garamond Medium"/>
                <a:ea typeface="EB Garamond Medium"/>
                <a:cs typeface="EB Garamond Medium"/>
                <a:sym typeface="EB Garamond Medium"/>
              </a:rPr>
              <a:t>SRS</a:t>
            </a:r>
            <a:r>
              <a:rPr lang="en-US" sz="1400" dirty="0" err="1" smtClean="0">
                <a:solidFill>
                  <a:srgbClr val="000000"/>
                </a:solidFill>
                <a:latin typeface="EB Garamond Medium"/>
                <a:ea typeface="EB Garamond Medium"/>
                <a:cs typeface="EB Garamond Medium"/>
                <a:sym typeface="EB Garamond Medium"/>
              </a:rPr>
              <a:t>:“</a:t>
            </a:r>
            <a:r>
              <a:rPr lang="en-US" dirty="0" err="1" smtClean="0">
                <a:latin typeface="EB Garamond Medium"/>
                <a:ea typeface="EB Garamond Medium"/>
                <a:cs typeface="EB Garamond Medium"/>
                <a:sym typeface="EB Garamond Medium"/>
              </a:rPr>
              <a:t>Chat</a:t>
            </a:r>
            <a:r>
              <a:rPr lang="en-US" dirty="0" smtClean="0">
                <a:latin typeface="EB Garamond Medium"/>
                <a:ea typeface="EB Garamond Medium"/>
                <a:cs typeface="EB Garamond Medium"/>
                <a:sym typeface="EB Garamond Medium"/>
              </a:rPr>
              <a:t> app</a:t>
            </a:r>
            <a:r>
              <a:rPr lang="en-US" sz="1400" dirty="0" smtClean="0">
                <a:solidFill>
                  <a:srgbClr val="000000"/>
                </a:solidFill>
                <a:latin typeface="EB Garamond Medium"/>
                <a:ea typeface="EB Garamond Medium"/>
                <a:cs typeface="EB Garamond Medium"/>
                <a:sym typeface="EB Garamond Medium"/>
              </a:rPr>
              <a:t>”</a:t>
            </a:r>
            <a:endParaRPr dirty="0"/>
          </a:p>
          <a:p>
            <a:pPr marL="0" marR="0" lvl="0" indent="0" algn="l" rtl="0">
              <a:lnSpc>
                <a:spcPct val="128571"/>
              </a:lnSpc>
              <a:spcBef>
                <a:spcPts val="12"/>
              </a:spcBef>
              <a:spcAft>
                <a:spcPts val="0"/>
              </a:spcAft>
              <a:buNone/>
            </a:pPr>
            <a:r>
              <a:rPr lang="en-US" sz="1400" dirty="0">
                <a:solidFill>
                  <a:srgbClr val="000000"/>
                </a:solidFill>
                <a:latin typeface="EB Garamond Medium"/>
                <a:ea typeface="EB Garamond Medium"/>
                <a:cs typeface="EB Garamond Medium"/>
                <a:sym typeface="EB Garamond Medium"/>
              </a:rPr>
              <a:t>Creation</a:t>
            </a:r>
            <a:r>
              <a:rPr lang="en-US" dirty="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&amp;</a:t>
            </a:r>
            <a:r>
              <a:rPr lang="en-US" dirty="0">
                <a:latin typeface="EB Garamond Medium"/>
                <a:ea typeface="EB Garamond Medium"/>
                <a:cs typeface="EB Garamond Medium"/>
                <a:sym typeface="EB Garamond Medium"/>
              </a:rPr>
              <a:t>S</a:t>
            </a:r>
            <a:r>
              <a:rPr lang="en-US" sz="1400" dirty="0">
                <a:solidFill>
                  <a:srgbClr val="000000"/>
                </a:solidFill>
                <a:latin typeface="EB Garamond Medium"/>
                <a:ea typeface="EB Garamond Medium"/>
                <a:cs typeface="EB Garamond Medium"/>
                <a:sym typeface="EB Garamond Medium"/>
              </a:rPr>
              <a:t>et-up</a:t>
            </a:r>
            <a:r>
              <a:rPr lang="en-US" dirty="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of</a:t>
            </a:r>
            <a:r>
              <a:rPr lang="en-US" dirty="0">
                <a:latin typeface="EB Garamond Medium"/>
                <a:ea typeface="EB Garamond Medium"/>
                <a:cs typeface="EB Garamond Medium"/>
                <a:sym typeface="EB Garamond Medium"/>
              </a:rPr>
              <a:t> </a:t>
            </a:r>
            <a:r>
              <a:rPr lang="en-US" sz="1400" dirty="0" err="1" smtClean="0">
                <a:solidFill>
                  <a:srgbClr val="000000"/>
                </a:solidFill>
                <a:latin typeface="EB Garamond Medium"/>
                <a:ea typeface="EB Garamond Medium"/>
                <a:cs typeface="EB Garamond Medium"/>
                <a:sym typeface="EB Garamond Medium"/>
              </a:rPr>
              <a:t>Git</a:t>
            </a:r>
            <a:r>
              <a:rPr lang="en-US" sz="1400" dirty="0" smtClean="0">
                <a:solidFill>
                  <a:srgbClr val="000000"/>
                </a:solidFill>
                <a:latin typeface="EB Garamond Medium"/>
                <a:ea typeface="EB Garamond Medium"/>
                <a:cs typeface="EB Garamond Medium"/>
                <a:sym typeface="EB Garamond Medium"/>
              </a:rPr>
              <a:t> hub</a:t>
            </a:r>
            <a:r>
              <a:rPr lang="en-US" dirty="0" smtClean="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account</a:t>
            </a:r>
            <a:endParaRPr dirty="0"/>
          </a:p>
          <a:p>
            <a:pPr marL="0" marR="0" lvl="0" indent="0" algn="l" rtl="0">
              <a:lnSpc>
                <a:spcPct val="128571"/>
              </a:lnSpc>
              <a:spcBef>
                <a:spcPts val="12"/>
              </a:spcBef>
              <a:spcAft>
                <a:spcPts val="0"/>
              </a:spcAft>
              <a:buNone/>
            </a:pPr>
            <a:r>
              <a:rPr lang="en-US" sz="1400" dirty="0">
                <a:solidFill>
                  <a:srgbClr val="000000"/>
                </a:solidFill>
                <a:latin typeface="EB Garamond Medium"/>
                <a:ea typeface="EB Garamond Medium"/>
                <a:cs typeface="EB Garamond Medium"/>
                <a:sym typeface="EB Garamond Medium"/>
              </a:rPr>
              <a:t>Creation&amp;</a:t>
            </a:r>
            <a:r>
              <a:rPr lang="en-US" dirty="0">
                <a:latin typeface="EB Garamond Medium"/>
                <a:ea typeface="EB Garamond Medium"/>
                <a:cs typeface="EB Garamond Medium"/>
                <a:sym typeface="EB Garamond Medium"/>
              </a:rPr>
              <a:t> </a:t>
            </a:r>
            <a:r>
              <a:rPr lang="en-US" sz="1400" dirty="0" smtClean="0">
                <a:solidFill>
                  <a:srgbClr val="000000"/>
                </a:solidFill>
                <a:latin typeface="EB Garamond Medium"/>
                <a:ea typeface="EB Garamond Medium"/>
                <a:cs typeface="EB Garamond Medium"/>
                <a:sym typeface="EB Garamond Medium"/>
              </a:rPr>
              <a:t>Hands-on to various</a:t>
            </a:r>
            <a:r>
              <a:rPr lang="en-US" dirty="0" smtClean="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commands</a:t>
            </a:r>
            <a:r>
              <a:rPr lang="en-US" dirty="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of</a:t>
            </a:r>
            <a:r>
              <a:rPr lang="en-US" dirty="0">
                <a:latin typeface="EB Garamond Medium"/>
                <a:ea typeface="EB Garamond Medium"/>
                <a:cs typeface="EB Garamond Medium"/>
                <a:sym typeface="EB Garamond Medium"/>
              </a:rPr>
              <a:t> </a:t>
            </a:r>
            <a:r>
              <a:rPr lang="en-US" sz="1400" dirty="0" err="1">
                <a:solidFill>
                  <a:srgbClr val="000000"/>
                </a:solidFill>
                <a:latin typeface="EB Garamond Medium"/>
                <a:ea typeface="EB Garamond Medium"/>
                <a:cs typeface="EB Garamond Medium"/>
                <a:sym typeface="EB Garamond Medium"/>
              </a:rPr>
              <a:t>Git</a:t>
            </a:r>
            <a:r>
              <a:rPr lang="en-US" dirty="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Bash</a:t>
            </a:r>
            <a:endParaRPr dirty="0"/>
          </a:p>
        </p:txBody>
      </p:sp>
      <p:sp>
        <p:nvSpPr>
          <p:cNvPr id="51" name="Google Shape;51;p3"/>
          <p:cNvSpPr txBox="1"/>
          <p:nvPr/>
        </p:nvSpPr>
        <p:spPr>
          <a:xfrm>
            <a:off x="580887" y="1850737"/>
            <a:ext cx="1749000" cy="246300"/>
          </a:xfrm>
          <a:prstGeom prst="rect">
            <a:avLst/>
          </a:prstGeom>
          <a:noFill/>
          <a:ln>
            <a:noFill/>
          </a:ln>
        </p:spPr>
        <p:txBody>
          <a:bodyPr spcFirstLastPara="1" wrap="square" lIns="0" tIns="0" rIns="0" bIns="0" anchor="t" anchorCtr="0">
            <a:spAutoFit/>
          </a:bodyPr>
          <a:lstStyle/>
          <a:p>
            <a:pPr marL="0" marR="0" lvl="0" indent="0" algn="l" rtl="0">
              <a:lnSpc>
                <a:spcPct val="130250"/>
              </a:lnSpc>
              <a:spcBef>
                <a:spcPts val="0"/>
              </a:spcBef>
              <a:spcAft>
                <a:spcPts val="0"/>
              </a:spcAft>
              <a:buNone/>
            </a:pPr>
            <a:r>
              <a:rPr lang="en-US" sz="1600" b="1">
                <a:solidFill>
                  <a:srgbClr val="0B5394"/>
                </a:solidFill>
                <a:latin typeface="EB Garamond"/>
                <a:ea typeface="EB Garamond"/>
                <a:cs typeface="EB Garamond"/>
                <a:sym typeface="EB Garamond"/>
              </a:rPr>
              <a:t>Evaluation Metric:</a:t>
            </a:r>
            <a:endParaRPr/>
          </a:p>
        </p:txBody>
      </p:sp>
      <p:sp>
        <p:nvSpPr>
          <p:cNvPr id="52" name="Google Shape;52;p3"/>
          <p:cNvSpPr txBox="1"/>
          <p:nvPr/>
        </p:nvSpPr>
        <p:spPr>
          <a:xfrm>
            <a:off x="720600" y="2143749"/>
            <a:ext cx="3020700" cy="215400"/>
          </a:xfrm>
          <a:prstGeom prst="rect">
            <a:avLst/>
          </a:prstGeom>
          <a:noFill/>
          <a:ln>
            <a:noFill/>
          </a:ln>
        </p:spPr>
        <p:txBody>
          <a:bodyPr spcFirstLastPara="1" wrap="square" lIns="0" tIns="0" rIns="0" bIns="0" anchor="t" anchorCtr="0">
            <a:spAutoFit/>
          </a:bodyPr>
          <a:lstStyle/>
          <a:p>
            <a:pPr marL="0" marR="0" lvl="0" indent="0" algn="l" rtl="0">
              <a:lnSpc>
                <a:spcPct val="128571"/>
              </a:lnSpc>
              <a:spcBef>
                <a:spcPts val="0"/>
              </a:spcBef>
              <a:spcAft>
                <a:spcPts val="0"/>
              </a:spcAft>
              <a:buNone/>
            </a:pPr>
            <a:r>
              <a:rPr lang="en-US" sz="1400" dirty="0">
                <a:solidFill>
                  <a:srgbClr val="000000"/>
                </a:solidFill>
                <a:latin typeface="Arial"/>
                <a:ea typeface="Arial"/>
                <a:cs typeface="Arial"/>
                <a:sym typeface="Arial"/>
              </a:rPr>
              <a:t>●</a:t>
            </a:r>
            <a:r>
              <a:rPr lang="en-US" sz="1400" dirty="0">
                <a:solidFill>
                  <a:srgbClr val="000000"/>
                </a:solidFill>
                <a:latin typeface="Times New Roman"/>
                <a:ea typeface="Times New Roman"/>
                <a:cs typeface="Times New Roman"/>
                <a:sym typeface="Times New Roman"/>
              </a:rPr>
              <a:t> </a:t>
            </a:r>
            <a:r>
              <a:rPr lang="en-US" sz="1400" dirty="0">
                <a:solidFill>
                  <a:srgbClr val="000000"/>
                </a:solidFill>
                <a:latin typeface="EB Garamond Medium"/>
                <a:ea typeface="EB Garamond Medium"/>
                <a:cs typeface="EB Garamond Medium"/>
                <a:sym typeface="EB Garamond Medium"/>
              </a:rPr>
              <a:t>100%</a:t>
            </a:r>
            <a:r>
              <a:rPr lang="en-US" dirty="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Completion</a:t>
            </a:r>
            <a:r>
              <a:rPr lang="en-US" dirty="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of</a:t>
            </a:r>
            <a:r>
              <a:rPr lang="en-US" dirty="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the</a:t>
            </a:r>
            <a:r>
              <a:rPr lang="en-US" dirty="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above</a:t>
            </a:r>
            <a:r>
              <a:rPr lang="en-US" dirty="0">
                <a:latin typeface="EB Garamond Medium"/>
                <a:ea typeface="EB Garamond Medium"/>
                <a:cs typeface="EB Garamond Medium"/>
                <a:sym typeface="EB Garamond Medium"/>
              </a:rPr>
              <a:t> </a:t>
            </a:r>
            <a:r>
              <a:rPr lang="en-US" sz="1400" dirty="0">
                <a:solidFill>
                  <a:srgbClr val="000000"/>
                </a:solidFill>
                <a:latin typeface="EB Garamond Medium"/>
                <a:ea typeface="EB Garamond Medium"/>
                <a:cs typeface="EB Garamond Medium"/>
                <a:sym typeface="EB Garamond Medium"/>
              </a:rPr>
              <a:t>tasks</a:t>
            </a:r>
            <a:endParaRPr/>
          </a:p>
        </p:txBody>
      </p:sp>
      <p:sp>
        <p:nvSpPr>
          <p:cNvPr id="53" name="Google Shape;53;p3"/>
          <p:cNvSpPr txBox="1"/>
          <p:nvPr/>
        </p:nvSpPr>
        <p:spPr>
          <a:xfrm>
            <a:off x="537205" y="3026361"/>
            <a:ext cx="1713872" cy="247015"/>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US" sz="1400" b="1">
                <a:solidFill>
                  <a:srgbClr val="C88C32"/>
                </a:solidFill>
                <a:latin typeface="Public Sans"/>
                <a:ea typeface="Public Sans"/>
                <a:cs typeface="Public Sans"/>
                <a:sym typeface="Public Sans"/>
              </a:rPr>
              <a:t>Learning Outcome</a:t>
            </a:r>
            <a:endParaRPr/>
          </a:p>
        </p:txBody>
      </p:sp>
      <p:sp>
        <p:nvSpPr>
          <p:cNvPr id="11" name="TextBox 10"/>
          <p:cNvSpPr txBox="1"/>
          <p:nvPr/>
        </p:nvSpPr>
        <p:spPr>
          <a:xfrm>
            <a:off x="566058" y="3287485"/>
            <a:ext cx="6429827" cy="954107"/>
          </a:xfrm>
          <a:prstGeom prst="rect">
            <a:avLst/>
          </a:prstGeom>
          <a:noFill/>
        </p:spPr>
        <p:txBody>
          <a:bodyPr wrap="square" rtlCol="0">
            <a:spAutoFit/>
          </a:bodyPr>
          <a:lstStyle/>
          <a:p>
            <a:r>
              <a:rPr lang="en-US" dirty="0" smtClean="0"/>
              <a:t>These learning outcomes can be tailored to your specific goals and the intended audience of your chat app. Whether you are developing a chat app for personal use, a small group, or a large-scale commercial product, the learning outcomes will vary in scope and complexity.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4"/>
          <p:cNvSpPr/>
          <p:nvPr/>
        </p:nvSpPr>
        <p:spPr>
          <a:xfrm>
            <a:off x="0" y="23303"/>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4"/>
          <p:cNvSpPr txBox="1"/>
          <p:nvPr/>
        </p:nvSpPr>
        <p:spPr>
          <a:xfrm>
            <a:off x="537204" y="2647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US" sz="1800" b="1">
                <a:solidFill>
                  <a:srgbClr val="223669"/>
                </a:solidFill>
                <a:latin typeface="EB Garamond"/>
                <a:ea typeface="EB Garamond"/>
                <a:cs typeface="EB Garamond"/>
                <a:sym typeface="EB Garamond"/>
              </a:rPr>
              <a:t>Step-Wise Description</a:t>
            </a:r>
            <a:endParaRPr/>
          </a:p>
        </p:txBody>
      </p:sp>
      <p:sp>
        <p:nvSpPr>
          <p:cNvPr id="61" name="Google Shape;61;p4"/>
          <p:cNvSpPr txBox="1"/>
          <p:nvPr/>
        </p:nvSpPr>
        <p:spPr>
          <a:xfrm>
            <a:off x="638229" y="3435846"/>
            <a:ext cx="8398267"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600" b="0" i="0">
              <a:solidFill>
                <a:srgbClr val="222222"/>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4"/>
          <p:cNvSpPr txBox="1"/>
          <p:nvPr/>
        </p:nvSpPr>
        <p:spPr>
          <a:xfrm>
            <a:off x="638229" y="865406"/>
            <a:ext cx="8254251" cy="4955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a:solidFill>
                  <a:srgbClr val="222222"/>
                </a:solidFill>
                <a:latin typeface="Arial"/>
                <a:ea typeface="Arial"/>
                <a:cs typeface="Arial"/>
                <a:sym typeface="Arial"/>
              </a:rPr>
              <a:t>Project Introduction:</a:t>
            </a:r>
            <a:endParaRPr/>
          </a:p>
          <a:p>
            <a:pPr marL="0" marR="0" lvl="0" indent="0" algn="l" rtl="0">
              <a:spcBef>
                <a:spcPts val="0"/>
              </a:spcBef>
              <a:spcAft>
                <a:spcPts val="0"/>
              </a:spcAft>
              <a:buNone/>
            </a:pPr>
            <a:r>
              <a:rPr lang="en-US" sz="1400">
                <a:solidFill>
                  <a:srgbClr val="222222"/>
                </a:solidFill>
                <a:latin typeface="Arial"/>
                <a:ea typeface="Arial"/>
                <a:cs typeface="Arial"/>
                <a:sym typeface="Arial"/>
              </a:rPr>
              <a:t>                      </a:t>
            </a:r>
            <a:r>
              <a:rPr lang="en-US" sz="1400" b="0" i="0">
                <a:solidFill>
                  <a:srgbClr val="222222"/>
                </a:solidFill>
                <a:latin typeface="Arial"/>
                <a:ea typeface="Arial"/>
                <a:cs typeface="Arial"/>
                <a:sym typeface="Arial"/>
              </a:rPr>
              <a:t>Begin by introducing the project and its purpose.Provide background information, including the project's objectives and goals</a:t>
            </a:r>
            <a:r>
              <a:rPr lang="en-US" sz="1800" b="0" i="0">
                <a:solidFill>
                  <a:srgbClr val="222222"/>
                </a:solidFill>
                <a:latin typeface="Arial"/>
                <a:ea typeface="Arial"/>
                <a:cs typeface="Arial"/>
                <a:sym typeface="Arial"/>
              </a:rPr>
              <a:t>.</a:t>
            </a:r>
            <a:endParaRPr/>
          </a:p>
          <a:p>
            <a:pPr marL="0" marR="0" lvl="0" indent="0" algn="l" rtl="0">
              <a:spcBef>
                <a:spcPts val="0"/>
              </a:spcBef>
              <a:spcAft>
                <a:spcPts val="0"/>
              </a:spcAft>
              <a:buNone/>
            </a:pPr>
            <a:endParaRPr sz="1600" b="1" i="0">
              <a:solidFill>
                <a:srgbClr val="222222"/>
              </a:solidFill>
              <a:latin typeface="Arial"/>
              <a:ea typeface="Arial"/>
              <a:cs typeface="Arial"/>
              <a:sym typeface="Arial"/>
            </a:endParaRPr>
          </a:p>
          <a:p>
            <a:pPr marL="0" marR="0" lvl="0" indent="0" algn="l" rtl="0">
              <a:spcBef>
                <a:spcPts val="0"/>
              </a:spcBef>
              <a:spcAft>
                <a:spcPts val="0"/>
              </a:spcAft>
              <a:buNone/>
            </a:pPr>
            <a:r>
              <a:rPr lang="en-US" sz="1600" b="1" i="0">
                <a:solidFill>
                  <a:srgbClr val="222222"/>
                </a:solidFill>
                <a:latin typeface="Arial"/>
                <a:ea typeface="Arial"/>
                <a:cs typeface="Arial"/>
                <a:sym typeface="Arial"/>
              </a:rPr>
              <a:t>Scope Definition:</a:t>
            </a:r>
            <a:endParaRPr/>
          </a:p>
          <a:p>
            <a:pPr marL="0" marR="0" lvl="0" indent="0" algn="l" rtl="0">
              <a:spcBef>
                <a:spcPts val="0"/>
              </a:spcBef>
              <a:spcAft>
                <a:spcPts val="0"/>
              </a:spcAft>
              <a:buNone/>
            </a:pPr>
            <a:r>
              <a:rPr lang="en-US" sz="1400" b="0" i="0">
                <a:solidFill>
                  <a:srgbClr val="222222"/>
                </a:solidFill>
                <a:latin typeface="Arial"/>
                <a:ea typeface="Arial"/>
                <a:cs typeface="Arial"/>
                <a:sym typeface="Arial"/>
              </a:rPr>
              <a:t>                      Define the scope of the project by specifying what the software will and will not do.Describe any limitations or constraints that may impact the project.</a:t>
            </a:r>
            <a:endParaRPr/>
          </a:p>
          <a:p>
            <a:pPr marL="0" marR="0" lvl="0" indent="0" algn="l" rtl="0">
              <a:spcBef>
                <a:spcPts val="0"/>
              </a:spcBef>
              <a:spcAft>
                <a:spcPts val="0"/>
              </a:spcAft>
              <a:buNone/>
            </a:pPr>
            <a:endParaRPr sz="1400">
              <a:solidFill>
                <a:srgbClr val="222222"/>
              </a:solidFill>
              <a:latin typeface="Arial"/>
              <a:ea typeface="Arial"/>
              <a:cs typeface="Arial"/>
              <a:sym typeface="Arial"/>
            </a:endParaRPr>
          </a:p>
          <a:p>
            <a:pPr marL="0" marR="0" lvl="0" indent="0" algn="l" rtl="0">
              <a:spcBef>
                <a:spcPts val="0"/>
              </a:spcBef>
              <a:spcAft>
                <a:spcPts val="0"/>
              </a:spcAft>
              <a:buNone/>
            </a:pPr>
            <a:r>
              <a:rPr lang="en-US" sz="1600" b="1" i="0">
                <a:solidFill>
                  <a:srgbClr val="222222"/>
                </a:solidFill>
                <a:latin typeface="Arial"/>
                <a:ea typeface="Arial"/>
                <a:cs typeface="Arial"/>
                <a:sym typeface="Arial"/>
              </a:rPr>
              <a:t>Functional Requirements:</a:t>
            </a:r>
            <a:endParaRPr/>
          </a:p>
          <a:p>
            <a:pPr marL="0" marR="0" lvl="0" indent="0" algn="l" rtl="0">
              <a:spcBef>
                <a:spcPts val="0"/>
              </a:spcBef>
              <a:spcAft>
                <a:spcPts val="0"/>
              </a:spcAft>
              <a:buNone/>
            </a:pPr>
            <a:r>
              <a:rPr lang="en-US" sz="1400">
                <a:solidFill>
                  <a:srgbClr val="222222"/>
                </a:solidFill>
                <a:latin typeface="Arial"/>
                <a:ea typeface="Arial"/>
                <a:cs typeface="Arial"/>
                <a:sym typeface="Arial"/>
              </a:rPr>
              <a:t>                       </a:t>
            </a:r>
            <a:r>
              <a:rPr lang="en-US" sz="1400" b="0" i="0">
                <a:solidFill>
                  <a:srgbClr val="222222"/>
                </a:solidFill>
                <a:latin typeface="Arial"/>
                <a:ea typeface="Arial"/>
                <a:cs typeface="Arial"/>
                <a:sym typeface="Arial"/>
              </a:rPr>
              <a:t>List all the functional requirements of the system.Use clear, concise language and include detailed descriptions of each requirement.</a:t>
            </a:r>
            <a:endParaRPr/>
          </a:p>
          <a:p>
            <a:pPr marL="0" marR="0" lvl="0" indent="0" algn="l" rtl="0">
              <a:spcBef>
                <a:spcPts val="0"/>
              </a:spcBef>
              <a:spcAft>
                <a:spcPts val="0"/>
              </a:spcAft>
              <a:buNone/>
            </a:pPr>
            <a:r>
              <a:rPr lang="en-US" sz="1400" b="0" i="0">
                <a:solidFill>
                  <a:srgbClr val="222222"/>
                </a:solidFill>
                <a:latin typeface="Arial"/>
                <a:ea typeface="Arial"/>
                <a:cs typeface="Arial"/>
                <a:sym typeface="Arial"/>
              </a:rPr>
              <a:t>                       Organize the requirements into sections or categories based on their functionality (e.g., user authentication, data management, user interface).</a:t>
            </a:r>
            <a:endParaRPr/>
          </a:p>
          <a:p>
            <a:pPr marL="0" marR="0" lvl="0" indent="0" algn="l" rtl="0">
              <a:spcBef>
                <a:spcPts val="0"/>
              </a:spcBef>
              <a:spcAft>
                <a:spcPts val="0"/>
              </a:spcAft>
              <a:buNone/>
            </a:pPr>
            <a:endParaRPr sz="1400">
              <a:solidFill>
                <a:srgbClr val="222222"/>
              </a:solidFill>
              <a:latin typeface="Arial"/>
              <a:ea typeface="Arial"/>
              <a:cs typeface="Arial"/>
              <a:sym typeface="Arial"/>
            </a:endParaRPr>
          </a:p>
          <a:p>
            <a:pPr marL="0" marR="0" lvl="0" indent="0" algn="l" rtl="0">
              <a:spcBef>
                <a:spcPts val="0"/>
              </a:spcBef>
              <a:spcAft>
                <a:spcPts val="0"/>
              </a:spcAft>
              <a:buNone/>
            </a:pPr>
            <a:r>
              <a:rPr lang="en-US" sz="1600" b="1" i="0">
                <a:solidFill>
                  <a:srgbClr val="222222"/>
                </a:solidFill>
                <a:latin typeface="Arial"/>
                <a:ea typeface="Arial"/>
                <a:cs typeface="Arial"/>
                <a:sym typeface="Arial"/>
              </a:rPr>
              <a:t>Testing Requirements</a:t>
            </a:r>
            <a:r>
              <a:rPr lang="en-US" sz="1400" b="0" i="0">
                <a:solidFill>
                  <a:srgbClr val="222222"/>
                </a:solidFill>
                <a:latin typeface="Arial"/>
                <a:ea typeface="Arial"/>
                <a:cs typeface="Arial"/>
                <a:sym typeface="Arial"/>
              </a:rPr>
              <a:t>:</a:t>
            </a:r>
            <a:endParaRPr/>
          </a:p>
          <a:p>
            <a:pPr marL="0" marR="0" lvl="0" indent="0" algn="l" rtl="0">
              <a:spcBef>
                <a:spcPts val="0"/>
              </a:spcBef>
              <a:spcAft>
                <a:spcPts val="0"/>
              </a:spcAft>
              <a:buNone/>
            </a:pPr>
            <a:r>
              <a:rPr lang="en-US" sz="1400">
                <a:solidFill>
                  <a:srgbClr val="222222"/>
                </a:solidFill>
                <a:latin typeface="Arial"/>
                <a:ea typeface="Arial"/>
                <a:cs typeface="Arial"/>
                <a:sym typeface="Arial"/>
              </a:rPr>
              <a:t>                       </a:t>
            </a:r>
            <a:r>
              <a:rPr lang="en-US" sz="1400" b="0" i="0">
                <a:solidFill>
                  <a:srgbClr val="222222"/>
                </a:solidFill>
                <a:latin typeface="Arial"/>
                <a:ea typeface="Arial"/>
                <a:cs typeface="Arial"/>
                <a:sym typeface="Arial"/>
              </a:rPr>
              <a:t>Outline the testing strategy, including unit testing, integration testing, and user acceptance testing.Specify test cases and criteria for success.</a:t>
            </a:r>
            <a:endParaRPr/>
          </a:p>
          <a:p>
            <a:pPr marL="0" marR="0" lvl="0" indent="0" algn="l" rtl="0">
              <a:spcBef>
                <a:spcPts val="0"/>
              </a:spcBef>
              <a:spcAft>
                <a:spcPts val="0"/>
              </a:spcAft>
              <a:buNone/>
            </a:pPr>
            <a:endParaRPr sz="1400" b="0" i="0">
              <a:solidFill>
                <a:srgbClr val="222222"/>
              </a:solidFill>
              <a:latin typeface="Arial"/>
              <a:ea typeface="Arial"/>
              <a:cs typeface="Arial"/>
              <a:sym typeface="Arial"/>
            </a:endParaRPr>
          </a:p>
          <a:p>
            <a:pPr marL="0" marR="0" lvl="0" indent="0" algn="l" rtl="0">
              <a:spcBef>
                <a:spcPts val="0"/>
              </a:spcBef>
              <a:spcAft>
                <a:spcPts val="0"/>
              </a:spcAft>
              <a:buNone/>
            </a:pPr>
            <a:endParaRPr sz="1400" b="0" i="0">
              <a:solidFill>
                <a:srgbClr val="222222"/>
              </a:solidFill>
              <a:latin typeface="Arial"/>
              <a:ea typeface="Arial"/>
              <a:cs typeface="Arial"/>
              <a:sym typeface="Arial"/>
            </a:endParaRPr>
          </a:p>
          <a:p>
            <a:pPr marL="0" marR="0" lvl="0" indent="0" algn="l" rtl="0">
              <a:spcBef>
                <a:spcPts val="0"/>
              </a:spcBef>
              <a:spcAft>
                <a:spcPts val="0"/>
              </a:spcAft>
              <a:buNone/>
            </a:pPr>
            <a:endParaRPr sz="1800" b="0" i="0">
              <a:solidFill>
                <a:srgbClr val="222222"/>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5"/>
          <p:cNvSpPr txBox="1">
            <a:spLocks noGrp="1"/>
          </p:cNvSpPr>
          <p:nvPr>
            <p:ph type="title"/>
          </p:nvPr>
        </p:nvSpPr>
        <p:spPr>
          <a:xfrm>
            <a:off x="377666" y="771550"/>
            <a:ext cx="8586822" cy="1231106"/>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600" b="0" i="0">
                <a:solidFill>
                  <a:srgbClr val="222222"/>
                </a:solidFill>
                <a:latin typeface="Arial"/>
                <a:ea typeface="Arial"/>
                <a:cs typeface="Arial"/>
                <a:sym typeface="Arial"/>
              </a:rPr>
              <a:t>            Detailed descriptions of the application's features and functionalities, such as task creation, task deletion, task prioritization, etc.</a:t>
            </a:r>
            <a:br>
              <a:rPr lang="en-US" sz="1600" b="0" i="0">
                <a:solidFill>
                  <a:srgbClr val="222222"/>
                </a:solidFill>
                <a:latin typeface="Arial"/>
                <a:ea typeface="Arial"/>
                <a:cs typeface="Arial"/>
                <a:sym typeface="Arial"/>
              </a:rPr>
            </a:br>
            <a:r>
              <a:rPr lang="en-US" sz="1600" b="0" i="0">
                <a:solidFill>
                  <a:srgbClr val="222222"/>
                </a:solidFill>
                <a:latin typeface="Arial"/>
                <a:ea typeface="Arial"/>
                <a:cs typeface="Arial"/>
                <a:sym typeface="Arial"/>
              </a:rPr>
              <a:t>          This section covers aspects like performance, security, user interface design, and any other requirements that aren't strictly functional but are crucial for the application's success.</a:t>
            </a:r>
            <a:br>
              <a:rPr lang="en-US" sz="1600" b="0" i="0">
                <a:solidFill>
                  <a:srgbClr val="222222"/>
                </a:solidFill>
                <a:latin typeface="Arial"/>
                <a:ea typeface="Arial"/>
                <a:cs typeface="Arial"/>
                <a:sym typeface="Arial"/>
              </a:rPr>
            </a:br>
            <a:endParaRPr sz="1600"/>
          </a:p>
        </p:txBody>
      </p:sp>
      <p:sp>
        <p:nvSpPr>
          <p:cNvPr id="68" name="Google Shape;68;p5"/>
          <p:cNvSpPr txBox="1"/>
          <p:nvPr/>
        </p:nvSpPr>
        <p:spPr>
          <a:xfrm flipH="1">
            <a:off x="251520" y="281875"/>
            <a:ext cx="33386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SUMMARY OF YOUR TASK:</a:t>
            </a:r>
            <a:endParaRPr/>
          </a:p>
        </p:txBody>
      </p:sp>
      <p:sp>
        <p:nvSpPr>
          <p:cNvPr id="69" name="Google Shape;69;p5"/>
          <p:cNvSpPr/>
          <p:nvPr/>
        </p:nvSpPr>
        <p:spPr>
          <a:xfrm>
            <a:off x="-23562"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0" name="Google Shape;70;p5"/>
          <p:cNvPicPr preferRelativeResize="0"/>
          <p:nvPr/>
        </p:nvPicPr>
        <p:blipFill rotWithShape="1">
          <a:blip r:embed="rId4">
            <a:alphaModFix/>
          </a:blip>
          <a:srcRect l="2922"/>
          <a:stretch/>
        </p:blipFill>
        <p:spPr>
          <a:xfrm>
            <a:off x="684131" y="310904"/>
            <a:ext cx="7628539" cy="4362450"/>
          </a:xfrm>
          <a:prstGeom prst="rect">
            <a:avLst/>
          </a:prstGeom>
          <a:noFill/>
          <a:ln>
            <a:noFill/>
          </a:ln>
        </p:spPr>
      </p:pic>
      <p:sp>
        <p:nvSpPr>
          <p:cNvPr id="6" name="TextBox 5"/>
          <p:cNvSpPr txBox="1"/>
          <p:nvPr/>
        </p:nvSpPr>
        <p:spPr>
          <a:xfrm>
            <a:off x="544286" y="878113"/>
            <a:ext cx="7685314"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 chat app, also known as a messaging application, is a software platform that enables users to engage in real-time text-based communication with one another, typically over the internet. Popular examples of chat apps include </a:t>
            </a:r>
            <a:r>
              <a:rPr lang="en-US" dirty="0" err="1" smtClean="0"/>
              <a:t>WhatsApp</a:t>
            </a:r>
            <a:r>
              <a:rPr lang="en-US" dirty="0" smtClean="0"/>
              <a:t>, </a:t>
            </a:r>
            <a:r>
              <a:rPr lang="en-US" dirty="0" err="1" smtClean="0"/>
              <a:t>Facebook</a:t>
            </a:r>
            <a:r>
              <a:rPr lang="en-US" dirty="0" smtClean="0"/>
              <a:t> Messenger, Telegram, Signal, and Slack. These apps have evolved to include a wide range of features and capabilities, making them central to modern communication for individuals, businesses, and organizations.</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76" name="Google Shape;76;p6"/>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77" name="Google Shape;77;p6"/>
          <p:cNvSpPr/>
          <p:nvPr/>
        </p:nvSpPr>
        <p:spPr>
          <a:xfrm>
            <a:off x="-15795" y="-30048"/>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8" name="Google Shape;78;p6"/>
          <p:cNvPicPr preferRelativeResize="0"/>
          <p:nvPr/>
        </p:nvPicPr>
        <p:blipFill rotWithShape="1">
          <a:blip r:embed="rId4">
            <a:alphaModFix/>
          </a:blip>
          <a:srcRect/>
          <a:stretch/>
        </p:blipFill>
        <p:spPr>
          <a:xfrm>
            <a:off x="176212" y="193789"/>
            <a:ext cx="8791575" cy="46958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7"/>
          <p:cNvSpPr txBox="1"/>
          <p:nvPr/>
        </p:nvSpPr>
        <p:spPr>
          <a:xfrm>
            <a:off x="3629445" y="894406"/>
            <a:ext cx="2183510" cy="306705"/>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US" sz="1800" b="1">
                <a:solidFill>
                  <a:srgbClr val="FFFFFF"/>
                </a:solidFill>
                <a:latin typeface="Public Sans"/>
                <a:ea typeface="Public Sans"/>
                <a:cs typeface="Public Sans"/>
                <a:sym typeface="Public Sans"/>
              </a:rPr>
              <a:t>Submission Github</a:t>
            </a:r>
            <a:endParaRPr/>
          </a:p>
        </p:txBody>
      </p:sp>
      <p:sp>
        <p:nvSpPr>
          <p:cNvPr id="85" name="Google Shape;85;p7"/>
          <p:cNvSpPr txBox="1"/>
          <p:nvPr/>
        </p:nvSpPr>
        <p:spPr>
          <a:xfrm>
            <a:off x="4060098" y="2270922"/>
            <a:ext cx="2527274" cy="252057"/>
          </a:xfrm>
          <a:prstGeom prst="rect">
            <a:avLst/>
          </a:prstGeom>
          <a:noFill/>
          <a:ln>
            <a:noFill/>
          </a:ln>
        </p:spPr>
        <p:txBody>
          <a:bodyPr spcFirstLastPara="1" wrap="square" lIns="0" tIns="0" rIns="0" bIns="0" anchor="t" anchorCtr="0">
            <a:spAutoFit/>
          </a:bodyPr>
          <a:lstStyle/>
          <a:p>
            <a:pPr lvl="0">
              <a:lnSpc>
                <a:spcPct val="117499"/>
              </a:lnSpc>
            </a:pPr>
            <a:r>
              <a:rPr lang="en-US" b="1" dirty="0">
                <a:solidFill>
                  <a:schemeClr val="accent6">
                    <a:lumMod val="75000"/>
                  </a:schemeClr>
                </a:solidFill>
                <a:latin typeface="Times New Roman" panose="02020603050405020304" pitchFamily="18" charset="0"/>
                <a:cs typeface="Times New Roman" panose="02020603050405020304" pitchFamily="18" charset="0"/>
              </a:rPr>
              <a:t>https://github.com/ArunR4/NM2</a:t>
            </a:r>
            <a:endParaRPr b="1"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370</Words>
  <Application>Microsoft Office PowerPoint</Application>
  <PresentationFormat>On-screen Show (16:9)</PresentationFormat>
  <Paragraphs>54</Paragraphs>
  <Slides>8</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Public Sans</vt:lpstr>
      <vt:lpstr>WTWGOU+Arial-BoldMT</vt:lpstr>
      <vt:lpstr>Aptos Narrow</vt:lpstr>
      <vt:lpstr>EB Garamond</vt:lpstr>
      <vt:lpstr>Calibri</vt:lpstr>
      <vt:lpstr>EB Garamond Medium</vt:lpstr>
      <vt:lpstr>SJNKRS+ArialMT</vt:lpstr>
      <vt:lpstr>Times New Roman</vt:lpstr>
      <vt:lpstr>CSBFGQ+EBGaramond-Bold</vt:lpstr>
      <vt:lpstr>Helsinki</vt:lpstr>
      <vt:lpstr>Theme Office</vt:lpstr>
      <vt:lpstr>PowerPoint Presentation</vt:lpstr>
      <vt:lpstr>PowerPoint Presentation</vt:lpstr>
      <vt:lpstr>PowerPoint Presentation</vt:lpstr>
      <vt:lpstr>PowerPoint Presentation</vt:lpstr>
      <vt:lpstr>            Detailed descriptions of the application's features and functionalities, such as task creation, task deletion, task prioritization, etc.           This section covers aspects like performance, security, user interface design, and any other requirements that aren't strictly functional but are crucial for the application's success.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Sentamil Meenatchi</dc:creator>
  <cp:lastModifiedBy>4IT33</cp:lastModifiedBy>
  <cp:revision>3</cp:revision>
  <dcterms:modified xsi:type="dcterms:W3CDTF">2023-10-31T09:39:27Z</dcterms:modified>
</cp:coreProperties>
</file>