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67" r:id="rId6"/>
    <p:sldId id="268" r:id="rId7"/>
    <p:sldId id="269" r:id="rId8"/>
    <p:sldId id="270" r:id="rId9"/>
    <p:sldId id="271" r:id="rId10"/>
    <p:sldId id="259" r:id="rId11"/>
    <p:sldId id="260" r:id="rId12"/>
    <p:sldId id="261" r:id="rId13"/>
    <p:sldId id="264"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21"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B346D-5DA1-B5FE-071C-1F3A50A795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9C5E441-009F-1FEB-44D8-7D0F7CC02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882490-E128-611A-328A-54FE64458FD1}"/>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5" name="Footer Placeholder 4">
            <a:extLst>
              <a:ext uri="{FF2B5EF4-FFF2-40B4-BE49-F238E27FC236}">
                <a16:creationId xmlns:a16="http://schemas.microsoft.com/office/drawing/2014/main" xmlns="" id="{F86BFFB6-BF56-0924-8F24-30E6C5C3C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035B97-4CF6-E946-86DC-8CC8999B06E6}"/>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159149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64C87-62BC-DCAB-70FF-C3D2A212D6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B22889D-3AED-C220-A5A8-2FD441F02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60F4B56-22DD-F18E-E9AB-684913D1D121}"/>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5" name="Footer Placeholder 4">
            <a:extLst>
              <a:ext uri="{FF2B5EF4-FFF2-40B4-BE49-F238E27FC236}">
                <a16:creationId xmlns:a16="http://schemas.microsoft.com/office/drawing/2014/main" xmlns="" id="{22339196-883B-1408-02CB-0567F461B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751306-BAFF-A45B-F79A-E742ACA3ADDC}"/>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152731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03FD18F-6092-DA8F-EB5E-52EE789970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4161D5-6BD7-A6EA-B3F7-08EECA9F3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83A595-B321-6BBD-713C-0559F0C70B80}"/>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5" name="Footer Placeholder 4">
            <a:extLst>
              <a:ext uri="{FF2B5EF4-FFF2-40B4-BE49-F238E27FC236}">
                <a16:creationId xmlns:a16="http://schemas.microsoft.com/office/drawing/2014/main" xmlns="" id="{7B708924-E5ED-2EE4-4973-3331FBA91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8A99C21-64F1-C602-7B90-09C064DB0C29}"/>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363739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34742-6511-2AFC-7393-9483BBC326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A0684CC-DE58-E325-D8C4-AE6AED122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F34673-569A-2DEF-ED3B-B7ACED2BC80C}"/>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5" name="Footer Placeholder 4">
            <a:extLst>
              <a:ext uri="{FF2B5EF4-FFF2-40B4-BE49-F238E27FC236}">
                <a16:creationId xmlns:a16="http://schemas.microsoft.com/office/drawing/2014/main" xmlns="" id="{DEDA82ED-0B9C-DA31-C787-6B0D008E8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46A271-AD87-02DE-8F75-B30807DB1E4F}"/>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137263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39235-FE45-2029-E353-D500967E3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8C4E2FF-6FF9-1B0E-5068-C644FA937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E6AC0C4-26BF-A812-9314-CB51C647B80B}"/>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5" name="Footer Placeholder 4">
            <a:extLst>
              <a:ext uri="{FF2B5EF4-FFF2-40B4-BE49-F238E27FC236}">
                <a16:creationId xmlns:a16="http://schemas.microsoft.com/office/drawing/2014/main" xmlns="" id="{D48016EC-61DD-939D-37A8-6387CABDA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90ED95-36F8-8D74-1808-7BCF9930D7BE}"/>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65142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56ACA-7658-21EE-B996-D5239DF6E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729941B-D5C9-DA05-D397-7D395F102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6A57395-0BA7-D8EF-D307-52233C161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290CB2E-B52B-5C43-A8BA-BF22C2CF744E}"/>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6" name="Footer Placeholder 5">
            <a:extLst>
              <a:ext uri="{FF2B5EF4-FFF2-40B4-BE49-F238E27FC236}">
                <a16:creationId xmlns:a16="http://schemas.microsoft.com/office/drawing/2014/main" xmlns="" id="{B037C45F-E465-ECF6-7628-FCDBA96BE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213ACA-BEC5-32BB-8BE8-9029723DF8B6}"/>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118822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F630C-C391-7AF3-30E8-607C926D2E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DD5D336-7200-4F14-F634-7864B3517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5CFDDEB-3875-25CC-6C62-826B940B7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5A0711F-0EFC-A7DE-4422-6718DC9E6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F43FD53-AFB4-1CD0-78ED-BE186C0425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27E2C31-CD35-CDD1-5E91-A8C7657A6959}"/>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8" name="Footer Placeholder 7">
            <a:extLst>
              <a:ext uri="{FF2B5EF4-FFF2-40B4-BE49-F238E27FC236}">
                <a16:creationId xmlns:a16="http://schemas.microsoft.com/office/drawing/2014/main" xmlns="" id="{F2C847FF-5AA4-9985-0AB1-E94E31EE6F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385E394-D170-B25D-9B2F-A418E1A18525}"/>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8716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88CC2-976A-F286-C151-3E6B54AF3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471406F-768B-070C-82A1-E27564504CE5}"/>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4" name="Footer Placeholder 3">
            <a:extLst>
              <a:ext uri="{FF2B5EF4-FFF2-40B4-BE49-F238E27FC236}">
                <a16:creationId xmlns:a16="http://schemas.microsoft.com/office/drawing/2014/main" xmlns="" id="{683EFEB6-71CE-482E-27B0-532A4333E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2ABDD3A-CBB2-9222-7F95-3622B6005477}"/>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288187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81DB00F-6EAD-8EC5-EB19-D1499B6D1A82}"/>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3" name="Footer Placeholder 2">
            <a:extLst>
              <a:ext uri="{FF2B5EF4-FFF2-40B4-BE49-F238E27FC236}">
                <a16:creationId xmlns:a16="http://schemas.microsoft.com/office/drawing/2014/main" xmlns="" id="{48F6F8F2-56D6-59A4-AA30-31C58CF91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5EB94A7-1790-426A-66FB-C36A6377688A}"/>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42695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38286-C665-1C6F-EF05-D6D8AF467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03D4C0A-2328-4376-134C-1425E0045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7DF52F9-1CFC-282B-736C-A6F9C914C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E17B3A7-735D-CDAA-7E5E-68A8BC5C0089}"/>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6" name="Footer Placeholder 5">
            <a:extLst>
              <a:ext uri="{FF2B5EF4-FFF2-40B4-BE49-F238E27FC236}">
                <a16:creationId xmlns:a16="http://schemas.microsoft.com/office/drawing/2014/main" xmlns="" id="{503D56C6-CF48-CAEA-2C99-EB9CCBC4F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2D0A91B-523B-DF0D-3AD7-E28652B8A143}"/>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120592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8E8C5-67D9-E4DF-46C6-290953468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A5732E-5710-9EF2-655D-56DD036AA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71A2806-8F60-2C01-9B07-CA31E451E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F242134-D9C7-1D00-0EA1-2E87584D2011}"/>
              </a:ext>
            </a:extLst>
          </p:cNvPr>
          <p:cNvSpPr>
            <a:spLocks noGrp="1"/>
          </p:cNvSpPr>
          <p:nvPr>
            <p:ph type="dt" sz="half" idx="10"/>
          </p:nvPr>
        </p:nvSpPr>
        <p:spPr/>
        <p:txBody>
          <a:bodyPr/>
          <a:lstStyle/>
          <a:p>
            <a:fld id="{2E369011-3FED-47CE-8ED5-82B36C909198}" type="datetimeFigureOut">
              <a:rPr lang="en-US" smtClean="0"/>
              <a:pPr/>
              <a:t>1/18/2024</a:t>
            </a:fld>
            <a:endParaRPr lang="en-US"/>
          </a:p>
        </p:txBody>
      </p:sp>
      <p:sp>
        <p:nvSpPr>
          <p:cNvPr id="6" name="Footer Placeholder 5">
            <a:extLst>
              <a:ext uri="{FF2B5EF4-FFF2-40B4-BE49-F238E27FC236}">
                <a16:creationId xmlns:a16="http://schemas.microsoft.com/office/drawing/2014/main" xmlns="" id="{43A9D7CE-A19E-9778-8617-2B3012046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BCF674-0FA6-6FC2-254C-67728CA28A41}"/>
              </a:ext>
            </a:extLst>
          </p:cNvPr>
          <p:cNvSpPr>
            <a:spLocks noGrp="1"/>
          </p:cNvSpPr>
          <p:nvPr>
            <p:ph type="sldNum" sz="quarter" idx="12"/>
          </p:nvPr>
        </p:nvSpPr>
        <p:spPr/>
        <p:txBody>
          <a:body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95640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B47AB4-1AC2-85E5-1F6B-87A6B9CE2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1BCDAA3-38FA-35DA-E2D7-FB41BC9A95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A4292F-67D9-7608-E1EF-1AE48C20F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69011-3FED-47CE-8ED5-82B36C909198}" type="datetimeFigureOut">
              <a:rPr lang="en-US" smtClean="0"/>
              <a:pPr/>
              <a:t>1/18/2024</a:t>
            </a:fld>
            <a:endParaRPr lang="en-US"/>
          </a:p>
        </p:txBody>
      </p:sp>
      <p:sp>
        <p:nvSpPr>
          <p:cNvPr id="5" name="Footer Placeholder 4">
            <a:extLst>
              <a:ext uri="{FF2B5EF4-FFF2-40B4-BE49-F238E27FC236}">
                <a16:creationId xmlns:a16="http://schemas.microsoft.com/office/drawing/2014/main" xmlns="" id="{31970B2B-2B3E-083C-A439-534ACEE85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C0E43A4-DCCF-95F2-429A-F1E0002A8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D1C4A-2F53-4E24-80D7-EDDD38E4DEB6}" type="slidenum">
              <a:rPr lang="en-US" smtClean="0"/>
              <a:pPr/>
              <a:t>‹#›</a:t>
            </a:fld>
            <a:endParaRPr lang="en-US"/>
          </a:p>
        </p:txBody>
      </p:sp>
    </p:spTree>
    <p:extLst>
      <p:ext uri="{BB962C8B-B14F-4D97-AF65-F5344CB8AC3E}">
        <p14:creationId xmlns:p14="http://schemas.microsoft.com/office/powerpoint/2010/main" xmlns="" val="4150140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663E362-CE8F-AE34-870A-6AF60B4E7BB8}"/>
              </a:ext>
            </a:extLst>
          </p:cNvPr>
          <p:cNvSpPr>
            <a:spLocks noGrp="1"/>
          </p:cNvSpPr>
          <p:nvPr>
            <p:ph type="title"/>
          </p:nvPr>
        </p:nvSpPr>
        <p:spPr>
          <a:xfrm>
            <a:off x="838200" y="365125"/>
            <a:ext cx="10515600" cy="1325563"/>
          </a:xfrm>
        </p:spPr>
        <p:txBody>
          <a:bodyPr/>
          <a:lstStyle/>
          <a:p>
            <a:r>
              <a:rPr lang="en-IN" sz="4400" b="1" dirty="0">
                <a:latin typeface="Times New Roman" panose="02020603050405020304" pitchFamily="18" charset="0"/>
                <a:cs typeface="Times New Roman" panose="02020603050405020304" pitchFamily="18" charset="0"/>
              </a:rPr>
              <a:t>			E - COMMERSE 				APPLICATION FOR FARMERS</a:t>
            </a:r>
            <a:endParaRPr lang="en-US" dirty="0"/>
          </a:p>
        </p:txBody>
      </p:sp>
      <p:pic>
        <p:nvPicPr>
          <p:cNvPr id="6" name="object 8">
            <a:extLst>
              <a:ext uri="{FF2B5EF4-FFF2-40B4-BE49-F238E27FC236}">
                <a16:creationId xmlns:a16="http://schemas.microsoft.com/office/drawing/2014/main" xmlns="" id="{46FFD561-8A29-3D49-870D-BAC910B6978D}"/>
              </a:ext>
            </a:extLst>
          </p:cNvPr>
          <p:cNvPicPr>
            <a:picLocks noGrp="1"/>
          </p:cNvPicPr>
          <p:nvPr>
            <p:ph idx="1"/>
          </p:nvPr>
        </p:nvPicPr>
        <p:blipFill>
          <a:blip r:embed="rId2" cstate="print"/>
          <a:stretch>
            <a:fillRect/>
          </a:stretch>
        </p:blipFill>
        <p:spPr>
          <a:xfrm>
            <a:off x="932468" y="2005009"/>
            <a:ext cx="3190875" cy="2124075"/>
          </a:xfrm>
          <a:prstGeom prst="rect">
            <a:avLst/>
          </a:prstGeom>
        </p:spPr>
      </p:pic>
      <p:pic>
        <p:nvPicPr>
          <p:cNvPr id="7" name="object 7">
            <a:extLst>
              <a:ext uri="{FF2B5EF4-FFF2-40B4-BE49-F238E27FC236}">
                <a16:creationId xmlns:a16="http://schemas.microsoft.com/office/drawing/2014/main" xmlns="" id="{AD16FD76-88CD-BAAA-6FB5-0415FD90B270}"/>
              </a:ext>
            </a:extLst>
          </p:cNvPr>
          <p:cNvPicPr/>
          <p:nvPr/>
        </p:nvPicPr>
        <p:blipFill>
          <a:blip r:embed="rId3" cstate="print"/>
          <a:stretch>
            <a:fillRect/>
          </a:stretch>
        </p:blipFill>
        <p:spPr>
          <a:xfrm>
            <a:off x="1226076" y="4492999"/>
            <a:ext cx="2026171" cy="2158390"/>
          </a:xfrm>
          <a:prstGeom prst="rect">
            <a:avLst/>
          </a:prstGeom>
        </p:spPr>
      </p:pic>
      <p:sp>
        <p:nvSpPr>
          <p:cNvPr id="9" name="TextBox 8">
            <a:extLst>
              <a:ext uri="{FF2B5EF4-FFF2-40B4-BE49-F238E27FC236}">
                <a16:creationId xmlns:a16="http://schemas.microsoft.com/office/drawing/2014/main" xmlns="" id="{4576DB69-F3E4-53BC-469C-38C684C20070}"/>
              </a:ext>
            </a:extLst>
          </p:cNvPr>
          <p:cNvSpPr txBox="1"/>
          <p:nvPr/>
        </p:nvSpPr>
        <p:spPr>
          <a:xfrm>
            <a:off x="6482498" y="2807934"/>
            <a:ext cx="6096000" cy="461665"/>
          </a:xfrm>
          <a:prstGeom prst="rect">
            <a:avLst/>
          </a:prstGeom>
          <a:noFill/>
        </p:spPr>
        <p:txBody>
          <a:bodyPr wrap="square">
            <a:spAutoFit/>
          </a:bodyPr>
          <a:lstStyle/>
          <a:p>
            <a:r>
              <a:rPr lang="en-US" sz="2400" b="1" spc="-5" dirty="0">
                <a:latin typeface="Times New Roman" panose="02020603050405020304" pitchFamily="18" charset="0"/>
                <a:cs typeface="Times New Roman" panose="02020603050405020304" pitchFamily="18" charset="0"/>
              </a:rPr>
              <a:t>GUIDE:</a:t>
            </a:r>
            <a:r>
              <a:rPr lang="en-US" sz="2400" b="1" spc="25" dirty="0">
                <a:latin typeface="Times New Roman" panose="02020603050405020304" pitchFamily="18" charset="0"/>
                <a:cs typeface="Times New Roman" panose="02020603050405020304" pitchFamily="18" charset="0"/>
              </a:rPr>
              <a:t> </a:t>
            </a:r>
            <a:r>
              <a:rPr lang="en-US" sz="2400" spc="-15" dirty="0" err="1">
                <a:latin typeface="Times New Roman" panose="02020603050405020304" pitchFamily="18" charset="0"/>
                <a:cs typeface="Times New Roman" panose="02020603050405020304" pitchFamily="18" charset="0"/>
              </a:rPr>
              <a:t>Mr.N.Karthikeyan</a:t>
            </a:r>
            <a:r>
              <a:rPr lang="en-US" sz="2400" spc="-15" dirty="0">
                <a:latin typeface="Times New Roman" panose="02020603050405020304" pitchFamily="18" charset="0"/>
                <a:cs typeface="Times New Roman" panose="02020603050405020304" pitchFamily="18" charset="0"/>
              </a:rPr>
              <a:t>(AP/CSE)</a:t>
            </a:r>
            <a:endParaRPr lang="en-US" sz="2400" dirty="0"/>
          </a:p>
        </p:txBody>
      </p:sp>
      <p:graphicFrame>
        <p:nvGraphicFramePr>
          <p:cNvPr id="12" name="Table 11">
            <a:extLst>
              <a:ext uri="{FF2B5EF4-FFF2-40B4-BE49-F238E27FC236}">
                <a16:creationId xmlns:a16="http://schemas.microsoft.com/office/drawing/2014/main" xmlns="" id="{76B34E3F-30DE-7298-8D08-E3CE8363770E}"/>
              </a:ext>
            </a:extLst>
          </p:cNvPr>
          <p:cNvGraphicFramePr>
            <a:graphicFrameLocks noGrp="1"/>
          </p:cNvGraphicFramePr>
          <p:nvPr>
            <p:extLst>
              <p:ext uri="{D42A27DB-BD31-4B8C-83A1-F6EECF244321}">
                <p14:modId xmlns:p14="http://schemas.microsoft.com/office/powerpoint/2010/main" xmlns="" val="3725406439"/>
              </p:ext>
            </p:extLst>
          </p:nvPr>
        </p:nvGraphicFramePr>
        <p:xfrm>
          <a:off x="6629400" y="3927141"/>
          <a:ext cx="4452366" cy="2323182"/>
        </p:xfrm>
        <a:graphic>
          <a:graphicData uri="http://schemas.openxmlformats.org/drawingml/2006/table">
            <a:tbl>
              <a:tblPr firstRow="1" bandRow="1">
                <a:tableStyleId>{2D5ABB26-0587-4C30-8999-92F81FD0307C}</a:tableStyleId>
              </a:tblPr>
              <a:tblGrid>
                <a:gridCol w="2379091">
                  <a:extLst>
                    <a:ext uri="{9D8B030D-6E8A-4147-A177-3AD203B41FA5}">
                      <a16:colId xmlns:a16="http://schemas.microsoft.com/office/drawing/2014/main" xmlns="" val="2522905259"/>
                    </a:ext>
                  </a:extLst>
                </a:gridCol>
                <a:gridCol w="2073275">
                  <a:extLst>
                    <a:ext uri="{9D8B030D-6E8A-4147-A177-3AD203B41FA5}">
                      <a16:colId xmlns:a16="http://schemas.microsoft.com/office/drawing/2014/main" xmlns="" val="724205378"/>
                    </a:ext>
                  </a:extLst>
                </a:gridCol>
              </a:tblGrid>
              <a:tr h="490739">
                <a:tc>
                  <a:txBody>
                    <a:bodyPr/>
                    <a:lstStyle/>
                    <a:p>
                      <a:pPr marL="86360">
                        <a:lnSpc>
                          <a:spcPts val="2410"/>
                        </a:lnSpc>
                      </a:pPr>
                      <a:r>
                        <a:rPr sz="2200">
                          <a:latin typeface="Times New Roman"/>
                          <a:cs typeface="Times New Roman"/>
                        </a:rPr>
                        <a:t>Arun</a:t>
                      </a:r>
                      <a:r>
                        <a:rPr sz="2200" spc="-60">
                          <a:latin typeface="Times New Roman"/>
                          <a:cs typeface="Times New Roman"/>
                        </a:rPr>
                        <a:t> </a:t>
                      </a:r>
                      <a:r>
                        <a:rPr sz="2200" spc="5" smtClean="0">
                          <a:latin typeface="Times New Roman"/>
                          <a:cs typeface="Times New Roman"/>
                        </a:rPr>
                        <a:t>R</a:t>
                      </a:r>
                      <a:r>
                        <a:rPr lang="en-US" sz="2200" spc="5" dirty="0" smtClean="0">
                          <a:latin typeface="Times New Roman"/>
                          <a:cs typeface="Times New Roman"/>
                        </a:rPr>
                        <a:t> ,Team</a:t>
                      </a:r>
                      <a:r>
                        <a:rPr lang="en-US" sz="2200" spc="5" baseline="0" dirty="0" smtClean="0">
                          <a:latin typeface="Times New Roman"/>
                          <a:cs typeface="Times New Roman"/>
                        </a:rPr>
                        <a:t> Lead</a:t>
                      </a:r>
                      <a:endParaRPr sz="2200" dirty="0">
                        <a:latin typeface="Times New Roman"/>
                        <a:cs typeface="Times New Roman"/>
                      </a:endParaRPr>
                    </a:p>
                  </a:txBody>
                  <a:tcPr marL="0" marR="0" marT="0" marB="0"/>
                </a:tc>
                <a:tc>
                  <a:txBody>
                    <a:bodyPr/>
                    <a:lstStyle/>
                    <a:p>
                      <a:pPr marL="116205">
                        <a:lnSpc>
                          <a:spcPts val="2410"/>
                        </a:lnSpc>
                      </a:pPr>
                      <a:r>
                        <a:rPr sz="2200" dirty="0">
                          <a:latin typeface="Times New Roman"/>
                          <a:cs typeface="Times New Roman"/>
                        </a:rPr>
                        <a:t>(822720104006)</a:t>
                      </a:r>
                    </a:p>
                  </a:txBody>
                  <a:tcPr marL="0" marR="0" marT="0" marB="0"/>
                </a:tc>
                <a:extLst>
                  <a:ext uri="{0D108BD9-81ED-4DB2-BD59-A6C34878D82A}">
                    <a16:rowId xmlns:a16="http://schemas.microsoft.com/office/drawing/2014/main" xmlns="" val="1891033615"/>
                  </a:ext>
                </a:extLst>
              </a:tr>
              <a:tr h="670877">
                <a:tc>
                  <a:txBody>
                    <a:bodyPr/>
                    <a:lstStyle/>
                    <a:p>
                      <a:pPr marL="31750">
                        <a:lnSpc>
                          <a:spcPct val="100000"/>
                        </a:lnSpc>
                        <a:spcBef>
                          <a:spcPts val="1185"/>
                        </a:spcBef>
                      </a:pPr>
                      <a:r>
                        <a:rPr sz="2200" dirty="0">
                          <a:latin typeface="Times New Roman"/>
                          <a:cs typeface="Times New Roman"/>
                        </a:rPr>
                        <a:t>Ganesh</a:t>
                      </a:r>
                      <a:r>
                        <a:rPr sz="2200" spc="-75" dirty="0">
                          <a:latin typeface="Times New Roman"/>
                          <a:cs typeface="Times New Roman"/>
                        </a:rPr>
                        <a:t> </a:t>
                      </a:r>
                      <a:r>
                        <a:rPr sz="2200" dirty="0">
                          <a:latin typeface="Times New Roman"/>
                          <a:cs typeface="Times New Roman"/>
                        </a:rPr>
                        <a:t>S</a:t>
                      </a:r>
                    </a:p>
                  </a:txBody>
                  <a:tcPr marL="0" marR="0" marT="150495" marB="0"/>
                </a:tc>
                <a:tc>
                  <a:txBody>
                    <a:bodyPr/>
                    <a:lstStyle/>
                    <a:p>
                      <a:pPr marL="106680">
                        <a:lnSpc>
                          <a:spcPct val="100000"/>
                        </a:lnSpc>
                        <a:spcBef>
                          <a:spcPts val="1185"/>
                        </a:spcBef>
                      </a:pPr>
                      <a:r>
                        <a:rPr sz="2200" dirty="0">
                          <a:latin typeface="Times New Roman"/>
                          <a:cs typeface="Times New Roman"/>
                        </a:rPr>
                        <a:t>(822720104303)</a:t>
                      </a:r>
                      <a:endParaRPr sz="2200">
                        <a:latin typeface="Times New Roman"/>
                        <a:cs typeface="Times New Roman"/>
                      </a:endParaRPr>
                    </a:p>
                  </a:txBody>
                  <a:tcPr marL="0" marR="0" marT="150495" marB="0"/>
                </a:tc>
                <a:extLst>
                  <a:ext uri="{0D108BD9-81ED-4DB2-BD59-A6C34878D82A}">
                    <a16:rowId xmlns:a16="http://schemas.microsoft.com/office/drawing/2014/main" xmlns="" val="538538338"/>
                  </a:ext>
                </a:extLst>
              </a:tr>
              <a:tr h="670852">
                <a:tc>
                  <a:txBody>
                    <a:bodyPr/>
                    <a:lstStyle/>
                    <a:p>
                      <a:pPr marL="31750">
                        <a:lnSpc>
                          <a:spcPct val="100000"/>
                        </a:lnSpc>
                        <a:spcBef>
                          <a:spcPts val="1185"/>
                        </a:spcBef>
                      </a:pPr>
                      <a:r>
                        <a:rPr sz="2200" spc="-5" dirty="0">
                          <a:latin typeface="Times New Roman"/>
                          <a:cs typeface="Times New Roman"/>
                        </a:rPr>
                        <a:t>Mathiyazhagan</a:t>
                      </a:r>
                      <a:r>
                        <a:rPr sz="2200" spc="375" dirty="0">
                          <a:latin typeface="Times New Roman"/>
                          <a:cs typeface="Times New Roman"/>
                        </a:rPr>
                        <a:t> </a:t>
                      </a:r>
                      <a:r>
                        <a:rPr sz="2200" spc="5" dirty="0">
                          <a:latin typeface="Times New Roman"/>
                          <a:cs typeface="Times New Roman"/>
                        </a:rPr>
                        <a:t>A</a:t>
                      </a:r>
                      <a:endParaRPr sz="2200" dirty="0">
                        <a:latin typeface="Times New Roman"/>
                        <a:cs typeface="Times New Roman"/>
                      </a:endParaRPr>
                    </a:p>
                  </a:txBody>
                  <a:tcPr marL="0" marR="0" marT="150495" marB="0"/>
                </a:tc>
                <a:tc>
                  <a:txBody>
                    <a:bodyPr/>
                    <a:lstStyle/>
                    <a:p>
                      <a:pPr marL="140335">
                        <a:lnSpc>
                          <a:spcPct val="100000"/>
                        </a:lnSpc>
                        <a:spcBef>
                          <a:spcPts val="1185"/>
                        </a:spcBef>
                      </a:pPr>
                      <a:r>
                        <a:rPr sz="2200" dirty="0">
                          <a:latin typeface="Times New Roman"/>
                          <a:cs typeface="Times New Roman"/>
                        </a:rPr>
                        <a:t>(822720104020)</a:t>
                      </a:r>
                    </a:p>
                  </a:txBody>
                  <a:tcPr marL="0" marR="0" marT="150495" marB="0"/>
                </a:tc>
                <a:extLst>
                  <a:ext uri="{0D108BD9-81ED-4DB2-BD59-A6C34878D82A}">
                    <a16:rowId xmlns:a16="http://schemas.microsoft.com/office/drawing/2014/main" xmlns="" val="304139588"/>
                  </a:ext>
                </a:extLst>
              </a:tr>
              <a:tr h="490714">
                <a:tc>
                  <a:txBody>
                    <a:bodyPr/>
                    <a:lstStyle/>
                    <a:p>
                      <a:pPr marL="31750">
                        <a:lnSpc>
                          <a:spcPts val="2580"/>
                        </a:lnSpc>
                        <a:spcBef>
                          <a:spcPts val="1185"/>
                        </a:spcBef>
                      </a:pPr>
                      <a:r>
                        <a:rPr sz="2200" spc="-5" dirty="0">
                          <a:latin typeface="Times New Roman"/>
                          <a:cs typeface="Times New Roman"/>
                        </a:rPr>
                        <a:t>Mohamed</a:t>
                      </a:r>
                      <a:r>
                        <a:rPr sz="2200" spc="-105" dirty="0">
                          <a:latin typeface="Times New Roman"/>
                          <a:cs typeface="Times New Roman"/>
                        </a:rPr>
                        <a:t> </a:t>
                      </a:r>
                      <a:r>
                        <a:rPr sz="2200" spc="-35" dirty="0">
                          <a:latin typeface="Times New Roman"/>
                          <a:cs typeface="Times New Roman"/>
                        </a:rPr>
                        <a:t>Yashin</a:t>
                      </a:r>
                      <a:r>
                        <a:rPr sz="2200" spc="-60" dirty="0">
                          <a:latin typeface="Times New Roman"/>
                          <a:cs typeface="Times New Roman"/>
                        </a:rPr>
                        <a:t> </a:t>
                      </a:r>
                      <a:r>
                        <a:rPr sz="2200" spc="5" dirty="0">
                          <a:latin typeface="Times New Roman"/>
                          <a:cs typeface="Times New Roman"/>
                        </a:rPr>
                        <a:t>M</a:t>
                      </a:r>
                      <a:endParaRPr sz="2200" dirty="0">
                        <a:latin typeface="Times New Roman"/>
                        <a:cs typeface="Times New Roman"/>
                      </a:endParaRPr>
                    </a:p>
                  </a:txBody>
                  <a:tcPr marL="0" marR="0" marT="150495" marB="0"/>
                </a:tc>
                <a:tc>
                  <a:txBody>
                    <a:bodyPr/>
                    <a:lstStyle/>
                    <a:p>
                      <a:pPr marL="170815">
                        <a:lnSpc>
                          <a:spcPts val="2580"/>
                        </a:lnSpc>
                        <a:spcBef>
                          <a:spcPts val="1185"/>
                        </a:spcBef>
                      </a:pPr>
                      <a:r>
                        <a:rPr sz="2200" dirty="0">
                          <a:latin typeface="Times New Roman"/>
                          <a:cs typeface="Times New Roman"/>
                        </a:rPr>
                        <a:t>(822720104022)</a:t>
                      </a:r>
                    </a:p>
                  </a:txBody>
                  <a:tcPr marL="0" marR="0" marT="150495" marB="0"/>
                </a:tc>
                <a:extLst>
                  <a:ext uri="{0D108BD9-81ED-4DB2-BD59-A6C34878D82A}">
                    <a16:rowId xmlns:a16="http://schemas.microsoft.com/office/drawing/2014/main" xmlns="" val="3920312533"/>
                  </a:ext>
                </a:extLst>
              </a:tr>
            </a:tbl>
          </a:graphicData>
        </a:graphic>
      </p:graphicFrame>
    </p:spTree>
    <p:extLst>
      <p:ext uri="{BB962C8B-B14F-4D97-AF65-F5344CB8AC3E}">
        <p14:creationId xmlns:p14="http://schemas.microsoft.com/office/powerpoint/2010/main" xmlns="" val="3893407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7690A-A8D7-1E3A-7BE9-6D305B484BD5}"/>
              </a:ext>
            </a:extLst>
          </p:cNvPr>
          <p:cNvSpPr>
            <a:spLocks noGrp="1"/>
          </p:cNvSpPr>
          <p:nvPr>
            <p:ph type="title"/>
          </p:nvPr>
        </p:nvSpPr>
        <p:spPr>
          <a:xfrm>
            <a:off x="735563" y="226244"/>
            <a:ext cx="6523349" cy="1351032"/>
          </a:xfrm>
        </p:spPr>
        <p:txBody>
          <a:bodyPr/>
          <a:lstStyle/>
          <a:p>
            <a:r>
              <a:rPr lang="en-US" sz="4400" b="1" spc="265" dirty="0">
                <a:latin typeface="Times New Roman"/>
                <a:cs typeface="Times New Roman"/>
              </a:rPr>
              <a:t>EXISTING</a:t>
            </a:r>
            <a:r>
              <a:rPr lang="en-US" sz="4400" b="1" spc="310" dirty="0">
                <a:latin typeface="Times New Roman"/>
                <a:cs typeface="Times New Roman"/>
              </a:rPr>
              <a:t> </a:t>
            </a:r>
            <a:r>
              <a:rPr lang="en-US" sz="4400" b="1" spc="160" dirty="0">
                <a:latin typeface="Times New Roman"/>
                <a:cs typeface="Times New Roman"/>
              </a:rPr>
              <a:t>WORK</a:t>
            </a:r>
            <a:endParaRPr lang="en-US" dirty="0"/>
          </a:p>
        </p:txBody>
      </p:sp>
      <p:sp>
        <p:nvSpPr>
          <p:cNvPr id="5" name="TextBox 4">
            <a:extLst>
              <a:ext uri="{FF2B5EF4-FFF2-40B4-BE49-F238E27FC236}">
                <a16:creationId xmlns:a16="http://schemas.microsoft.com/office/drawing/2014/main" xmlns="" id="{D466FE8F-FC05-D5BB-3058-0F033E96FA46}"/>
              </a:ext>
            </a:extLst>
          </p:cNvPr>
          <p:cNvSpPr txBox="1"/>
          <p:nvPr/>
        </p:nvSpPr>
        <p:spPr>
          <a:xfrm>
            <a:off x="735563" y="1830375"/>
            <a:ext cx="6447662" cy="4708981"/>
          </a:xfrm>
          <a:prstGeom prst="rect">
            <a:avLst/>
          </a:prstGeom>
          <a:noFill/>
        </p:spPr>
        <p:txBody>
          <a:bodyPr wrap="square" rtlCol="0">
            <a:spAutoFit/>
          </a:bodyPr>
          <a:lstStyle/>
          <a:p>
            <a:pPr algn="just"/>
            <a:r>
              <a:rPr lang="en-US" sz="2400" spc="-20" dirty="0">
                <a:latin typeface="Times New Roman"/>
                <a:cs typeface="Times New Roman"/>
              </a:rPr>
              <a:t>Virtual </a:t>
            </a:r>
            <a:r>
              <a:rPr lang="en-US" sz="2400" spc="-5" dirty="0">
                <a:latin typeface="Times New Roman"/>
                <a:cs typeface="Times New Roman"/>
              </a:rPr>
              <a:t>Fruits Market(VFM) </a:t>
            </a:r>
            <a:r>
              <a:rPr lang="en-US" sz="2400" dirty="0">
                <a:latin typeface="Times New Roman"/>
                <a:cs typeface="Times New Roman"/>
              </a:rPr>
              <a:t>is </a:t>
            </a:r>
            <a:r>
              <a:rPr lang="en-US" sz="2400" spc="-5" dirty="0">
                <a:latin typeface="Times New Roman"/>
                <a:cs typeface="Times New Roman"/>
              </a:rPr>
              <a:t>an </a:t>
            </a:r>
            <a:r>
              <a:rPr lang="en-US" sz="2400" dirty="0">
                <a:latin typeface="Times New Roman"/>
                <a:cs typeface="Times New Roman"/>
              </a:rPr>
              <a:t>application for </a:t>
            </a:r>
            <a:r>
              <a:rPr lang="en-US" sz="2400" spc="-10" dirty="0">
                <a:latin typeface="Times New Roman"/>
                <a:cs typeface="Times New Roman"/>
              </a:rPr>
              <a:t>farmers. </a:t>
            </a:r>
            <a:r>
              <a:rPr lang="en-US" sz="2400" spc="-5" dirty="0">
                <a:latin typeface="Times New Roman"/>
                <a:cs typeface="Times New Roman"/>
              </a:rPr>
              <a:t> </a:t>
            </a:r>
            <a:r>
              <a:rPr lang="en-US" sz="2400" spc="-10" dirty="0">
                <a:latin typeface="Times New Roman"/>
                <a:cs typeface="Times New Roman"/>
              </a:rPr>
              <a:t>Farmers </a:t>
            </a:r>
            <a:r>
              <a:rPr lang="en-US" sz="2400" spc="-5" dirty="0">
                <a:latin typeface="Times New Roman"/>
                <a:cs typeface="Times New Roman"/>
              </a:rPr>
              <a:t>can</a:t>
            </a:r>
            <a:r>
              <a:rPr lang="en-US" sz="2400" dirty="0">
                <a:latin typeface="Times New Roman"/>
                <a:cs typeface="Times New Roman"/>
              </a:rPr>
              <a:t> specify </a:t>
            </a:r>
            <a:r>
              <a:rPr lang="en-US" sz="2400" spc="-5" dirty="0">
                <a:latin typeface="Times New Roman"/>
                <a:cs typeface="Times New Roman"/>
              </a:rPr>
              <a:t>the</a:t>
            </a:r>
            <a:r>
              <a:rPr lang="en-US" sz="2400" dirty="0">
                <a:latin typeface="Times New Roman"/>
                <a:cs typeface="Times New Roman"/>
              </a:rPr>
              <a:t> </a:t>
            </a:r>
            <a:r>
              <a:rPr lang="en-US" sz="2400" spc="-5" dirty="0">
                <a:latin typeface="Times New Roman"/>
                <a:cs typeface="Times New Roman"/>
              </a:rPr>
              <a:t>complete details of</a:t>
            </a:r>
            <a:r>
              <a:rPr lang="en-US" sz="2400" dirty="0">
                <a:latin typeface="Times New Roman"/>
                <a:cs typeface="Times New Roman"/>
              </a:rPr>
              <a:t> the </a:t>
            </a:r>
            <a:r>
              <a:rPr lang="en-US" sz="2400" spc="-10" dirty="0">
                <a:latin typeface="Times New Roman"/>
                <a:cs typeface="Times New Roman"/>
              </a:rPr>
              <a:t>products. </a:t>
            </a:r>
            <a:r>
              <a:rPr lang="en-US" sz="2400" dirty="0">
                <a:latin typeface="Times New Roman"/>
                <a:cs typeface="Times New Roman"/>
              </a:rPr>
              <a:t>A </a:t>
            </a:r>
            <a:r>
              <a:rPr lang="en-US" sz="2400" spc="5" dirty="0">
                <a:latin typeface="Times New Roman"/>
                <a:cs typeface="Times New Roman"/>
              </a:rPr>
              <a:t> </a:t>
            </a:r>
            <a:r>
              <a:rPr lang="en-US" sz="2400" spc="-10" dirty="0">
                <a:latin typeface="Times New Roman"/>
                <a:cs typeface="Times New Roman"/>
              </a:rPr>
              <a:t>purchaser </a:t>
            </a:r>
            <a:r>
              <a:rPr lang="en-US" sz="2400" spc="-5" dirty="0">
                <a:latin typeface="Times New Roman"/>
                <a:cs typeface="Times New Roman"/>
              </a:rPr>
              <a:t>can select </a:t>
            </a:r>
            <a:r>
              <a:rPr lang="en-US" sz="2400" spc="-10" dirty="0">
                <a:latin typeface="Times New Roman"/>
                <a:cs typeface="Times New Roman"/>
              </a:rPr>
              <a:t>from </a:t>
            </a:r>
            <a:r>
              <a:rPr lang="en-US" sz="2400" spc="-5" dirty="0">
                <a:latin typeface="Times New Roman"/>
                <a:cs typeface="Times New Roman"/>
              </a:rPr>
              <a:t>the </a:t>
            </a:r>
            <a:r>
              <a:rPr lang="en-US" sz="2400" dirty="0">
                <a:latin typeface="Times New Roman"/>
                <a:cs typeface="Times New Roman"/>
              </a:rPr>
              <a:t>various </a:t>
            </a:r>
            <a:r>
              <a:rPr lang="en-US" sz="2400" spc="-10" dirty="0">
                <a:latin typeface="Times New Roman"/>
                <a:cs typeface="Times New Roman"/>
              </a:rPr>
              <a:t>products </a:t>
            </a:r>
            <a:r>
              <a:rPr lang="en-US" sz="2400" dirty="0">
                <a:latin typeface="Times New Roman"/>
                <a:cs typeface="Times New Roman"/>
              </a:rPr>
              <a:t>in </a:t>
            </a:r>
            <a:r>
              <a:rPr lang="en-US" sz="2400" spc="-5" dirty="0">
                <a:latin typeface="Times New Roman"/>
                <a:cs typeface="Times New Roman"/>
              </a:rPr>
              <a:t>the </a:t>
            </a:r>
            <a:r>
              <a:rPr lang="en-US" sz="2400" dirty="0">
                <a:latin typeface="Times New Roman"/>
                <a:cs typeface="Times New Roman"/>
              </a:rPr>
              <a:t>list. </a:t>
            </a:r>
            <a:r>
              <a:rPr lang="en-US" sz="2400" spc="-5" dirty="0">
                <a:latin typeface="Times New Roman"/>
                <a:cs typeface="Times New Roman"/>
              </a:rPr>
              <a:t>It </a:t>
            </a:r>
            <a:r>
              <a:rPr lang="en-US" sz="2400" dirty="0">
                <a:latin typeface="Times New Roman"/>
                <a:cs typeface="Times New Roman"/>
              </a:rPr>
              <a:t> show </a:t>
            </a:r>
            <a:r>
              <a:rPr lang="en-US" sz="2400" spc="-5" dirty="0">
                <a:latin typeface="Times New Roman"/>
                <a:cs typeface="Times New Roman"/>
              </a:rPr>
              <a:t>the </a:t>
            </a:r>
            <a:r>
              <a:rPr lang="en-US" sz="2400" spc="-15" dirty="0">
                <a:latin typeface="Times New Roman"/>
                <a:cs typeface="Times New Roman"/>
              </a:rPr>
              <a:t>road map </a:t>
            </a:r>
            <a:r>
              <a:rPr lang="en-US" sz="2400" spc="-5" dirty="0">
                <a:latin typeface="Times New Roman"/>
                <a:cs typeface="Times New Roman"/>
              </a:rPr>
              <a:t>to the farmer </a:t>
            </a:r>
            <a:r>
              <a:rPr lang="en-US" sz="2400" dirty="0">
                <a:latin typeface="Times New Roman"/>
                <a:cs typeface="Times New Roman"/>
              </a:rPr>
              <a:t>who has a </a:t>
            </a:r>
            <a:r>
              <a:rPr lang="en-US" sz="2400" spc="-5" dirty="0">
                <a:latin typeface="Times New Roman"/>
                <a:cs typeface="Times New Roman"/>
              </a:rPr>
              <a:t>particular </a:t>
            </a:r>
            <a:r>
              <a:rPr lang="en-US" sz="2400" spc="-20" dirty="0">
                <a:latin typeface="Times New Roman"/>
                <a:cs typeface="Times New Roman"/>
              </a:rPr>
              <a:t>crop </a:t>
            </a:r>
            <a:r>
              <a:rPr lang="en-US" sz="2400" spc="-15" dirty="0">
                <a:latin typeface="Times New Roman"/>
                <a:cs typeface="Times New Roman"/>
              </a:rPr>
              <a:t> </a:t>
            </a:r>
            <a:r>
              <a:rPr lang="en-US" sz="2400" dirty="0">
                <a:latin typeface="Times New Roman"/>
                <a:cs typeface="Times New Roman"/>
              </a:rPr>
              <a:t>within</a:t>
            </a:r>
            <a:r>
              <a:rPr lang="en-US" sz="2400" spc="-30" dirty="0">
                <a:latin typeface="Times New Roman"/>
                <a:cs typeface="Times New Roman"/>
              </a:rPr>
              <a:t> </a:t>
            </a:r>
            <a:r>
              <a:rPr lang="en-US" sz="2400" spc="-5" dirty="0">
                <a:latin typeface="Times New Roman"/>
                <a:cs typeface="Times New Roman"/>
              </a:rPr>
              <a:t>them</a:t>
            </a:r>
            <a:r>
              <a:rPr lang="en-US" sz="2400" spc="15" dirty="0">
                <a:latin typeface="Times New Roman"/>
                <a:cs typeface="Times New Roman"/>
              </a:rPr>
              <a:t> </a:t>
            </a:r>
            <a:r>
              <a:rPr lang="en-US" sz="2400" dirty="0">
                <a:latin typeface="Times New Roman"/>
                <a:cs typeface="Times New Roman"/>
              </a:rPr>
              <a:t>with</a:t>
            </a:r>
            <a:r>
              <a:rPr lang="en-US" sz="2400" spc="-15" dirty="0">
                <a:latin typeface="Times New Roman"/>
                <a:cs typeface="Times New Roman"/>
              </a:rPr>
              <a:t> </a:t>
            </a:r>
            <a:r>
              <a:rPr lang="en-US" sz="2400" spc="-5" dirty="0">
                <a:latin typeface="Times New Roman"/>
                <a:cs typeface="Times New Roman"/>
              </a:rPr>
              <a:t>the</a:t>
            </a:r>
            <a:r>
              <a:rPr lang="en-US" sz="2400" spc="-10" dirty="0">
                <a:latin typeface="Times New Roman"/>
                <a:cs typeface="Times New Roman"/>
              </a:rPr>
              <a:t> </a:t>
            </a:r>
            <a:r>
              <a:rPr lang="en-US" sz="2400" spc="-5" dirty="0">
                <a:latin typeface="Times New Roman"/>
                <a:cs typeface="Times New Roman"/>
              </a:rPr>
              <a:t>distance </a:t>
            </a:r>
            <a:r>
              <a:rPr lang="en-US" sz="2400" dirty="0">
                <a:latin typeface="Times New Roman"/>
                <a:cs typeface="Times New Roman"/>
              </a:rPr>
              <a:t>and</a:t>
            </a:r>
            <a:r>
              <a:rPr lang="en-US" sz="2400" spc="5" dirty="0">
                <a:latin typeface="Times New Roman"/>
                <a:cs typeface="Times New Roman"/>
              </a:rPr>
              <a:t> </a:t>
            </a:r>
            <a:r>
              <a:rPr lang="en-US" sz="2400" spc="-5" dirty="0">
                <a:latin typeface="Times New Roman"/>
                <a:cs typeface="Times New Roman"/>
              </a:rPr>
              <a:t>price.</a:t>
            </a:r>
          </a:p>
          <a:p>
            <a:pPr algn="just"/>
            <a:endParaRPr lang="en-US" sz="2400" spc="-5" dirty="0">
              <a:latin typeface="Times New Roman"/>
              <a:cs typeface="Times New Roman"/>
            </a:endParaRPr>
          </a:p>
          <a:p>
            <a:pPr algn="just"/>
            <a:r>
              <a:rPr lang="en-US" sz="2400" dirty="0">
                <a:latin typeface="Times New Roman" panose="02020603050405020304" pitchFamily="18" charset="0"/>
                <a:cs typeface="Times New Roman" panose="02020603050405020304" pitchFamily="18" charset="0"/>
              </a:rPr>
              <a:t>DRAWBACKS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spc="-5" dirty="0">
                <a:latin typeface="Times New Roman"/>
                <a:cs typeface="Times New Roman"/>
              </a:rPr>
              <a:t>VFM (virtual fruits market) only deals with fruits </a:t>
            </a:r>
          </a:p>
          <a:p>
            <a:pPr algn="just"/>
            <a:endParaRPr lang="en-US" sz="1800" dirty="0">
              <a:latin typeface="Times New Roman"/>
              <a:cs typeface="Times New Roman"/>
            </a:endParaRPr>
          </a:p>
          <a:p>
            <a:pPr algn="just"/>
            <a:endParaRPr lang="en-US" dirty="0"/>
          </a:p>
        </p:txBody>
      </p:sp>
      <p:pic>
        <p:nvPicPr>
          <p:cNvPr id="6" name="object 4">
            <a:extLst>
              <a:ext uri="{FF2B5EF4-FFF2-40B4-BE49-F238E27FC236}">
                <a16:creationId xmlns:a16="http://schemas.microsoft.com/office/drawing/2014/main" xmlns="" id="{FC389C60-DBAB-C0FB-2DDA-D0EDB8BB725E}"/>
              </a:ext>
            </a:extLst>
          </p:cNvPr>
          <p:cNvPicPr/>
          <p:nvPr/>
        </p:nvPicPr>
        <p:blipFill>
          <a:blip r:embed="rId2" cstate="print"/>
          <a:stretch>
            <a:fillRect/>
          </a:stretch>
        </p:blipFill>
        <p:spPr>
          <a:xfrm>
            <a:off x="7798944" y="1690688"/>
            <a:ext cx="3451161" cy="3637171"/>
          </a:xfrm>
          <a:prstGeom prst="rect">
            <a:avLst/>
          </a:prstGeom>
        </p:spPr>
      </p:pic>
    </p:spTree>
    <p:extLst>
      <p:ext uri="{BB962C8B-B14F-4D97-AF65-F5344CB8AC3E}">
        <p14:creationId xmlns:p14="http://schemas.microsoft.com/office/powerpoint/2010/main" xmlns="" val="372663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CA9758A-DF3F-2A43-A67B-DDAD8A469680}"/>
              </a:ext>
            </a:extLst>
          </p:cNvPr>
          <p:cNvSpPr txBox="1"/>
          <p:nvPr/>
        </p:nvSpPr>
        <p:spPr>
          <a:xfrm>
            <a:off x="445046" y="1005132"/>
            <a:ext cx="6757032" cy="4803879"/>
          </a:xfrm>
          <a:prstGeom prst="rect">
            <a:avLst/>
          </a:prstGeom>
          <a:noFill/>
        </p:spPr>
        <p:txBody>
          <a:bodyPr wrap="square" rtlCol="0">
            <a:spAutoFit/>
          </a:bodyPr>
          <a:lstStyle/>
          <a:p>
            <a:pPr marL="393700" marR="5080" indent="-381635" algn="just">
              <a:lnSpc>
                <a:spcPct val="100000"/>
              </a:lnSpc>
              <a:spcBef>
                <a:spcPts val="100"/>
              </a:spcBef>
            </a:pPr>
            <a:r>
              <a:rPr lang="en-US" sz="1800" b="1" dirty="0">
                <a:latin typeface="Times New Roman"/>
                <a:cs typeface="Times New Roman"/>
              </a:rPr>
              <a:t>2</a:t>
            </a:r>
            <a:r>
              <a:rPr lang="en-US" sz="2400" b="1" dirty="0">
                <a:latin typeface="Times New Roman"/>
                <a:cs typeface="Times New Roman"/>
              </a:rPr>
              <a:t>.</a:t>
            </a:r>
            <a:r>
              <a:rPr lang="en-US" sz="2400" b="1" spc="5" dirty="0">
                <a:latin typeface="Times New Roman"/>
                <a:cs typeface="Times New Roman"/>
              </a:rPr>
              <a:t> </a:t>
            </a:r>
            <a:r>
              <a:rPr lang="en-US" sz="2400" spc="-10" dirty="0">
                <a:latin typeface="Times New Roman"/>
                <a:cs typeface="Times New Roman"/>
              </a:rPr>
              <a:t>eMatch</a:t>
            </a:r>
            <a:r>
              <a:rPr lang="en-US" sz="2400" spc="-5" dirty="0">
                <a:latin typeface="Times New Roman"/>
                <a:cs typeface="Times New Roman"/>
              </a:rPr>
              <a:t> </a:t>
            </a:r>
            <a:r>
              <a:rPr lang="en-US" sz="2400" dirty="0">
                <a:latin typeface="Times New Roman"/>
                <a:cs typeface="Times New Roman"/>
              </a:rPr>
              <a:t>is</a:t>
            </a:r>
            <a:r>
              <a:rPr lang="en-US" sz="2400" spc="5" dirty="0">
                <a:latin typeface="Times New Roman"/>
                <a:cs typeface="Times New Roman"/>
              </a:rPr>
              <a:t> </a:t>
            </a:r>
            <a:r>
              <a:rPr lang="en-US" sz="2400" spc="-5" dirty="0">
                <a:latin typeface="Times New Roman"/>
                <a:cs typeface="Times New Roman"/>
              </a:rPr>
              <a:t>the</a:t>
            </a:r>
            <a:r>
              <a:rPr lang="en-US" sz="2400" dirty="0">
                <a:latin typeface="Times New Roman"/>
                <a:cs typeface="Times New Roman"/>
              </a:rPr>
              <a:t> application</a:t>
            </a:r>
            <a:r>
              <a:rPr lang="en-US" sz="2400" spc="5" dirty="0">
                <a:latin typeface="Times New Roman"/>
                <a:cs typeface="Times New Roman"/>
              </a:rPr>
              <a:t> </a:t>
            </a:r>
            <a:r>
              <a:rPr lang="en-US" sz="2400" dirty="0">
                <a:latin typeface="Times New Roman"/>
                <a:cs typeface="Times New Roman"/>
              </a:rPr>
              <a:t>finding</a:t>
            </a:r>
            <a:r>
              <a:rPr lang="en-US" sz="2400" spc="5" dirty="0">
                <a:latin typeface="Times New Roman"/>
                <a:cs typeface="Times New Roman"/>
              </a:rPr>
              <a:t> </a:t>
            </a:r>
            <a:r>
              <a:rPr lang="en-US" sz="2400" spc="-5" dirty="0">
                <a:latin typeface="Times New Roman"/>
                <a:cs typeface="Times New Roman"/>
              </a:rPr>
              <a:t>the</a:t>
            </a:r>
            <a:r>
              <a:rPr lang="en-US" sz="2400" dirty="0">
                <a:latin typeface="Times New Roman"/>
                <a:cs typeface="Times New Roman"/>
              </a:rPr>
              <a:t> friends</a:t>
            </a:r>
            <a:r>
              <a:rPr lang="en-US" sz="2400" spc="600" dirty="0">
                <a:latin typeface="Times New Roman"/>
                <a:cs typeface="Times New Roman"/>
              </a:rPr>
              <a:t> </a:t>
            </a:r>
            <a:r>
              <a:rPr lang="en-US" sz="2400" spc="-15" dirty="0">
                <a:latin typeface="Times New Roman"/>
                <a:cs typeface="Times New Roman"/>
              </a:rPr>
              <a:t>of</a:t>
            </a:r>
            <a:r>
              <a:rPr lang="en-US" sz="2400" spc="570" dirty="0">
                <a:latin typeface="Times New Roman"/>
                <a:cs typeface="Times New Roman"/>
              </a:rPr>
              <a:t> </a:t>
            </a:r>
            <a:r>
              <a:rPr lang="en-US" sz="2400" dirty="0">
                <a:latin typeface="Times New Roman"/>
                <a:cs typeface="Times New Roman"/>
              </a:rPr>
              <a:t>your </a:t>
            </a:r>
            <a:r>
              <a:rPr lang="en-US" sz="2400" spc="5" dirty="0">
                <a:latin typeface="Times New Roman"/>
                <a:cs typeface="Times New Roman"/>
              </a:rPr>
              <a:t> </a:t>
            </a:r>
            <a:r>
              <a:rPr lang="en-US" sz="2400" dirty="0">
                <a:latin typeface="Times New Roman"/>
                <a:cs typeface="Times New Roman"/>
              </a:rPr>
              <a:t>location. </a:t>
            </a:r>
            <a:r>
              <a:rPr lang="en-US" sz="2400" spc="-10" dirty="0">
                <a:latin typeface="Times New Roman"/>
                <a:cs typeface="Times New Roman"/>
              </a:rPr>
              <a:t>People </a:t>
            </a:r>
            <a:r>
              <a:rPr lang="en-US" sz="2400" spc="-5" dirty="0">
                <a:latin typeface="Times New Roman"/>
                <a:cs typeface="Times New Roman"/>
              </a:rPr>
              <a:t>can rate </a:t>
            </a:r>
            <a:r>
              <a:rPr lang="en-US" sz="2400" spc="-15" dirty="0">
                <a:latin typeface="Times New Roman"/>
                <a:cs typeface="Times New Roman"/>
              </a:rPr>
              <a:t>interest</a:t>
            </a:r>
            <a:r>
              <a:rPr lang="en-US" sz="2400" spc="-10" dirty="0">
                <a:latin typeface="Times New Roman"/>
                <a:cs typeface="Times New Roman"/>
              </a:rPr>
              <a:t> </a:t>
            </a:r>
            <a:r>
              <a:rPr lang="en-US" sz="2400" spc="-5" dirty="0">
                <a:latin typeface="Times New Roman"/>
                <a:cs typeface="Times New Roman"/>
              </a:rPr>
              <a:t>categories </a:t>
            </a:r>
            <a:r>
              <a:rPr lang="en-US" sz="2400" spc="10" dirty="0">
                <a:latin typeface="Times New Roman"/>
                <a:cs typeface="Times New Roman"/>
              </a:rPr>
              <a:t>of</a:t>
            </a:r>
            <a:r>
              <a:rPr lang="en-US" sz="2400" spc="15" dirty="0">
                <a:latin typeface="Times New Roman"/>
                <a:cs typeface="Times New Roman"/>
              </a:rPr>
              <a:t> </a:t>
            </a:r>
            <a:r>
              <a:rPr lang="en-US" sz="2400" spc="-5" dirty="0">
                <a:latin typeface="Times New Roman"/>
                <a:cs typeface="Times New Roman"/>
              </a:rPr>
              <a:t>their</a:t>
            </a:r>
            <a:r>
              <a:rPr lang="en-US" sz="2400" dirty="0">
                <a:latin typeface="Times New Roman"/>
                <a:cs typeface="Times New Roman"/>
              </a:rPr>
              <a:t> </a:t>
            </a:r>
            <a:r>
              <a:rPr lang="en-US" sz="2400" spc="-5" dirty="0">
                <a:latin typeface="Times New Roman"/>
                <a:cs typeface="Times New Roman"/>
              </a:rPr>
              <a:t>scale </a:t>
            </a:r>
            <a:r>
              <a:rPr lang="en-US" sz="2400" dirty="0">
                <a:latin typeface="Times New Roman"/>
                <a:cs typeface="Times New Roman"/>
              </a:rPr>
              <a:t> </a:t>
            </a:r>
            <a:r>
              <a:rPr lang="en-US" sz="2400" spc="-5" dirty="0">
                <a:latin typeface="Times New Roman"/>
                <a:cs typeface="Times New Roman"/>
              </a:rPr>
              <a:t>range</a:t>
            </a:r>
            <a:r>
              <a:rPr lang="en-US" sz="2400" dirty="0">
                <a:latin typeface="Times New Roman"/>
                <a:cs typeface="Times New Roman"/>
              </a:rPr>
              <a:t> </a:t>
            </a:r>
            <a:r>
              <a:rPr lang="en-US" sz="2400" spc="-5" dirty="0">
                <a:latin typeface="Times New Roman"/>
                <a:cs typeface="Times New Roman"/>
              </a:rPr>
              <a:t>of</a:t>
            </a:r>
            <a:r>
              <a:rPr lang="en-US" sz="2400" dirty="0">
                <a:latin typeface="Times New Roman"/>
                <a:cs typeface="Times New Roman"/>
              </a:rPr>
              <a:t> </a:t>
            </a:r>
            <a:r>
              <a:rPr lang="en-US" sz="2400" spc="-5" dirty="0">
                <a:latin typeface="Times New Roman"/>
                <a:cs typeface="Times New Roman"/>
              </a:rPr>
              <a:t>ten.</a:t>
            </a:r>
            <a:r>
              <a:rPr lang="en-US" sz="2400" dirty="0">
                <a:latin typeface="Times New Roman"/>
                <a:cs typeface="Times New Roman"/>
              </a:rPr>
              <a:t> </a:t>
            </a:r>
            <a:r>
              <a:rPr lang="en-US" sz="2400" spc="-5" dirty="0">
                <a:latin typeface="Times New Roman"/>
                <a:cs typeface="Times New Roman"/>
              </a:rPr>
              <a:t>Friends</a:t>
            </a:r>
            <a:r>
              <a:rPr lang="en-US" sz="2400" dirty="0">
                <a:latin typeface="Times New Roman"/>
                <a:cs typeface="Times New Roman"/>
              </a:rPr>
              <a:t> of</a:t>
            </a:r>
            <a:r>
              <a:rPr lang="en-US" sz="2400" spc="5" dirty="0">
                <a:latin typeface="Times New Roman"/>
                <a:cs typeface="Times New Roman"/>
              </a:rPr>
              <a:t> </a:t>
            </a:r>
            <a:r>
              <a:rPr lang="en-US" sz="2400" spc="-5" dirty="0">
                <a:latin typeface="Times New Roman"/>
                <a:cs typeface="Times New Roman"/>
              </a:rPr>
              <a:t>the</a:t>
            </a:r>
            <a:r>
              <a:rPr lang="en-US" sz="2400" dirty="0">
                <a:latin typeface="Times New Roman"/>
                <a:cs typeface="Times New Roman"/>
              </a:rPr>
              <a:t> </a:t>
            </a:r>
            <a:r>
              <a:rPr lang="en-US" sz="2400" spc="-10" dirty="0">
                <a:latin typeface="Times New Roman"/>
                <a:cs typeface="Times New Roman"/>
              </a:rPr>
              <a:t>same</a:t>
            </a:r>
            <a:r>
              <a:rPr lang="en-US" sz="2400" spc="-5" dirty="0">
                <a:latin typeface="Times New Roman"/>
                <a:cs typeface="Times New Roman"/>
              </a:rPr>
              <a:t> categories</a:t>
            </a:r>
            <a:r>
              <a:rPr lang="en-US" sz="2400" dirty="0">
                <a:latin typeface="Times New Roman"/>
                <a:cs typeface="Times New Roman"/>
              </a:rPr>
              <a:t> </a:t>
            </a:r>
            <a:r>
              <a:rPr lang="en-US" sz="2400" spc="-20" dirty="0">
                <a:latin typeface="Times New Roman"/>
                <a:cs typeface="Times New Roman"/>
              </a:rPr>
              <a:t>are</a:t>
            </a:r>
            <a:r>
              <a:rPr lang="en-US" sz="2400" spc="560" dirty="0">
                <a:latin typeface="Times New Roman"/>
                <a:cs typeface="Times New Roman"/>
              </a:rPr>
              <a:t> </a:t>
            </a:r>
            <a:r>
              <a:rPr lang="en-US" sz="2400" dirty="0">
                <a:latin typeface="Times New Roman"/>
                <a:cs typeface="Times New Roman"/>
              </a:rPr>
              <a:t>being </a:t>
            </a:r>
            <a:r>
              <a:rPr lang="en-US" sz="2400" spc="5" dirty="0">
                <a:latin typeface="Times New Roman"/>
                <a:cs typeface="Times New Roman"/>
              </a:rPr>
              <a:t> </a:t>
            </a:r>
            <a:r>
              <a:rPr lang="en-US" sz="2400" spc="-10" dirty="0">
                <a:latin typeface="Times New Roman"/>
                <a:cs typeface="Times New Roman"/>
              </a:rPr>
              <a:t>tracked </a:t>
            </a:r>
            <a:r>
              <a:rPr lang="en-US" sz="2400" dirty="0">
                <a:latin typeface="Times New Roman"/>
                <a:cs typeface="Times New Roman"/>
              </a:rPr>
              <a:t>and </a:t>
            </a:r>
            <a:r>
              <a:rPr lang="en-US" sz="2400" spc="-5" dirty="0">
                <a:latin typeface="Times New Roman"/>
                <a:cs typeface="Times New Roman"/>
              </a:rPr>
              <a:t>viewed to</a:t>
            </a:r>
            <a:r>
              <a:rPr lang="en-US" sz="2400" dirty="0">
                <a:latin typeface="Times New Roman"/>
                <a:cs typeface="Times New Roman"/>
              </a:rPr>
              <a:t> </a:t>
            </a:r>
            <a:r>
              <a:rPr lang="en-US" sz="2400" spc="-5" dirty="0">
                <a:latin typeface="Times New Roman"/>
                <a:cs typeface="Times New Roman"/>
              </a:rPr>
              <a:t>users.</a:t>
            </a:r>
            <a:r>
              <a:rPr lang="en-US" sz="2400" dirty="0">
                <a:latin typeface="Times New Roman"/>
                <a:cs typeface="Times New Roman"/>
              </a:rPr>
              <a:t> </a:t>
            </a:r>
            <a:r>
              <a:rPr lang="en-US" sz="2400" spc="-5" dirty="0">
                <a:latin typeface="Times New Roman"/>
                <a:cs typeface="Times New Roman"/>
              </a:rPr>
              <a:t>They implement</a:t>
            </a:r>
            <a:r>
              <a:rPr lang="en-US" sz="2400" dirty="0">
                <a:latin typeface="Times New Roman"/>
                <a:cs typeface="Times New Roman"/>
              </a:rPr>
              <a:t> </a:t>
            </a:r>
            <a:r>
              <a:rPr lang="en-US" sz="2400" spc="-15" dirty="0">
                <a:latin typeface="Times New Roman"/>
                <a:cs typeface="Times New Roman"/>
              </a:rPr>
              <a:t>Dijkstra’s </a:t>
            </a:r>
            <a:r>
              <a:rPr lang="en-US" sz="2400" spc="-10" dirty="0">
                <a:latin typeface="Times New Roman"/>
                <a:cs typeface="Times New Roman"/>
              </a:rPr>
              <a:t> </a:t>
            </a:r>
            <a:r>
              <a:rPr lang="en-US" sz="2400" spc="-5" dirty="0">
                <a:latin typeface="Times New Roman"/>
                <a:cs typeface="Times New Roman"/>
              </a:rPr>
              <a:t>Algorithm</a:t>
            </a:r>
            <a:r>
              <a:rPr lang="en-US" sz="2400" dirty="0">
                <a:latin typeface="Times New Roman"/>
                <a:cs typeface="Times New Roman"/>
              </a:rPr>
              <a:t> </a:t>
            </a:r>
            <a:r>
              <a:rPr lang="en-US" sz="2400" spc="-5" dirty="0">
                <a:latin typeface="Times New Roman"/>
                <a:cs typeface="Times New Roman"/>
              </a:rPr>
              <a:t>to</a:t>
            </a:r>
            <a:r>
              <a:rPr lang="en-US" sz="2400" dirty="0">
                <a:latin typeface="Times New Roman"/>
                <a:cs typeface="Times New Roman"/>
              </a:rPr>
              <a:t> </a:t>
            </a:r>
            <a:r>
              <a:rPr lang="en-US" sz="2400" spc="-5" dirty="0">
                <a:latin typeface="Times New Roman"/>
                <a:cs typeface="Times New Roman"/>
              </a:rPr>
              <a:t>carry</a:t>
            </a:r>
            <a:r>
              <a:rPr lang="en-US" sz="2400" dirty="0">
                <a:latin typeface="Times New Roman"/>
                <a:cs typeface="Times New Roman"/>
              </a:rPr>
              <a:t> </a:t>
            </a:r>
            <a:r>
              <a:rPr lang="en-US" sz="2400" spc="5" dirty="0">
                <a:latin typeface="Times New Roman"/>
                <a:cs typeface="Times New Roman"/>
              </a:rPr>
              <a:t>out</a:t>
            </a:r>
            <a:r>
              <a:rPr lang="en-US" sz="2400" spc="10" dirty="0">
                <a:latin typeface="Times New Roman"/>
                <a:cs typeface="Times New Roman"/>
              </a:rPr>
              <a:t> </a:t>
            </a:r>
            <a:r>
              <a:rPr lang="en-US" sz="2400" spc="-5" dirty="0">
                <a:latin typeface="Times New Roman"/>
                <a:cs typeface="Times New Roman"/>
              </a:rPr>
              <a:t>the</a:t>
            </a:r>
            <a:r>
              <a:rPr lang="en-US" sz="2400" dirty="0">
                <a:latin typeface="Times New Roman"/>
                <a:cs typeface="Times New Roman"/>
              </a:rPr>
              <a:t> </a:t>
            </a:r>
            <a:r>
              <a:rPr lang="en-US" sz="2400" spc="-5" dirty="0">
                <a:latin typeface="Times New Roman"/>
                <a:cs typeface="Times New Roman"/>
              </a:rPr>
              <a:t>matching</a:t>
            </a:r>
            <a:r>
              <a:rPr lang="en-US" sz="2400" dirty="0">
                <a:latin typeface="Times New Roman"/>
                <a:cs typeface="Times New Roman"/>
              </a:rPr>
              <a:t> </a:t>
            </a:r>
            <a:r>
              <a:rPr lang="en-US" sz="2400" spc="-5" dirty="0">
                <a:latin typeface="Times New Roman"/>
                <a:cs typeface="Times New Roman"/>
              </a:rPr>
              <a:t>of</a:t>
            </a:r>
            <a:r>
              <a:rPr lang="en-US" sz="2400" dirty="0">
                <a:latin typeface="Times New Roman"/>
                <a:cs typeface="Times New Roman"/>
              </a:rPr>
              <a:t> </a:t>
            </a:r>
            <a:r>
              <a:rPr lang="en-US" sz="2400" spc="-10" dirty="0">
                <a:latin typeface="Times New Roman"/>
                <a:cs typeface="Times New Roman"/>
              </a:rPr>
              <a:t>one</a:t>
            </a:r>
            <a:r>
              <a:rPr lang="en-US" sz="2400" spc="-5" dirty="0">
                <a:latin typeface="Times New Roman"/>
                <a:cs typeface="Times New Roman"/>
              </a:rPr>
              <a:t> set</a:t>
            </a:r>
            <a:r>
              <a:rPr lang="en-US" sz="2400" dirty="0">
                <a:latin typeface="Times New Roman"/>
                <a:cs typeface="Times New Roman"/>
              </a:rPr>
              <a:t> </a:t>
            </a:r>
            <a:r>
              <a:rPr lang="en-US" sz="2400" spc="-5" dirty="0">
                <a:latin typeface="Times New Roman"/>
                <a:cs typeface="Times New Roman"/>
              </a:rPr>
              <a:t>of</a:t>
            </a:r>
            <a:r>
              <a:rPr lang="en-US" sz="2400" dirty="0">
                <a:latin typeface="Times New Roman"/>
                <a:cs typeface="Times New Roman"/>
              </a:rPr>
              <a:t> an </a:t>
            </a:r>
            <a:r>
              <a:rPr lang="en-US" sz="2400" spc="5" dirty="0">
                <a:latin typeface="Times New Roman"/>
                <a:cs typeface="Times New Roman"/>
              </a:rPr>
              <a:t> </a:t>
            </a:r>
            <a:r>
              <a:rPr lang="en-US" sz="2400" spc="-10" dirty="0">
                <a:latin typeface="Times New Roman"/>
                <a:cs typeface="Times New Roman"/>
              </a:rPr>
              <a:t>interested</a:t>
            </a:r>
            <a:r>
              <a:rPr lang="en-US" sz="2400" spc="55" dirty="0">
                <a:latin typeface="Times New Roman"/>
                <a:cs typeface="Times New Roman"/>
              </a:rPr>
              <a:t> </a:t>
            </a:r>
            <a:r>
              <a:rPr lang="en-US" sz="2400" spc="-5" dirty="0">
                <a:latin typeface="Times New Roman"/>
                <a:cs typeface="Times New Roman"/>
              </a:rPr>
              <a:t>person</a:t>
            </a:r>
            <a:r>
              <a:rPr lang="en-US" sz="2400" spc="20" dirty="0">
                <a:latin typeface="Times New Roman"/>
                <a:cs typeface="Times New Roman"/>
              </a:rPr>
              <a:t> </a:t>
            </a:r>
            <a:r>
              <a:rPr lang="en-US" sz="2400" dirty="0">
                <a:latin typeface="Times New Roman"/>
                <a:cs typeface="Times New Roman"/>
              </a:rPr>
              <a:t>with</a:t>
            </a:r>
            <a:r>
              <a:rPr lang="en-US" sz="2400" spc="-20" dirty="0">
                <a:latin typeface="Times New Roman"/>
                <a:cs typeface="Times New Roman"/>
              </a:rPr>
              <a:t> </a:t>
            </a:r>
            <a:r>
              <a:rPr lang="en-US" sz="2400" spc="-5" dirty="0">
                <a:latin typeface="Times New Roman"/>
                <a:cs typeface="Times New Roman"/>
              </a:rPr>
              <a:t>the</a:t>
            </a:r>
            <a:r>
              <a:rPr lang="en-US" sz="2400" spc="15" dirty="0">
                <a:latin typeface="Times New Roman"/>
                <a:cs typeface="Times New Roman"/>
              </a:rPr>
              <a:t> </a:t>
            </a:r>
            <a:r>
              <a:rPr lang="en-US" sz="2400" dirty="0">
                <a:latin typeface="Times New Roman"/>
                <a:cs typeface="Times New Roman"/>
              </a:rPr>
              <a:t>other</a:t>
            </a:r>
            <a:r>
              <a:rPr lang="en-US" sz="2400" spc="-65" dirty="0">
                <a:latin typeface="Times New Roman"/>
                <a:cs typeface="Times New Roman"/>
              </a:rPr>
              <a:t> </a:t>
            </a:r>
            <a:r>
              <a:rPr lang="en-US" sz="2400" dirty="0">
                <a:latin typeface="Times New Roman"/>
                <a:cs typeface="Times New Roman"/>
              </a:rPr>
              <a:t>and</a:t>
            </a:r>
            <a:r>
              <a:rPr lang="en-US" sz="2400" spc="15" dirty="0">
                <a:latin typeface="Times New Roman"/>
                <a:cs typeface="Times New Roman"/>
              </a:rPr>
              <a:t> </a:t>
            </a:r>
            <a:r>
              <a:rPr lang="en-US" sz="2400" spc="-5" dirty="0">
                <a:latin typeface="Times New Roman"/>
                <a:cs typeface="Times New Roman"/>
              </a:rPr>
              <a:t>then</a:t>
            </a:r>
            <a:r>
              <a:rPr lang="en-US" sz="2400" spc="10" dirty="0">
                <a:latin typeface="Times New Roman"/>
                <a:cs typeface="Times New Roman"/>
              </a:rPr>
              <a:t> </a:t>
            </a:r>
            <a:r>
              <a:rPr lang="en-US" sz="2400" spc="-5" dirty="0">
                <a:latin typeface="Times New Roman"/>
                <a:cs typeface="Times New Roman"/>
              </a:rPr>
              <a:t>connect</a:t>
            </a:r>
            <a:r>
              <a:rPr lang="en-US" sz="2400" spc="585" dirty="0">
                <a:latin typeface="Times New Roman"/>
                <a:cs typeface="Times New Roman"/>
              </a:rPr>
              <a:t> </a:t>
            </a:r>
            <a:r>
              <a:rPr lang="en-US" sz="2400" spc="-5" dirty="0">
                <a:latin typeface="Times New Roman"/>
                <a:cs typeface="Times New Roman"/>
              </a:rPr>
              <a:t>each.</a:t>
            </a:r>
            <a:endParaRPr lang="en-US" sz="2400" dirty="0">
              <a:latin typeface="Times New Roman"/>
              <a:cs typeface="Times New Roman"/>
            </a:endParaRPr>
          </a:p>
          <a:p>
            <a:pPr marR="74930" algn="just">
              <a:lnSpc>
                <a:spcPts val="2120"/>
              </a:lnSpc>
            </a:pPr>
            <a:endParaRPr lang="en-US" sz="2400" dirty="0">
              <a:latin typeface="Calibri"/>
              <a:cs typeface="Calibri"/>
            </a:endParaRPr>
          </a:p>
          <a:p>
            <a:pPr marL="393700" algn="just">
              <a:lnSpc>
                <a:spcPct val="100000"/>
              </a:lnSpc>
              <a:spcBef>
                <a:spcPts val="395"/>
              </a:spcBef>
            </a:pPr>
            <a:r>
              <a:rPr lang="en-US" sz="2400" spc="-40" dirty="0">
                <a:latin typeface="Times New Roman"/>
                <a:cs typeface="Times New Roman"/>
              </a:rPr>
              <a:t>DRAWBACKS</a:t>
            </a:r>
            <a:endParaRPr lang="en-US" sz="2400" dirty="0">
              <a:latin typeface="Times New Roman"/>
              <a:cs typeface="Times New Roman"/>
            </a:endParaRPr>
          </a:p>
          <a:p>
            <a:pPr marL="393700" algn="just">
              <a:lnSpc>
                <a:spcPct val="100000"/>
              </a:lnSpc>
              <a:spcBef>
                <a:spcPts val="395"/>
              </a:spcBef>
            </a:pPr>
            <a:r>
              <a:rPr lang="en-US" sz="2400" spc="-10" dirty="0">
                <a:latin typeface="Times New Roman"/>
                <a:cs typeface="Times New Roman"/>
              </a:rPr>
              <a:t>eMatch</a:t>
            </a:r>
            <a:r>
              <a:rPr lang="en-US" sz="2400" spc="-5" dirty="0">
                <a:latin typeface="Times New Roman"/>
                <a:cs typeface="Times New Roman"/>
              </a:rPr>
              <a:t> </a:t>
            </a:r>
            <a:r>
              <a:rPr lang="en-US" sz="2400" dirty="0">
                <a:latin typeface="Times New Roman"/>
                <a:cs typeface="Times New Roman"/>
              </a:rPr>
              <a:t>application</a:t>
            </a:r>
            <a:r>
              <a:rPr lang="en-US" sz="2400" spc="5" dirty="0">
                <a:latin typeface="Times New Roman"/>
                <a:cs typeface="Times New Roman"/>
              </a:rPr>
              <a:t> </a:t>
            </a:r>
            <a:r>
              <a:rPr lang="en-US" sz="2400" spc="-5" dirty="0">
                <a:latin typeface="Times New Roman"/>
                <a:cs typeface="Times New Roman"/>
              </a:rPr>
              <a:t>only </a:t>
            </a:r>
            <a:r>
              <a:rPr lang="en-US" sz="2400" dirty="0">
                <a:latin typeface="Times New Roman"/>
                <a:cs typeface="Times New Roman"/>
              </a:rPr>
              <a:t>shows </a:t>
            </a:r>
            <a:r>
              <a:rPr lang="en-US" sz="2400" spc="-5" dirty="0">
                <a:latin typeface="Times New Roman"/>
                <a:cs typeface="Times New Roman"/>
              </a:rPr>
              <a:t>the </a:t>
            </a:r>
            <a:r>
              <a:rPr lang="en-US" sz="2400" dirty="0">
                <a:latin typeface="Times New Roman"/>
                <a:cs typeface="Times New Roman"/>
              </a:rPr>
              <a:t> </a:t>
            </a:r>
            <a:r>
              <a:rPr lang="en-US" sz="2400" spc="-5" dirty="0">
                <a:latin typeface="Times New Roman"/>
                <a:cs typeface="Times New Roman"/>
              </a:rPr>
              <a:t>location</a:t>
            </a:r>
            <a:r>
              <a:rPr lang="en-US" sz="2400" dirty="0">
                <a:latin typeface="Times New Roman"/>
                <a:cs typeface="Times New Roman"/>
              </a:rPr>
              <a:t> </a:t>
            </a:r>
            <a:r>
              <a:rPr lang="en-US" sz="2400" spc="-15" dirty="0">
                <a:latin typeface="Times New Roman"/>
                <a:cs typeface="Times New Roman"/>
              </a:rPr>
              <a:t>where</a:t>
            </a:r>
            <a:r>
              <a:rPr lang="en-US" sz="2400" spc="-10" dirty="0">
                <a:latin typeface="Times New Roman"/>
                <a:cs typeface="Times New Roman"/>
              </a:rPr>
              <a:t> </a:t>
            </a:r>
            <a:r>
              <a:rPr lang="en-US" sz="2400" spc="-5" dirty="0">
                <a:latin typeface="Times New Roman"/>
                <a:cs typeface="Times New Roman"/>
              </a:rPr>
              <a:t>the</a:t>
            </a:r>
            <a:r>
              <a:rPr lang="en-US" sz="2400" dirty="0">
                <a:latin typeface="Times New Roman"/>
                <a:cs typeface="Times New Roman"/>
              </a:rPr>
              <a:t> </a:t>
            </a:r>
            <a:r>
              <a:rPr lang="en-US" sz="2400" spc="-15" dirty="0">
                <a:latin typeface="Times New Roman"/>
                <a:cs typeface="Times New Roman"/>
              </a:rPr>
              <a:t>nearest</a:t>
            </a:r>
            <a:r>
              <a:rPr lang="en-US" sz="2400" spc="570" dirty="0">
                <a:latin typeface="Times New Roman"/>
                <a:cs typeface="Times New Roman"/>
              </a:rPr>
              <a:t> </a:t>
            </a:r>
            <a:r>
              <a:rPr lang="en-US" sz="2400" spc="-5" dirty="0">
                <a:latin typeface="Times New Roman"/>
                <a:cs typeface="Times New Roman"/>
              </a:rPr>
              <a:t>farmers </a:t>
            </a:r>
            <a:r>
              <a:rPr lang="en-US" sz="2400" dirty="0">
                <a:latin typeface="Times New Roman"/>
                <a:cs typeface="Times New Roman"/>
              </a:rPr>
              <a:t> </a:t>
            </a:r>
            <a:r>
              <a:rPr lang="en-US" sz="2400" spc="-25" dirty="0">
                <a:latin typeface="Times New Roman"/>
                <a:cs typeface="Times New Roman"/>
              </a:rPr>
              <a:t>are</a:t>
            </a:r>
            <a:r>
              <a:rPr lang="en-US" sz="2400" spc="-20" dirty="0">
                <a:latin typeface="Times New Roman"/>
                <a:cs typeface="Times New Roman"/>
              </a:rPr>
              <a:t> </a:t>
            </a:r>
            <a:r>
              <a:rPr lang="en-US" sz="2400" dirty="0">
                <a:latin typeface="Times New Roman"/>
                <a:cs typeface="Times New Roman"/>
              </a:rPr>
              <a:t>living/harvesting</a:t>
            </a:r>
            <a:r>
              <a:rPr lang="en-US" sz="2400" spc="5" dirty="0">
                <a:latin typeface="Times New Roman"/>
                <a:cs typeface="Times New Roman"/>
              </a:rPr>
              <a:t> </a:t>
            </a:r>
            <a:r>
              <a:rPr lang="en-US" sz="2400" spc="-1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it</a:t>
            </a:r>
            <a:r>
              <a:rPr lang="en-US" sz="2400" spc="5" dirty="0">
                <a:latin typeface="Times New Roman"/>
                <a:cs typeface="Times New Roman"/>
              </a:rPr>
              <a:t> </a:t>
            </a:r>
            <a:r>
              <a:rPr lang="en-US" sz="2400" spc="-5" dirty="0">
                <a:latin typeface="Times New Roman"/>
                <a:cs typeface="Times New Roman"/>
              </a:rPr>
              <a:t>doesn’t </a:t>
            </a:r>
            <a:r>
              <a:rPr lang="en-US" sz="2400" dirty="0">
                <a:latin typeface="Times New Roman"/>
                <a:cs typeface="Times New Roman"/>
              </a:rPr>
              <a:t> </a:t>
            </a:r>
            <a:r>
              <a:rPr lang="en-US" sz="2400" spc="-5" dirty="0">
                <a:latin typeface="Times New Roman"/>
                <a:cs typeface="Times New Roman"/>
              </a:rPr>
              <a:t>deal</a:t>
            </a:r>
            <a:r>
              <a:rPr lang="en-US" sz="2400" dirty="0">
                <a:latin typeface="Times New Roman"/>
                <a:cs typeface="Times New Roman"/>
              </a:rPr>
              <a:t> </a:t>
            </a:r>
            <a:r>
              <a:rPr lang="en-US" sz="2400" spc="-5" dirty="0">
                <a:latin typeface="Times New Roman"/>
                <a:cs typeface="Times New Roman"/>
              </a:rPr>
              <a:t>with</a:t>
            </a:r>
            <a:r>
              <a:rPr lang="en-US" sz="2400" dirty="0">
                <a:latin typeface="Times New Roman"/>
                <a:cs typeface="Times New Roman"/>
              </a:rPr>
              <a:t> </a:t>
            </a:r>
            <a:r>
              <a:rPr lang="en-US" sz="2400" spc="-5" dirty="0">
                <a:latin typeface="Times New Roman"/>
                <a:cs typeface="Times New Roman"/>
              </a:rPr>
              <a:t>the</a:t>
            </a:r>
            <a:r>
              <a:rPr lang="en-US" sz="2400" dirty="0">
                <a:latin typeface="Times New Roman"/>
                <a:cs typeface="Times New Roman"/>
              </a:rPr>
              <a:t> </a:t>
            </a:r>
            <a:r>
              <a:rPr lang="en-US" sz="2400" spc="-10" dirty="0">
                <a:latin typeface="Times New Roman"/>
                <a:cs typeface="Times New Roman"/>
              </a:rPr>
              <a:t>selling</a:t>
            </a:r>
            <a:r>
              <a:rPr lang="en-US" sz="2400" spc="-5"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spc="-5" dirty="0">
                <a:latin typeface="Times New Roman"/>
                <a:cs typeface="Times New Roman"/>
              </a:rPr>
              <a:t>buying</a:t>
            </a:r>
            <a:r>
              <a:rPr lang="en-US" sz="2400" dirty="0">
                <a:latin typeface="Times New Roman"/>
                <a:cs typeface="Times New Roman"/>
              </a:rPr>
              <a:t> of </a:t>
            </a:r>
            <a:r>
              <a:rPr lang="en-US" sz="2400" spc="-585" dirty="0">
                <a:latin typeface="Times New Roman"/>
                <a:cs typeface="Times New Roman"/>
              </a:rPr>
              <a:t> </a:t>
            </a:r>
            <a:r>
              <a:rPr lang="en-US" sz="2400" dirty="0">
                <a:latin typeface="Times New Roman"/>
                <a:cs typeface="Times New Roman"/>
              </a:rPr>
              <a:t>goods.</a:t>
            </a:r>
          </a:p>
          <a:p>
            <a:pPr algn="just"/>
            <a:endParaRPr lang="en-US" dirty="0"/>
          </a:p>
        </p:txBody>
      </p:sp>
      <p:pic>
        <p:nvPicPr>
          <p:cNvPr id="4" name="object 4">
            <a:extLst>
              <a:ext uri="{FF2B5EF4-FFF2-40B4-BE49-F238E27FC236}">
                <a16:creationId xmlns:a16="http://schemas.microsoft.com/office/drawing/2014/main" xmlns="" id="{6221AC17-1EF3-2D16-4657-B19B860C1EAE}"/>
              </a:ext>
            </a:extLst>
          </p:cNvPr>
          <p:cNvPicPr/>
          <p:nvPr/>
        </p:nvPicPr>
        <p:blipFill>
          <a:blip r:embed="rId2" cstate="print"/>
          <a:stretch>
            <a:fillRect/>
          </a:stretch>
        </p:blipFill>
        <p:spPr>
          <a:xfrm>
            <a:off x="7533998" y="1005132"/>
            <a:ext cx="4212956" cy="4847736"/>
          </a:xfrm>
          <a:prstGeom prst="rect">
            <a:avLst/>
          </a:prstGeom>
        </p:spPr>
      </p:pic>
    </p:spTree>
    <p:extLst>
      <p:ext uri="{BB962C8B-B14F-4D97-AF65-F5344CB8AC3E}">
        <p14:creationId xmlns:p14="http://schemas.microsoft.com/office/powerpoint/2010/main" xmlns="" val="119738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72A65-7CB7-C1E6-254C-017988976365}"/>
              </a:ext>
            </a:extLst>
          </p:cNvPr>
          <p:cNvSpPr>
            <a:spLocks noGrp="1"/>
          </p:cNvSpPr>
          <p:nvPr>
            <p:ph type="title"/>
          </p:nvPr>
        </p:nvSpPr>
        <p:spPr>
          <a:xfrm>
            <a:off x="931599" y="157735"/>
            <a:ext cx="10893541" cy="624689"/>
          </a:xfrm>
        </p:spPr>
        <p:txBody>
          <a:bodyPr>
            <a:normAutofit fontScale="90000"/>
          </a:bodyPr>
          <a:lstStyle/>
          <a:p>
            <a:r>
              <a:rPr lang="en-IN" b="1" dirty="0">
                <a:latin typeface="Times New Roman" panose="02020603050405020304" pitchFamily="18" charset="0"/>
                <a:cs typeface="Times New Roman" panose="02020603050405020304" pitchFamily="18" charset="0"/>
              </a:rPr>
              <a:t>PROPESED WORK </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A264F10-0281-9DFC-A585-B7F466EB4C87}"/>
              </a:ext>
            </a:extLst>
          </p:cNvPr>
          <p:cNvSpPr txBox="1"/>
          <p:nvPr/>
        </p:nvSpPr>
        <p:spPr>
          <a:xfrm>
            <a:off x="931599" y="862799"/>
            <a:ext cx="10515600" cy="590931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improve better contact between farmer and consumer</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control the loss of short spam products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Affordable price for farmers for the  products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reduce the cost of transportation for the farmers </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Provide </a:t>
            </a:r>
            <a:r>
              <a:rPr lang="en-US" dirty="0">
                <a:solidFill>
                  <a:srgbClr val="374151"/>
                </a:solidFill>
                <a:latin typeface="Times New Roman" panose="02020603050405020304" pitchFamily="18" charset="0"/>
                <a:cs typeface="Times New Roman" panose="02020603050405020304" pitchFamily="18" charset="0"/>
              </a:rPr>
              <a:t>farmers and </a:t>
            </a:r>
            <a:r>
              <a:rPr lang="en-US" b="0" i="0" dirty="0">
                <a:solidFill>
                  <a:srgbClr val="374151"/>
                </a:solidFill>
                <a:effectLst/>
                <a:latin typeface="Times New Roman" panose="02020603050405020304" pitchFamily="18" charset="0"/>
                <a:cs typeface="Times New Roman" panose="02020603050405020304" pitchFamily="18" charset="0"/>
              </a:rPr>
              <a:t>customers with a seamless online shopping experience.</a:t>
            </a:r>
          </a:p>
          <a:p>
            <a:pPr marL="285750" indent="-285750">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Improve farmers customer satisfaction by offering easy-to-use features.</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Increase customer loyalty by providing personalized experiences.</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Optimize the website for mobile devices.</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Expand the customer base by reaching out to new </a:t>
            </a:r>
            <a:r>
              <a:rPr lang="en-US" b="0" i="0">
                <a:solidFill>
                  <a:srgbClr val="374151"/>
                </a:solidFill>
                <a:effectLst/>
                <a:latin typeface="Times New Roman" panose="02020603050405020304" pitchFamily="18" charset="0"/>
                <a:cs typeface="Times New Roman" panose="02020603050405020304" pitchFamily="18" charset="0"/>
              </a:rPr>
              <a:t>demographics.</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Simplify the checkout process to reduce cart abandonment.</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Improve the search functionality to help customers find products more easily.</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Offer a wide range of payment options to cater to different customer preferences.</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Improve the site speed to reduce load times and improve user experience.</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Increase brand visibility and recognition through digital marketing efforts.</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Expand product offerings to cater to diverse customer needs.</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Enhance the product descriptions to provide detailed information.</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Provide high-quality product images to help customers make informed decisions.</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Improve the overall user interface to enhance the shopping experience.</a:t>
            </a:r>
          </a:p>
          <a:p>
            <a:endParaRPr lang="en-US" dirty="0"/>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0949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7DD3F-8FF1-577C-55E3-82C6989002C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REQUIREMENTS</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AB06F86-8F6F-C577-56CE-C46D22CEC16E}"/>
              </a:ext>
            </a:extLst>
          </p:cNvPr>
          <p:cNvSpPr>
            <a:spLocks noGrp="1"/>
          </p:cNvSpPr>
          <p:nvPr>
            <p:ph sz="half" idx="1"/>
          </p:nvPr>
        </p:nvSpPr>
        <p:spPr/>
        <p:txBody>
          <a:bodyPr/>
          <a:lstStyle/>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        	HTML </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       	 CSS </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          JAVA SCRIPT </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35FAFA75-8ADF-04AE-AF01-E6CF56AC6E31}"/>
              </a:ext>
            </a:extLst>
          </p:cNvPr>
          <p:cNvSpPr>
            <a:spLocks noGrp="1"/>
          </p:cNvSpPr>
          <p:nvPr>
            <p:ph sz="half" idx="2"/>
          </p:nvPr>
        </p:nvSpPr>
        <p:spPr>
          <a:xfrm>
            <a:off x="6172200" y="1872759"/>
            <a:ext cx="5181600" cy="4351338"/>
          </a:xfrm>
        </p:spPr>
        <p:txBody>
          <a:bodyPr/>
          <a:lstStyle/>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914400" lvl="1" indent="-457200">
              <a:buFont typeface="+mj-lt"/>
              <a:buAutoNum type="arabicPeriod"/>
            </a:pPr>
            <a:r>
              <a:rPr lang="en-IN" dirty="0">
                <a:latin typeface="Times New Roman" panose="02020603050405020304" pitchFamily="18" charset="0"/>
                <a:cs typeface="Times New Roman" panose="02020603050405020304" pitchFamily="18" charset="0"/>
              </a:rPr>
              <a:t>     p</a:t>
            </a:r>
          </a:p>
          <a:p>
            <a:pPr marL="914400" lvl="1"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IN" dirty="0">
                <a:latin typeface="Times New Roman" panose="02020603050405020304" pitchFamily="18" charset="0"/>
                <a:cs typeface="Times New Roman" panose="02020603050405020304" pitchFamily="18" charset="0"/>
              </a:rPr>
              <a:t>                      </a:t>
            </a: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5" name="Picture 2" descr="HTML - Wikipedia">
            <a:extLst>
              <a:ext uri="{FF2B5EF4-FFF2-40B4-BE49-F238E27FC236}">
                <a16:creationId xmlns:a16="http://schemas.microsoft.com/office/drawing/2014/main" xmlns="" id="{DC469247-EEC5-7D59-4547-5F39813B3B1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7987" y="2669589"/>
            <a:ext cx="978568" cy="786063"/>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a:extLst>
              <a:ext uri="{FF2B5EF4-FFF2-40B4-BE49-F238E27FC236}">
                <a16:creationId xmlns:a16="http://schemas.microsoft.com/office/drawing/2014/main" xmlns="" id="{927AA550-B951-B559-BEF6-40BF4C15C09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85373" y="3590589"/>
            <a:ext cx="683795" cy="94389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JavaScript logo and symbol, meaning, history, PNG">
            <a:extLst>
              <a:ext uri="{FF2B5EF4-FFF2-40B4-BE49-F238E27FC236}">
                <a16:creationId xmlns:a16="http://schemas.microsoft.com/office/drawing/2014/main" xmlns="" id="{D1FAA9D9-B6AA-DB36-41A4-6B0A5C2B3BD1}"/>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72155" y="4669421"/>
            <a:ext cx="1510229" cy="943894"/>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16" descr="PHP - Wikipedia">
            <a:extLst>
              <a:ext uri="{FF2B5EF4-FFF2-40B4-BE49-F238E27FC236}">
                <a16:creationId xmlns:a16="http://schemas.microsoft.com/office/drawing/2014/main" xmlns="" id="{340883E2-F255-4F71-2D83-DDAC159327A8}"/>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305674" y="2643187"/>
            <a:ext cx="1457326" cy="785813"/>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18" descr="100+ Sql Cylinder Symbol Data Illustrations, Royalty-Free Vector Graphics &amp;  Clip Art - iStock">
            <a:extLst>
              <a:ext uri="{FF2B5EF4-FFF2-40B4-BE49-F238E27FC236}">
                <a16:creationId xmlns:a16="http://schemas.microsoft.com/office/drawing/2014/main" xmlns="" id="{4E1B7917-9E2B-833A-DDCC-26531BD0C82A}"/>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498576" y="3590589"/>
            <a:ext cx="1104169" cy="9666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6302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A1C30B4-67ED-4419-0EBD-AF691CB0D4DF}"/>
              </a:ext>
            </a:extLst>
          </p:cNvPr>
          <p:cNvSpPr txBox="1"/>
          <p:nvPr/>
        </p:nvSpPr>
        <p:spPr>
          <a:xfrm>
            <a:off x="3044890" y="2377798"/>
            <a:ext cx="6102220" cy="1323439"/>
          </a:xfrm>
          <a:prstGeom prst="rect">
            <a:avLst/>
          </a:prstGeom>
          <a:noFill/>
        </p:spPr>
        <p:txBody>
          <a:bodyPr wrap="square" rtlCol="0">
            <a:spAutoFit/>
          </a:bodyPr>
          <a:lstStyle/>
          <a:p>
            <a:r>
              <a:rPr lang="en-IN" sz="8000" dirty="0"/>
              <a:t>THANK YOU</a:t>
            </a:r>
            <a:endParaRPr lang="en-US" sz="8000" dirty="0"/>
          </a:p>
        </p:txBody>
      </p:sp>
    </p:spTree>
    <p:extLst>
      <p:ext uri="{BB962C8B-B14F-4D97-AF65-F5344CB8AC3E}">
        <p14:creationId xmlns:p14="http://schemas.microsoft.com/office/powerpoint/2010/main" xmlns="" val="93701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38BE17-38CE-B4D7-AF0D-D564A1C754CD}"/>
              </a:ext>
            </a:extLst>
          </p:cNvPr>
          <p:cNvSpPr>
            <a:spLocks noGrp="1"/>
          </p:cNvSpPr>
          <p:nvPr>
            <p:ph type="title"/>
          </p:nvPr>
        </p:nvSpPr>
        <p:spPr>
          <a:xfrm>
            <a:off x="838200" y="317992"/>
            <a:ext cx="10515600" cy="1001762"/>
          </a:xfrm>
        </p:spPr>
        <p:txBody>
          <a:bodyPr>
            <a:normAutofit/>
          </a:bodyPr>
          <a:lstStyle/>
          <a:p>
            <a:pPr algn="just"/>
            <a:r>
              <a:rPr lang="en-IN" sz="4000" b="1" dirty="0">
                <a:latin typeface="Times New Roman" panose="02020603050405020304" pitchFamily="18" charset="0"/>
                <a:cs typeface="Times New Roman" panose="02020603050405020304" pitchFamily="18" charset="0"/>
              </a:rPr>
              <a:t>ABSTRACT </a:t>
            </a:r>
            <a:endParaRPr lang="en-US"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F40102D-44F5-8BBF-D249-FFA67C125697}"/>
              </a:ext>
            </a:extLst>
          </p:cNvPr>
          <p:cNvSpPr txBox="1"/>
          <p:nvPr/>
        </p:nvSpPr>
        <p:spPr>
          <a:xfrm>
            <a:off x="923827" y="1649691"/>
            <a:ext cx="10515600" cy="646331"/>
          </a:xfrm>
          <a:prstGeom prst="rect">
            <a:avLst/>
          </a:prstGeom>
          <a:noFill/>
        </p:spPr>
        <p:txBody>
          <a:bodyPr wrap="square" rtlCol="0">
            <a:spAutoFit/>
          </a:bodyPr>
          <a:lstStyle/>
          <a:p>
            <a:pPr marL="356870" indent="-344805" algn="just">
              <a:lnSpc>
                <a:spcPct val="100000"/>
              </a:lnSpc>
              <a:spcBef>
                <a:spcPts val="100"/>
              </a:spcBef>
              <a:buFont typeface="Wingdings"/>
              <a:buChar char=""/>
              <a:tabLst>
                <a:tab pos="357505" algn="l"/>
                <a:tab pos="2296160" algn="l"/>
                <a:tab pos="2976245" algn="l"/>
                <a:tab pos="4104004" algn="l"/>
                <a:tab pos="4515485" algn="l"/>
                <a:tab pos="4975860" algn="l"/>
                <a:tab pos="6040120" algn="l"/>
              </a:tabLst>
            </a:pPr>
            <a:r>
              <a:rPr lang="en-US" sz="1800" dirty="0">
                <a:latin typeface="Times New Roman"/>
                <a:cs typeface="Times New Roman"/>
              </a:rPr>
              <a:t>The</a:t>
            </a:r>
            <a:r>
              <a:rPr lang="en-US" sz="1800" spc="220" dirty="0">
                <a:latin typeface="Times New Roman"/>
                <a:cs typeface="Times New Roman"/>
              </a:rPr>
              <a:t> </a:t>
            </a:r>
            <a:r>
              <a:rPr lang="en-US" sz="1800" dirty="0">
                <a:latin typeface="Times New Roman"/>
                <a:cs typeface="Times New Roman"/>
              </a:rPr>
              <a:t>vision</a:t>
            </a:r>
            <a:r>
              <a:rPr lang="en-US" sz="1800" spc="210" dirty="0">
                <a:latin typeface="Times New Roman"/>
                <a:cs typeface="Times New Roman"/>
              </a:rPr>
              <a:t> </a:t>
            </a:r>
            <a:r>
              <a:rPr lang="en-US" sz="1800" spc="-5" dirty="0">
                <a:latin typeface="Times New Roman"/>
                <a:cs typeface="Times New Roman"/>
              </a:rPr>
              <a:t>of </a:t>
            </a:r>
            <a:r>
              <a:rPr lang="en-US" sz="1800" dirty="0">
                <a:latin typeface="Times New Roman"/>
                <a:cs typeface="Times New Roman"/>
              </a:rPr>
              <a:t>this</a:t>
            </a:r>
            <a:r>
              <a:rPr lang="en-US" dirty="0">
                <a:latin typeface="Times New Roman"/>
                <a:cs typeface="Times New Roman"/>
              </a:rPr>
              <a:t> </a:t>
            </a:r>
            <a:r>
              <a:rPr lang="en-US" sz="1800" spc="-15" dirty="0">
                <a:latin typeface="Times New Roman"/>
                <a:cs typeface="Times New Roman"/>
              </a:rPr>
              <a:t>project</a:t>
            </a:r>
            <a:r>
              <a:rPr lang="en-US" spc="-15" dirty="0">
                <a:latin typeface="Times New Roman"/>
                <a:cs typeface="Times New Roman"/>
              </a:rPr>
              <a:t> </a:t>
            </a:r>
            <a:r>
              <a:rPr lang="en-US" sz="1800" dirty="0">
                <a:latin typeface="Times New Roman"/>
                <a:cs typeface="Times New Roman"/>
              </a:rPr>
              <a:t>is</a:t>
            </a:r>
            <a:r>
              <a:rPr lang="en-US" dirty="0">
                <a:latin typeface="Times New Roman"/>
                <a:cs typeface="Times New Roman"/>
              </a:rPr>
              <a:t> </a:t>
            </a:r>
            <a:r>
              <a:rPr lang="en-US" sz="1800" spc="-5" dirty="0">
                <a:latin typeface="Times New Roman"/>
                <a:cs typeface="Times New Roman"/>
              </a:rPr>
              <a:t>to</a:t>
            </a:r>
            <a:r>
              <a:rPr lang="en-US" spc="-5" dirty="0">
                <a:latin typeface="Times New Roman"/>
                <a:cs typeface="Times New Roman"/>
              </a:rPr>
              <a:t> </a:t>
            </a:r>
            <a:r>
              <a:rPr lang="en-US" sz="1800" spc="-10" dirty="0">
                <a:latin typeface="Times New Roman"/>
                <a:cs typeface="Times New Roman"/>
              </a:rPr>
              <a:t>ensure the</a:t>
            </a:r>
            <a:r>
              <a:rPr lang="en-US" spc="-10" dirty="0">
                <a:latin typeface="Times New Roman"/>
                <a:cs typeface="Times New Roman"/>
              </a:rPr>
              <a:t> </a:t>
            </a:r>
            <a:r>
              <a:rPr lang="en-US" sz="1800" dirty="0">
                <a:latin typeface="Times New Roman"/>
                <a:cs typeface="Times New Roman"/>
              </a:rPr>
              <a:t>fair</a:t>
            </a:r>
            <a:r>
              <a:rPr lang="en-US" sz="1800" spc="140" dirty="0">
                <a:latin typeface="Times New Roman"/>
                <a:cs typeface="Times New Roman"/>
              </a:rPr>
              <a:t> </a:t>
            </a:r>
            <a:r>
              <a:rPr lang="en-US" sz="1800" spc="-5" dirty="0">
                <a:latin typeface="Times New Roman"/>
                <a:cs typeface="Times New Roman"/>
              </a:rPr>
              <a:t>price</a:t>
            </a:r>
            <a:r>
              <a:rPr lang="en-US" sz="1800" spc="190" dirty="0">
                <a:latin typeface="Times New Roman"/>
                <a:cs typeface="Times New Roman"/>
              </a:rPr>
              <a:t> </a:t>
            </a:r>
            <a:r>
              <a:rPr lang="en-US" sz="1800" spc="-5" dirty="0">
                <a:latin typeface="Times New Roman"/>
                <a:cs typeface="Times New Roman"/>
              </a:rPr>
              <a:t>to</a:t>
            </a:r>
            <a:r>
              <a:rPr lang="en-US" sz="1800" spc="195" dirty="0">
                <a:latin typeface="Times New Roman"/>
                <a:cs typeface="Times New Roman"/>
              </a:rPr>
              <a:t> </a:t>
            </a:r>
            <a:r>
              <a:rPr lang="en-US" sz="1800" spc="-5" dirty="0">
                <a:latin typeface="Times New Roman"/>
                <a:cs typeface="Times New Roman"/>
              </a:rPr>
              <a:t>the</a:t>
            </a:r>
            <a:r>
              <a:rPr lang="en-US" dirty="0">
                <a:latin typeface="Times New Roman"/>
                <a:cs typeface="Times New Roman"/>
              </a:rPr>
              <a:t> </a:t>
            </a:r>
            <a:r>
              <a:rPr lang="en-US" sz="1800" spc="-5" dirty="0">
                <a:latin typeface="Times New Roman"/>
                <a:cs typeface="Times New Roman"/>
              </a:rPr>
              <a:t>farming</a:t>
            </a:r>
            <a:r>
              <a:rPr lang="en-US" spc="-5" dirty="0">
                <a:latin typeface="Times New Roman"/>
                <a:cs typeface="Times New Roman"/>
              </a:rPr>
              <a:t> </a:t>
            </a:r>
            <a:r>
              <a:rPr lang="en-US" sz="1800" spc="-10" dirty="0">
                <a:latin typeface="Times New Roman"/>
                <a:cs typeface="Times New Roman"/>
              </a:rPr>
              <a:t>community</a:t>
            </a:r>
            <a:r>
              <a:rPr lang="en-US" spc="-10" dirty="0">
                <a:latin typeface="Times New Roman"/>
                <a:cs typeface="Times New Roman"/>
              </a:rPr>
              <a:t> </a:t>
            </a:r>
            <a:r>
              <a:rPr lang="en-US" sz="1800" dirty="0">
                <a:latin typeface="Times New Roman"/>
                <a:cs typeface="Times New Roman"/>
              </a:rPr>
              <a:t>by</a:t>
            </a:r>
            <a:r>
              <a:rPr lang="en-US" dirty="0">
                <a:latin typeface="Times New Roman"/>
                <a:cs typeface="Times New Roman"/>
              </a:rPr>
              <a:t> </a:t>
            </a:r>
            <a:r>
              <a:rPr lang="en-US" sz="1800" spc="-5" dirty="0">
                <a:latin typeface="Times New Roman"/>
                <a:cs typeface="Times New Roman"/>
              </a:rPr>
              <a:t>making</a:t>
            </a:r>
            <a:r>
              <a:rPr lang="en-US" sz="1800" spc="15" dirty="0">
                <a:latin typeface="Times New Roman"/>
                <a:cs typeface="Times New Roman"/>
              </a:rPr>
              <a:t> </a:t>
            </a:r>
            <a:r>
              <a:rPr lang="en-US" sz="1800" dirty="0">
                <a:latin typeface="Times New Roman"/>
                <a:cs typeface="Times New Roman"/>
              </a:rPr>
              <a:t>use</a:t>
            </a:r>
            <a:r>
              <a:rPr lang="en-US" sz="1800" spc="-15" dirty="0">
                <a:latin typeface="Times New Roman"/>
                <a:cs typeface="Times New Roman"/>
              </a:rPr>
              <a:t> </a:t>
            </a:r>
            <a:r>
              <a:rPr lang="en-US" sz="1800" dirty="0">
                <a:latin typeface="Times New Roman"/>
                <a:cs typeface="Times New Roman"/>
              </a:rPr>
              <a:t>of</a:t>
            </a:r>
            <a:r>
              <a:rPr lang="en-US" sz="1800" spc="-20" dirty="0">
                <a:latin typeface="Times New Roman"/>
                <a:cs typeface="Times New Roman"/>
              </a:rPr>
              <a:t> </a:t>
            </a:r>
            <a:r>
              <a:rPr lang="en-US" sz="1800" dirty="0">
                <a:latin typeface="Times New Roman"/>
                <a:cs typeface="Times New Roman"/>
              </a:rPr>
              <a:t>online</a:t>
            </a:r>
            <a:r>
              <a:rPr lang="en-US" sz="1800" spc="-35" dirty="0">
                <a:latin typeface="Times New Roman"/>
                <a:cs typeface="Times New Roman"/>
              </a:rPr>
              <a:t> </a:t>
            </a:r>
            <a:r>
              <a:rPr lang="en-US" sz="1800" spc="-10" dirty="0">
                <a:latin typeface="Times New Roman"/>
                <a:cs typeface="Times New Roman"/>
              </a:rPr>
              <a:t>market.</a:t>
            </a:r>
          </a:p>
        </p:txBody>
      </p:sp>
      <p:sp>
        <p:nvSpPr>
          <p:cNvPr id="5" name="TextBox 4">
            <a:extLst>
              <a:ext uri="{FF2B5EF4-FFF2-40B4-BE49-F238E27FC236}">
                <a16:creationId xmlns:a16="http://schemas.microsoft.com/office/drawing/2014/main" xmlns="" id="{439C79B5-41C7-FF9E-5D09-FA82BEF2697A}"/>
              </a:ext>
            </a:extLst>
          </p:cNvPr>
          <p:cNvSpPr txBox="1"/>
          <p:nvPr/>
        </p:nvSpPr>
        <p:spPr>
          <a:xfrm>
            <a:off x="923827" y="2366128"/>
            <a:ext cx="10708849" cy="646331"/>
          </a:xfrm>
          <a:prstGeom prst="rect">
            <a:avLst/>
          </a:prstGeom>
          <a:noFill/>
        </p:spPr>
        <p:txBody>
          <a:bodyPr wrap="square" rtlCol="0">
            <a:spAutoFit/>
          </a:bodyPr>
          <a:lstStyle/>
          <a:p>
            <a:pPr marL="298450" indent="-285750" algn="just">
              <a:lnSpc>
                <a:spcPct val="100000"/>
              </a:lnSpc>
              <a:spcBef>
                <a:spcPts val="100"/>
              </a:spcBef>
              <a:buFont typeface="Wingdings" panose="05000000000000000000" pitchFamily="2" charset="2"/>
              <a:buChar char="Ø"/>
            </a:pPr>
            <a:r>
              <a:rPr lang="en-US" sz="1800" spc="-5" dirty="0">
                <a:latin typeface="Times New Roman"/>
                <a:cs typeface="Times New Roman"/>
              </a:rPr>
              <a:t>It serves as</a:t>
            </a:r>
            <a:r>
              <a:rPr lang="en-US" sz="1800" spc="385" dirty="0">
                <a:latin typeface="Times New Roman"/>
                <a:cs typeface="Times New Roman"/>
              </a:rPr>
              <a:t> </a:t>
            </a:r>
            <a:r>
              <a:rPr lang="en-US" sz="1800" dirty="0">
                <a:latin typeface="Times New Roman"/>
                <a:cs typeface="Times New Roman"/>
              </a:rPr>
              <a:t>a</a:t>
            </a:r>
            <a:r>
              <a:rPr lang="en-US" sz="1800" spc="385" dirty="0">
                <a:latin typeface="Times New Roman"/>
                <a:cs typeface="Times New Roman"/>
              </a:rPr>
              <a:t> </a:t>
            </a:r>
            <a:r>
              <a:rPr lang="en-US" sz="1800" spc="-5" dirty="0">
                <a:latin typeface="Times New Roman"/>
                <a:cs typeface="Times New Roman"/>
              </a:rPr>
              <a:t>platform</a:t>
            </a:r>
            <a:r>
              <a:rPr lang="en-US" sz="1800" spc="355" dirty="0">
                <a:latin typeface="Times New Roman"/>
                <a:cs typeface="Times New Roman"/>
              </a:rPr>
              <a:t> </a:t>
            </a:r>
            <a:r>
              <a:rPr lang="en-US" sz="1800" dirty="0">
                <a:latin typeface="Times New Roman"/>
                <a:cs typeface="Times New Roman"/>
              </a:rPr>
              <a:t>for</a:t>
            </a:r>
            <a:r>
              <a:rPr lang="en-US" sz="1800" spc="325" dirty="0">
                <a:latin typeface="Times New Roman"/>
                <a:cs typeface="Times New Roman"/>
              </a:rPr>
              <a:t> </a:t>
            </a:r>
            <a:r>
              <a:rPr lang="en-US" sz="1800" spc="-5" dirty="0">
                <a:latin typeface="Times New Roman"/>
                <a:cs typeface="Times New Roman"/>
              </a:rPr>
              <a:t>the</a:t>
            </a:r>
            <a:r>
              <a:rPr lang="en-US" sz="1800" spc="375" dirty="0">
                <a:latin typeface="Times New Roman"/>
                <a:cs typeface="Times New Roman"/>
              </a:rPr>
              <a:t> </a:t>
            </a:r>
            <a:r>
              <a:rPr lang="en-US" sz="1800" spc="-10" dirty="0">
                <a:latin typeface="Times New Roman"/>
                <a:cs typeface="Times New Roman"/>
              </a:rPr>
              <a:t>movement</a:t>
            </a:r>
            <a:r>
              <a:rPr lang="en-US" sz="1800" spc="385" dirty="0">
                <a:latin typeface="Times New Roman"/>
                <a:cs typeface="Times New Roman"/>
              </a:rPr>
              <a:t> </a:t>
            </a:r>
            <a:r>
              <a:rPr lang="en-US" sz="1800" spc="10" dirty="0">
                <a:latin typeface="Times New Roman"/>
                <a:cs typeface="Times New Roman"/>
              </a:rPr>
              <a:t>of products</a:t>
            </a:r>
            <a:r>
              <a:rPr lang="en-US" sz="1800" spc="400" dirty="0">
                <a:latin typeface="Times New Roman"/>
                <a:cs typeface="Times New Roman"/>
              </a:rPr>
              <a:t> </a:t>
            </a:r>
            <a:r>
              <a:rPr lang="en-US" sz="1800" spc="-5" dirty="0">
                <a:latin typeface="Times New Roman"/>
                <a:cs typeface="Times New Roman"/>
              </a:rPr>
              <a:t>agricultural </a:t>
            </a:r>
            <a:r>
              <a:rPr lang="en-US" spc="10" dirty="0">
                <a:latin typeface="Times New Roman"/>
                <a:cs typeface="Times New Roman"/>
              </a:rPr>
              <a:t> </a:t>
            </a:r>
            <a:r>
              <a:rPr lang="en-US" sz="1800" spc="10" dirty="0">
                <a:latin typeface="Times New Roman"/>
                <a:cs typeface="Times New Roman"/>
              </a:rPr>
              <a:t>f</a:t>
            </a:r>
            <a:r>
              <a:rPr lang="en-US" sz="1800" spc="-60" dirty="0">
                <a:latin typeface="Times New Roman"/>
                <a:cs typeface="Times New Roman"/>
              </a:rPr>
              <a:t>r</a:t>
            </a:r>
            <a:r>
              <a:rPr lang="en-US" sz="1800" spc="20" dirty="0">
                <a:latin typeface="Times New Roman"/>
                <a:cs typeface="Times New Roman"/>
              </a:rPr>
              <a:t>o</a:t>
            </a:r>
            <a:r>
              <a:rPr lang="en-US" sz="1800" dirty="0">
                <a:latin typeface="Times New Roman"/>
                <a:cs typeface="Times New Roman"/>
              </a:rPr>
              <a:t>m </a:t>
            </a:r>
            <a:r>
              <a:rPr lang="en-US" sz="1800" spc="-240" dirty="0">
                <a:latin typeface="Times New Roman"/>
                <a:cs typeface="Times New Roman"/>
              </a:rPr>
              <a:t> </a:t>
            </a:r>
            <a:r>
              <a:rPr lang="en-US" sz="1800" spc="-5" dirty="0">
                <a:latin typeface="Times New Roman"/>
                <a:cs typeface="Times New Roman"/>
              </a:rPr>
              <a:t>the</a:t>
            </a:r>
            <a:r>
              <a:rPr lang="en-US" spc="-5" dirty="0">
                <a:latin typeface="Times New Roman"/>
                <a:cs typeface="Times New Roman"/>
              </a:rPr>
              <a:t> </a:t>
            </a:r>
            <a:r>
              <a:rPr lang="en-US" sz="1800" spc="15" dirty="0">
                <a:latin typeface="Times New Roman"/>
                <a:cs typeface="Times New Roman"/>
              </a:rPr>
              <a:t>f</a:t>
            </a:r>
            <a:r>
              <a:rPr lang="en-US" sz="1800" spc="20" dirty="0">
                <a:latin typeface="Times New Roman"/>
                <a:cs typeface="Times New Roman"/>
              </a:rPr>
              <a:t>a</a:t>
            </a:r>
            <a:r>
              <a:rPr lang="en-US" sz="1800" spc="10" dirty="0">
                <a:latin typeface="Times New Roman"/>
                <a:cs typeface="Times New Roman"/>
              </a:rPr>
              <a:t>r</a:t>
            </a:r>
            <a:r>
              <a:rPr lang="en-US" sz="1800" spc="-30" dirty="0">
                <a:latin typeface="Times New Roman"/>
                <a:cs typeface="Times New Roman"/>
              </a:rPr>
              <a:t>m</a:t>
            </a:r>
            <a:r>
              <a:rPr lang="en-US" sz="1800" spc="-5" dirty="0">
                <a:latin typeface="Times New Roman"/>
                <a:cs typeface="Times New Roman"/>
              </a:rPr>
              <a:t>s</a:t>
            </a:r>
            <a:r>
              <a:rPr lang="en-US" sz="1800" dirty="0">
                <a:latin typeface="Times New Roman"/>
                <a:cs typeface="Times New Roman"/>
              </a:rPr>
              <a:t> </a:t>
            </a:r>
            <a:r>
              <a:rPr lang="en-US" sz="1800" spc="-215" dirty="0">
                <a:latin typeface="Times New Roman"/>
                <a:cs typeface="Times New Roman"/>
              </a:rPr>
              <a:t> </a:t>
            </a:r>
            <a:r>
              <a:rPr lang="en-US" sz="1800" dirty="0">
                <a:latin typeface="Times New Roman"/>
                <a:cs typeface="Times New Roman"/>
              </a:rPr>
              <a:t>di</a:t>
            </a:r>
            <a:r>
              <a:rPr lang="en-US" sz="1800" spc="-50" dirty="0">
                <a:latin typeface="Times New Roman"/>
                <a:cs typeface="Times New Roman"/>
              </a:rPr>
              <a:t>r</a:t>
            </a:r>
            <a:r>
              <a:rPr lang="en-US" sz="1800" spc="-10" dirty="0">
                <a:latin typeface="Times New Roman"/>
                <a:cs typeface="Times New Roman"/>
              </a:rPr>
              <a:t>ec</a:t>
            </a:r>
            <a:r>
              <a:rPr lang="en-US" sz="1800" dirty="0">
                <a:latin typeface="Times New Roman"/>
                <a:cs typeface="Times New Roman"/>
              </a:rPr>
              <a:t>tly </a:t>
            </a:r>
            <a:r>
              <a:rPr lang="en-US" sz="1800" spc="-10" dirty="0">
                <a:latin typeface="Times New Roman"/>
                <a:cs typeface="Times New Roman"/>
              </a:rPr>
              <a:t>t</a:t>
            </a:r>
            <a:r>
              <a:rPr lang="en-US" sz="1800" dirty="0">
                <a:latin typeface="Times New Roman"/>
                <a:cs typeface="Times New Roman"/>
              </a:rPr>
              <a:t>o </a:t>
            </a:r>
            <a:r>
              <a:rPr lang="en-US" sz="1800" spc="-220" dirty="0">
                <a:latin typeface="Times New Roman"/>
                <a:cs typeface="Times New Roman"/>
              </a:rPr>
              <a:t> </a:t>
            </a:r>
            <a:r>
              <a:rPr lang="en-US" sz="1800" spc="-5" dirty="0">
                <a:latin typeface="Times New Roman"/>
                <a:cs typeface="Times New Roman"/>
              </a:rPr>
              <a:t>the</a:t>
            </a:r>
            <a:r>
              <a:rPr lang="en-US" sz="1800" dirty="0">
                <a:latin typeface="Times New Roman"/>
                <a:cs typeface="Times New Roman"/>
              </a:rPr>
              <a:t> </a:t>
            </a:r>
            <a:r>
              <a:rPr lang="en-US" sz="1800" spc="-225" dirty="0">
                <a:latin typeface="Times New Roman"/>
                <a:cs typeface="Times New Roman"/>
              </a:rPr>
              <a:t> </a:t>
            </a:r>
            <a:r>
              <a:rPr lang="en-US" sz="1800" spc="-10" dirty="0">
                <a:latin typeface="Times New Roman"/>
                <a:cs typeface="Times New Roman"/>
              </a:rPr>
              <a:t>c</a:t>
            </a:r>
            <a:r>
              <a:rPr lang="en-US" sz="1800" spc="20" dirty="0">
                <a:latin typeface="Times New Roman"/>
                <a:cs typeface="Times New Roman"/>
              </a:rPr>
              <a:t>o</a:t>
            </a:r>
            <a:r>
              <a:rPr lang="en-US" sz="1800" dirty="0">
                <a:latin typeface="Times New Roman"/>
                <a:cs typeface="Times New Roman"/>
              </a:rPr>
              <a:t>n</a:t>
            </a:r>
            <a:r>
              <a:rPr lang="en-US" sz="1800" spc="-5" dirty="0">
                <a:latin typeface="Times New Roman"/>
                <a:cs typeface="Times New Roman"/>
              </a:rPr>
              <a:t>s</a:t>
            </a:r>
            <a:r>
              <a:rPr lang="en-US" sz="1800" dirty="0">
                <a:latin typeface="Times New Roman"/>
                <a:cs typeface="Times New Roman"/>
              </a:rPr>
              <a:t>u</a:t>
            </a:r>
            <a:r>
              <a:rPr lang="en-US" sz="1800" spc="-35" dirty="0">
                <a:latin typeface="Times New Roman"/>
                <a:cs typeface="Times New Roman"/>
              </a:rPr>
              <a:t>m</a:t>
            </a:r>
            <a:r>
              <a:rPr lang="en-US" sz="1800" spc="-10" dirty="0">
                <a:latin typeface="Times New Roman"/>
                <a:cs typeface="Times New Roman"/>
              </a:rPr>
              <a:t>er</a:t>
            </a:r>
            <a:r>
              <a:rPr lang="en-US" sz="1800" spc="-5" dirty="0">
                <a:latin typeface="Times New Roman"/>
                <a:cs typeface="Times New Roman"/>
              </a:rPr>
              <a:t>s</a:t>
            </a:r>
            <a:r>
              <a:rPr lang="en-US" spc="-5" dirty="0">
                <a:latin typeface="Times New Roman"/>
                <a:cs typeface="Times New Roman"/>
              </a:rPr>
              <a:t> </a:t>
            </a:r>
            <a:r>
              <a:rPr lang="en-US" sz="1800" dirty="0">
                <a:latin typeface="Times New Roman"/>
                <a:cs typeface="Times New Roman"/>
              </a:rPr>
              <a:t>or retailers.</a:t>
            </a:r>
          </a:p>
        </p:txBody>
      </p:sp>
      <p:sp>
        <p:nvSpPr>
          <p:cNvPr id="6" name="TextBox 5">
            <a:extLst>
              <a:ext uri="{FF2B5EF4-FFF2-40B4-BE49-F238E27FC236}">
                <a16:creationId xmlns:a16="http://schemas.microsoft.com/office/drawing/2014/main" xmlns="" id="{7F2D0119-4BF8-7F47-E53F-8E8797D23F9A}"/>
              </a:ext>
            </a:extLst>
          </p:cNvPr>
          <p:cNvSpPr txBox="1"/>
          <p:nvPr/>
        </p:nvSpPr>
        <p:spPr>
          <a:xfrm>
            <a:off x="923827" y="3082565"/>
            <a:ext cx="7833675"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spc="-5" dirty="0">
                <a:latin typeface="Times New Roman" panose="02020603050405020304" pitchFamily="18" charset="0"/>
                <a:cs typeface="Times New Roman" panose="02020603050405020304" pitchFamily="18" charset="0"/>
              </a:rPr>
              <a:t>It makes</a:t>
            </a:r>
            <a:r>
              <a:rPr lang="en-US" sz="1800" dirty="0">
                <a:latin typeface="Times New Roman" panose="02020603050405020304" pitchFamily="18" charset="0"/>
                <a:cs typeface="Times New Roman" panose="02020603050405020304" pitchFamily="18" charset="0"/>
              </a:rPr>
              <a:t> all</a:t>
            </a:r>
            <a:r>
              <a:rPr lang="en-US" sz="18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available</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farm</a:t>
            </a:r>
            <a:r>
              <a:rPr lang="en-US" sz="1800" spc="58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products </a:t>
            </a:r>
            <a:r>
              <a:rPr lang="en-US" sz="1800" spc="-5" dirty="0">
                <a:latin typeface="Times New Roman" panose="02020603050405020304" pitchFamily="18" charset="0"/>
                <a:cs typeface="Times New Roman" panose="02020603050405020304" pitchFamily="18" charset="0"/>
              </a:rPr>
              <a:t> easily accessible.</a:t>
            </a:r>
          </a:p>
          <a:p>
            <a:pPr algn="just"/>
            <a:endParaRPr lang="en-US" sz="1800" spc="-5"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Despite the higher demands and opportunities, the agriculture sector in India has not proven to be very lucrative. </a:t>
            </a:r>
          </a:p>
        </p:txBody>
      </p:sp>
      <p:sp>
        <p:nvSpPr>
          <p:cNvPr id="7" name="TextBox 6">
            <a:extLst>
              <a:ext uri="{FF2B5EF4-FFF2-40B4-BE49-F238E27FC236}">
                <a16:creationId xmlns:a16="http://schemas.microsoft.com/office/drawing/2014/main" xmlns="" id="{D2084667-35EE-5E0A-8A1C-541466BE4C7F}"/>
              </a:ext>
            </a:extLst>
          </p:cNvPr>
          <p:cNvSpPr txBox="1"/>
          <p:nvPr/>
        </p:nvSpPr>
        <p:spPr>
          <a:xfrm>
            <a:off x="923827" y="4491267"/>
            <a:ext cx="7539789"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 </a:t>
            </a:r>
            <a:r>
              <a:rPr lang="en-US" sz="1800" dirty="0">
                <a:latin typeface="Times New Roman"/>
                <a:cs typeface="Times New Roman"/>
              </a:rPr>
              <a:t>Bargaining power of farmers increases.</a:t>
            </a:r>
          </a:p>
        </p:txBody>
      </p:sp>
    </p:spTree>
    <p:extLst>
      <p:ext uri="{BB962C8B-B14F-4D97-AF65-F5344CB8AC3E}">
        <p14:creationId xmlns:p14="http://schemas.microsoft.com/office/powerpoint/2010/main" xmlns="" val="354222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57EE5-7DDD-8888-5CE2-27B2F7140C5B}"/>
              </a:ext>
            </a:extLst>
          </p:cNvPr>
          <p:cNvSpPr>
            <a:spLocks noGrp="1"/>
          </p:cNvSpPr>
          <p:nvPr>
            <p:ph type="title"/>
          </p:nvPr>
        </p:nvSpPr>
        <p:spPr>
          <a:xfrm>
            <a:off x="838200" y="0"/>
            <a:ext cx="10515600" cy="954628"/>
          </a:xfrm>
        </p:spPr>
        <p:txBody>
          <a:bodyPr/>
          <a:lstStyle/>
          <a:p>
            <a:r>
              <a:rPr lang="en-IN" dirty="0">
                <a:latin typeface="Times New Roman" panose="02020603050405020304" pitchFamily="18" charset="0"/>
                <a:cs typeface="Times New Roman" panose="02020603050405020304" pitchFamily="18" charset="0"/>
              </a:rPr>
              <a:t>OBJECTIVE </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9B0A1A0C-9A3B-B8EB-B607-092986503048}"/>
              </a:ext>
            </a:extLst>
          </p:cNvPr>
          <p:cNvSpPr txBox="1"/>
          <p:nvPr/>
        </p:nvSpPr>
        <p:spPr>
          <a:xfrm>
            <a:off x="555395" y="784945"/>
            <a:ext cx="10580914" cy="6186309"/>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Improve productivity: Agriculture applications can help farmers and agricultural businesses improve their productivity by providing tools and resources to help them manage their operations more efficiently. For example, applications can provide weather forecasts, crop growth tracking, and irrigation scheduling to help farmers optimize their crop yields.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Increase profitability: Agriculture applications can help farmers increase their profitability by reducing waste, minimizing input costs, and maximizing output prices. Applications can provide market information, price tracking, and yield forecasting to help farmers make informed decisions about their crops.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Enhance sustainability: Agriculture applications can help farmers and agricultural businesses adopt sustainable practices by providing information on soil health, water management, and pest control. By adopting sustainable practices, farmers can reduce their environmental impact and improve the long-term health of their land.</a:t>
            </a: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Improve food safety: Agriculture applications can help improve food safety by providing tools for tracking and monitoring food safety risks, such as potential contamination or disease outbreaks. Applications can also provide information on best practices for food safety and compliance with regulations.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Facilitate communication and collaboration: Agriculture applications can help farmers and agricultural businesses communicate and collaborate more effectively. Applications can provide platforms for sharing information and resources, connecting with suppliers and buyers, and building networks within the industry.</a:t>
            </a: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6781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097239-7AE4-D8A6-B11D-18E3431AB539}"/>
              </a:ext>
            </a:extLst>
          </p:cNvPr>
          <p:cNvSpPr>
            <a:spLocks noGrp="1"/>
          </p:cNvSpPr>
          <p:nvPr>
            <p:ph type="title"/>
          </p:nvPr>
        </p:nvSpPr>
        <p:spPr>
          <a:xfrm>
            <a:off x="765862" y="842168"/>
            <a:ext cx="10515600" cy="2852737"/>
          </a:xfrm>
        </p:spPr>
        <p:txBody>
          <a:bodyPr/>
          <a:lstStyle/>
          <a:p>
            <a:r>
              <a:rPr lang="en-IN" sz="6000" dirty="0">
                <a:latin typeface="Times New Roman" panose="02020603050405020304" pitchFamily="18" charset="0"/>
                <a:cs typeface="Times New Roman" panose="02020603050405020304" pitchFamily="18" charset="0"/>
              </a:rPr>
              <a:t>AGRRICULTURAL APPLICATION USED COUNTRIES</a:t>
            </a:r>
            <a:endParaRPr lang="en-US" dirty="0"/>
          </a:p>
        </p:txBody>
      </p:sp>
      <p:sp>
        <p:nvSpPr>
          <p:cNvPr id="3" name="Text Placeholder 2">
            <a:extLst>
              <a:ext uri="{FF2B5EF4-FFF2-40B4-BE49-F238E27FC236}">
                <a16:creationId xmlns:a16="http://schemas.microsoft.com/office/drawing/2014/main" xmlns="" id="{DBE56DFB-35F7-7819-73D7-97090F792A15}"/>
              </a:ext>
            </a:extLst>
          </p:cNvPr>
          <p:cNvSpPr>
            <a:spLocks noGrp="1"/>
          </p:cNvSpPr>
          <p:nvPr>
            <p:ph type="body" idx="1"/>
          </p:nvPr>
        </p:nvSpPr>
        <p:spPr/>
        <p:txBody>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Overall, farmers applications are being used all over the world to support sustainable and profitable agricultural practices, while improving the livelihoods of farmers and rural communities.</a:t>
            </a:r>
          </a:p>
          <a:p>
            <a:pPr algn="just"/>
            <a:endParaRPr lang="en-US" dirty="0"/>
          </a:p>
        </p:txBody>
      </p:sp>
    </p:spTree>
    <p:extLst>
      <p:ext uri="{BB962C8B-B14F-4D97-AF65-F5344CB8AC3E}">
        <p14:creationId xmlns:p14="http://schemas.microsoft.com/office/powerpoint/2010/main" xmlns="" val="180191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3E4C4-AC92-888A-F8D2-01970C5948BC}"/>
              </a:ext>
            </a:extLst>
          </p:cNvPr>
          <p:cNvSpPr>
            <a:spLocks noGrp="1"/>
          </p:cNvSpPr>
          <p:nvPr>
            <p:ph type="title"/>
          </p:nvPr>
        </p:nvSpPr>
        <p:spPr>
          <a:xfrm>
            <a:off x="836612" y="1456441"/>
            <a:ext cx="3932237" cy="849086"/>
          </a:xfrm>
        </p:spPr>
        <p:txBody>
          <a:bodyPr/>
          <a:lstStyle/>
          <a:p>
            <a:r>
              <a:rPr lang="en-IN" b="1" dirty="0">
                <a:latin typeface="Times New Roman" panose="02020603050405020304" pitchFamily="18" charset="0"/>
                <a:cs typeface="Times New Roman" panose="02020603050405020304" pitchFamily="18" charset="0"/>
              </a:rPr>
              <a:t>	  1. INDIA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7ADF6D6-74E2-8249-EB2B-8C630953D632}"/>
              </a:ext>
            </a:extLst>
          </p:cNvPr>
          <p:cNvSpPr>
            <a:spLocks noGrp="1"/>
          </p:cNvSpPr>
          <p:nvPr>
            <p:ph idx="1"/>
          </p:nvPr>
        </p:nvSpPr>
        <p:spPr/>
        <p:txBody>
          <a:bodyPr/>
          <a:lstStyle/>
          <a:p>
            <a:pPr marL="0" indent="0" algn="just">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These applications provide information on </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weather patterns</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crop prices and </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pest control measures.</a:t>
            </a: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The government also uses these applications to provide direct financial support to farmers.</a:t>
            </a:r>
          </a:p>
          <a:p>
            <a:pPr algn="just"/>
            <a:endParaRPr lang="en-US" dirty="0"/>
          </a:p>
        </p:txBody>
      </p:sp>
      <p:sp>
        <p:nvSpPr>
          <p:cNvPr id="4" name="Text Placeholder 3">
            <a:extLst>
              <a:ext uri="{FF2B5EF4-FFF2-40B4-BE49-F238E27FC236}">
                <a16:creationId xmlns:a16="http://schemas.microsoft.com/office/drawing/2014/main" xmlns="" id="{65EBDE51-055F-14B0-1BD8-F5A442D33469}"/>
              </a:ext>
            </a:extLst>
          </p:cNvPr>
          <p:cNvSpPr>
            <a:spLocks noGrp="1"/>
          </p:cNvSpPr>
          <p:nvPr>
            <p:ph type="body" sz="half" idx="2"/>
          </p:nvPr>
        </p:nvSpPr>
        <p:spPr>
          <a:xfrm>
            <a:off x="563234" y="3199727"/>
            <a:ext cx="3932237" cy="2022722"/>
          </a:xfrm>
        </p:spPr>
        <p:txBody>
          <a:bodyPr>
            <a:normAutofit/>
          </a:bodyPr>
          <a:lstStyle/>
          <a:p>
            <a:pPr algn="just"/>
            <a:r>
              <a:rPr lang="en-US" sz="2000" b="0" i="0" dirty="0">
                <a:solidFill>
                  <a:srgbClr val="374151"/>
                </a:solidFill>
                <a:effectLst/>
                <a:latin typeface="Times New Roman" panose="02020603050405020304" pitchFamily="18" charset="0"/>
                <a:cs typeface="Times New Roman" panose="02020603050405020304" pitchFamily="18" charset="0"/>
              </a:rPr>
              <a:t>The Indian government has developed several </a:t>
            </a:r>
            <a:r>
              <a:rPr lang="en-US" sz="2400" b="0" i="0" dirty="0">
                <a:solidFill>
                  <a:srgbClr val="374151"/>
                </a:solidFill>
                <a:effectLst/>
                <a:latin typeface="Times New Roman" panose="02020603050405020304" pitchFamily="18" charset="0"/>
                <a:cs typeface="Times New Roman" panose="02020603050405020304" pitchFamily="18" charset="0"/>
              </a:rPr>
              <a:t>agriculture</a:t>
            </a:r>
            <a:r>
              <a:rPr lang="en-US" sz="2000" b="0" i="0" dirty="0">
                <a:solidFill>
                  <a:srgbClr val="374151"/>
                </a:solidFill>
                <a:effectLst/>
                <a:latin typeface="Times New Roman" panose="02020603050405020304" pitchFamily="18" charset="0"/>
                <a:cs typeface="Times New Roman" panose="02020603050405020304" pitchFamily="18" charset="0"/>
              </a:rPr>
              <a:t> applications to support farmers in managing their crops and livestock.</a:t>
            </a:r>
            <a:endParaRPr lang="en-US" sz="2000" dirty="0"/>
          </a:p>
        </p:txBody>
      </p:sp>
    </p:spTree>
    <p:extLst>
      <p:ext uri="{BB962C8B-B14F-4D97-AF65-F5344CB8AC3E}">
        <p14:creationId xmlns:p14="http://schemas.microsoft.com/office/powerpoint/2010/main" xmlns="" val="144019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7D7D16-222F-058B-399C-1EFE4877A845}"/>
              </a:ext>
            </a:extLst>
          </p:cNvPr>
          <p:cNvSpPr>
            <a:spLocks noGrp="1"/>
          </p:cNvSpPr>
          <p:nvPr>
            <p:ph type="title"/>
          </p:nvPr>
        </p:nvSpPr>
        <p:spPr>
          <a:xfrm>
            <a:off x="952910" y="1428161"/>
            <a:ext cx="3932237" cy="749431"/>
          </a:xfrm>
        </p:spPr>
        <p:txBody>
          <a:bodyPr/>
          <a:lstStyle/>
          <a:p>
            <a:r>
              <a:rPr lang="en-US" b="1" i="0" dirty="0">
                <a:solidFill>
                  <a:srgbClr val="374151"/>
                </a:solidFill>
                <a:effectLst/>
                <a:latin typeface="Times New Roman" panose="02020603050405020304" pitchFamily="18" charset="0"/>
                <a:cs typeface="Times New Roman" panose="02020603050405020304" pitchFamily="18" charset="0"/>
              </a:rPr>
              <a:t>2.UNITED STATES</a:t>
            </a:r>
            <a:endParaRPr lang="en-US" dirty="0"/>
          </a:p>
        </p:txBody>
      </p:sp>
      <p:sp>
        <p:nvSpPr>
          <p:cNvPr id="3" name="Content Placeholder 2">
            <a:extLst>
              <a:ext uri="{FF2B5EF4-FFF2-40B4-BE49-F238E27FC236}">
                <a16:creationId xmlns:a16="http://schemas.microsoft.com/office/drawing/2014/main" xmlns="" id="{123F703B-47A4-8008-D8F0-520B0D80E2D9}"/>
              </a:ext>
            </a:extLst>
          </p:cNvPr>
          <p:cNvSpPr>
            <a:spLocks noGrp="1"/>
          </p:cNvSpPr>
          <p:nvPr>
            <p:ph idx="1"/>
          </p:nvPr>
        </p:nvSpPr>
        <p:spPr/>
        <p:txBody>
          <a:bodyPr/>
          <a:lstStyle/>
          <a:p>
            <a:pPr marL="0" indent="0" algn="just">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These applications use </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GPS technology to map fields</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track crop growth </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optimize irrigation and</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fertilization schedules.</a:t>
            </a: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They also provide information on market trends and weather patterns.</a:t>
            </a:r>
          </a:p>
          <a:p>
            <a:pPr algn="just"/>
            <a:endParaRPr lang="en-US" dirty="0"/>
          </a:p>
        </p:txBody>
      </p:sp>
      <p:sp>
        <p:nvSpPr>
          <p:cNvPr id="4" name="Text Placeholder 3">
            <a:extLst>
              <a:ext uri="{FF2B5EF4-FFF2-40B4-BE49-F238E27FC236}">
                <a16:creationId xmlns:a16="http://schemas.microsoft.com/office/drawing/2014/main" xmlns="" id="{8F53D223-86FB-7ACB-591B-6B76D73B1A65}"/>
              </a:ext>
            </a:extLst>
          </p:cNvPr>
          <p:cNvSpPr>
            <a:spLocks noGrp="1"/>
          </p:cNvSpPr>
          <p:nvPr>
            <p:ph type="body" sz="half" idx="2"/>
          </p:nvPr>
        </p:nvSpPr>
        <p:spPr>
          <a:xfrm>
            <a:off x="839788" y="2445805"/>
            <a:ext cx="3932237" cy="1956864"/>
          </a:xfrm>
        </p:spPr>
        <p:txBody>
          <a:bodyPr>
            <a:normAutofit/>
          </a:bodyPr>
          <a:lstStyle/>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000" b="0" i="0" dirty="0">
                <a:solidFill>
                  <a:srgbClr val="374151"/>
                </a:solidFill>
                <a:effectLst/>
                <a:latin typeface="Times New Roman" panose="02020603050405020304" pitchFamily="18" charset="0"/>
                <a:cs typeface="Times New Roman" panose="02020603050405020304" pitchFamily="18" charset="0"/>
              </a:rPr>
              <a:t>In the US, farmers applications are widely used to support precision agriculture practices. </a:t>
            </a:r>
            <a:endParaRPr lang="en-US" sz="2000" dirty="0"/>
          </a:p>
        </p:txBody>
      </p:sp>
    </p:spTree>
    <p:extLst>
      <p:ext uri="{BB962C8B-B14F-4D97-AF65-F5344CB8AC3E}">
        <p14:creationId xmlns:p14="http://schemas.microsoft.com/office/powerpoint/2010/main" xmlns="" val="156658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CA94D-7138-F7F7-B78F-CDB507A4F665}"/>
              </a:ext>
            </a:extLst>
          </p:cNvPr>
          <p:cNvSpPr>
            <a:spLocks noGrp="1"/>
          </p:cNvSpPr>
          <p:nvPr>
            <p:ph type="title"/>
          </p:nvPr>
        </p:nvSpPr>
        <p:spPr>
          <a:xfrm>
            <a:off x="707812" y="2993010"/>
            <a:ext cx="3932237" cy="871979"/>
          </a:xfrm>
        </p:spPr>
        <p:txBody>
          <a:bodyPr/>
          <a:lstStyle/>
          <a:p>
            <a:r>
              <a:rPr lang="en-US" b="1" i="0" dirty="0">
                <a:solidFill>
                  <a:srgbClr val="374151"/>
                </a:solidFill>
                <a:effectLst/>
                <a:latin typeface="Times New Roman" panose="02020603050405020304" pitchFamily="18" charset="0"/>
                <a:cs typeface="Times New Roman" panose="02020603050405020304" pitchFamily="18" charset="0"/>
              </a:rPr>
              <a:t>	3.CHINA</a:t>
            </a:r>
            <a:endParaRPr lang="en-US" dirty="0"/>
          </a:p>
        </p:txBody>
      </p:sp>
      <p:sp>
        <p:nvSpPr>
          <p:cNvPr id="3" name="Content Placeholder 2">
            <a:extLst>
              <a:ext uri="{FF2B5EF4-FFF2-40B4-BE49-F238E27FC236}">
                <a16:creationId xmlns:a16="http://schemas.microsoft.com/office/drawing/2014/main" xmlns="" id="{E2F510F5-223C-7C03-7CFF-C6A38099F01B}"/>
              </a:ext>
            </a:extLst>
          </p:cNvPr>
          <p:cNvSpPr>
            <a:spLocks noGrp="1"/>
          </p:cNvSpPr>
          <p:nvPr>
            <p:ph idx="1"/>
          </p:nvPr>
        </p:nvSpPr>
        <p:spPr>
          <a:xfrm>
            <a:off x="5475419" y="1666155"/>
            <a:ext cx="6172200" cy="4873625"/>
          </a:xfrm>
        </p:spPr>
        <p:txBody>
          <a:bodyPr/>
          <a:lstStyle/>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In China, farmers applications are being used to support the use of precision agriculture technologies, such as drones and satellite imaging. These applications provide real-time data on crop growth and health, which can help farmers optimize their management practices and reduce input costs.</a:t>
            </a:r>
          </a:p>
          <a:p>
            <a:pPr marL="0" indent="0" algn="just">
              <a:buNone/>
            </a:pPr>
            <a:endParaRPr lang="en-US" dirty="0"/>
          </a:p>
        </p:txBody>
      </p:sp>
    </p:spTree>
    <p:extLst>
      <p:ext uri="{BB962C8B-B14F-4D97-AF65-F5344CB8AC3E}">
        <p14:creationId xmlns:p14="http://schemas.microsoft.com/office/powerpoint/2010/main" xmlns="" val="141348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C135D-94FA-BF9E-19E6-FC6C8A4DA0BD}"/>
              </a:ext>
            </a:extLst>
          </p:cNvPr>
          <p:cNvSpPr>
            <a:spLocks noGrp="1"/>
          </p:cNvSpPr>
          <p:nvPr>
            <p:ph type="title"/>
          </p:nvPr>
        </p:nvSpPr>
        <p:spPr>
          <a:xfrm>
            <a:off x="932247" y="1557779"/>
            <a:ext cx="3932237" cy="966215"/>
          </a:xfrm>
        </p:spPr>
        <p:txBody>
          <a:bodyPr/>
          <a:lstStyle/>
          <a:p>
            <a:r>
              <a:rPr lang="en-US" b="1" i="0" dirty="0">
                <a:solidFill>
                  <a:srgbClr val="374151"/>
                </a:solidFill>
                <a:effectLst/>
                <a:latin typeface="Times New Roman" panose="02020603050405020304" pitchFamily="18" charset="0"/>
                <a:cs typeface="Times New Roman" panose="02020603050405020304" pitchFamily="18" charset="0"/>
              </a:rPr>
              <a:t>	4.Kenya</a:t>
            </a:r>
            <a:endParaRPr lang="en-US" dirty="0"/>
          </a:p>
        </p:txBody>
      </p:sp>
      <p:sp>
        <p:nvSpPr>
          <p:cNvPr id="3" name="Content Placeholder 2">
            <a:extLst>
              <a:ext uri="{FF2B5EF4-FFF2-40B4-BE49-F238E27FC236}">
                <a16:creationId xmlns:a16="http://schemas.microsoft.com/office/drawing/2014/main" xmlns="" id="{48EECC4F-2210-C7DA-32C8-A65C033E8A20}"/>
              </a:ext>
            </a:extLst>
          </p:cNvPr>
          <p:cNvSpPr>
            <a:spLocks noGrp="1"/>
          </p:cNvSpPr>
          <p:nvPr>
            <p:ph idx="1"/>
          </p:nvPr>
        </p:nvSpPr>
        <p:spPr/>
        <p:txBody>
          <a:bodyPr/>
          <a:lstStyle/>
          <a:p>
            <a:pPr marL="0" indent="0" algn="just">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In Kenya, mobile applications are being used to support small-scale farmers in accessing information on</a:t>
            </a:r>
          </a:p>
          <a:p>
            <a:pPr marL="0" indent="0" algn="just">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soil health,</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crop management</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and market prices. </a:t>
            </a:r>
            <a:endParaRPr lang="en-US" dirty="0"/>
          </a:p>
        </p:txBody>
      </p:sp>
      <p:sp>
        <p:nvSpPr>
          <p:cNvPr id="4" name="Text Placeholder 3">
            <a:extLst>
              <a:ext uri="{FF2B5EF4-FFF2-40B4-BE49-F238E27FC236}">
                <a16:creationId xmlns:a16="http://schemas.microsoft.com/office/drawing/2014/main" xmlns="" id="{3AEEA3E4-8603-4222-BF37-5EC25FF446A9}"/>
              </a:ext>
            </a:extLst>
          </p:cNvPr>
          <p:cNvSpPr>
            <a:spLocks noGrp="1"/>
          </p:cNvSpPr>
          <p:nvPr>
            <p:ph type="body" sz="half" idx="2"/>
          </p:nvPr>
        </p:nvSpPr>
        <p:spPr>
          <a:xfrm>
            <a:off x="698150" y="3246389"/>
            <a:ext cx="4485038" cy="2175235"/>
          </a:xfrm>
        </p:spPr>
        <p:txBody>
          <a:bodyPr/>
          <a:lstStyle/>
          <a:p>
            <a:pPr algn="just"/>
            <a:r>
              <a:rPr lang="en-US" sz="2400" b="0" i="0" dirty="0">
                <a:solidFill>
                  <a:srgbClr val="374151"/>
                </a:solidFill>
                <a:effectLst/>
                <a:latin typeface="Times New Roman" panose="02020603050405020304" pitchFamily="18" charset="0"/>
                <a:cs typeface="Times New Roman" panose="02020603050405020304" pitchFamily="18" charset="0"/>
              </a:rPr>
              <a:t>These applications also provide access to financial services, such as microloans and insurance, which can help farmers manage risk and improve profitability.</a:t>
            </a:r>
          </a:p>
          <a:p>
            <a:pPr algn="just"/>
            <a:endParaRPr lang="en-US" dirty="0"/>
          </a:p>
        </p:txBody>
      </p:sp>
    </p:spTree>
    <p:extLst>
      <p:ext uri="{BB962C8B-B14F-4D97-AF65-F5344CB8AC3E}">
        <p14:creationId xmlns:p14="http://schemas.microsoft.com/office/powerpoint/2010/main" xmlns="" val="62261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63978-40BF-0749-0841-D4ECC6738325}"/>
              </a:ext>
            </a:extLst>
          </p:cNvPr>
          <p:cNvSpPr>
            <a:spLocks noGrp="1"/>
          </p:cNvSpPr>
          <p:nvPr>
            <p:ph type="title"/>
          </p:nvPr>
        </p:nvSpPr>
        <p:spPr>
          <a:xfrm>
            <a:off x="698386" y="1578990"/>
            <a:ext cx="3932237" cy="1003955"/>
          </a:xfrm>
        </p:spPr>
        <p:txBody>
          <a:bodyPr/>
          <a:lstStyle/>
          <a:p>
            <a:r>
              <a:rPr lang="en-US" b="1" i="0" dirty="0">
                <a:solidFill>
                  <a:srgbClr val="374151"/>
                </a:solidFill>
                <a:effectLst/>
                <a:latin typeface="Times New Roman" panose="02020603050405020304" pitchFamily="18" charset="0"/>
                <a:cs typeface="Times New Roman" panose="02020603050405020304" pitchFamily="18" charset="0"/>
              </a:rPr>
              <a:t>	 5.Brazil</a:t>
            </a:r>
            <a:endParaRPr lang="en-US" dirty="0"/>
          </a:p>
        </p:txBody>
      </p:sp>
      <p:sp>
        <p:nvSpPr>
          <p:cNvPr id="3" name="Content Placeholder 2">
            <a:extLst>
              <a:ext uri="{FF2B5EF4-FFF2-40B4-BE49-F238E27FC236}">
                <a16:creationId xmlns:a16="http://schemas.microsoft.com/office/drawing/2014/main" xmlns="" id="{9356C904-1227-ECEE-E078-3DFAF75E37B1}"/>
              </a:ext>
            </a:extLst>
          </p:cNvPr>
          <p:cNvSpPr>
            <a:spLocks noGrp="1"/>
          </p:cNvSpPr>
          <p:nvPr>
            <p:ph idx="1"/>
          </p:nvPr>
        </p:nvSpPr>
        <p:spPr>
          <a:xfrm>
            <a:off x="5673382" y="1020468"/>
            <a:ext cx="6172200" cy="4873625"/>
          </a:xfrm>
        </p:spPr>
        <p:txBody>
          <a:bodyPr/>
          <a:lstStyle/>
          <a:p>
            <a:pPr marL="0" indent="0" algn="just">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dirty="0">
              <a:solidFill>
                <a:srgbClr val="374151"/>
              </a:solidFill>
              <a:latin typeface="Times New Roman" panose="02020603050405020304" pitchFamily="18" charset="0"/>
              <a:cs typeface="Times New Roman" panose="02020603050405020304" pitchFamily="18" charset="0"/>
            </a:endParaRP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These applications provide information on</a:t>
            </a:r>
          </a:p>
          <a:p>
            <a:pPr marL="0" indent="0" algn="just">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soil health,</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nutrient management, </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and natural pest control measures.</a:t>
            </a:r>
          </a:p>
          <a:p>
            <a:pPr algn="just"/>
            <a:endParaRPr lang="en-US" dirty="0"/>
          </a:p>
        </p:txBody>
      </p:sp>
      <p:sp>
        <p:nvSpPr>
          <p:cNvPr id="4" name="Text Placeholder 3">
            <a:extLst>
              <a:ext uri="{FF2B5EF4-FFF2-40B4-BE49-F238E27FC236}">
                <a16:creationId xmlns:a16="http://schemas.microsoft.com/office/drawing/2014/main" xmlns="" id="{E1ADDE16-FB8D-33D5-E63C-67E6C3C3E959}"/>
              </a:ext>
            </a:extLst>
          </p:cNvPr>
          <p:cNvSpPr>
            <a:spLocks noGrp="1"/>
          </p:cNvSpPr>
          <p:nvPr>
            <p:ph type="body" sz="half" idx="2"/>
          </p:nvPr>
        </p:nvSpPr>
        <p:spPr>
          <a:xfrm>
            <a:off x="698386" y="3324127"/>
            <a:ext cx="4484802" cy="1901858"/>
          </a:xfrm>
        </p:spPr>
        <p:txBody>
          <a:bodyPr>
            <a:normAutofit/>
          </a:bodyPr>
          <a:lstStyle/>
          <a:p>
            <a:pPr algn="just"/>
            <a:r>
              <a:rPr lang="en-US" sz="2000" b="0" i="0" dirty="0">
                <a:solidFill>
                  <a:srgbClr val="374151"/>
                </a:solidFill>
                <a:effectLst/>
                <a:latin typeface="Times New Roman" panose="02020603050405020304" pitchFamily="18" charset="0"/>
                <a:cs typeface="Times New Roman" panose="02020603050405020304" pitchFamily="18" charset="0"/>
              </a:rPr>
              <a:t>In Brazil, farmers applications are being used to support sustainable farming practices, such as conservation agriculture and integrated pest management. </a:t>
            </a:r>
            <a:endParaRPr lang="en-US" sz="2000" dirty="0"/>
          </a:p>
        </p:txBody>
      </p:sp>
    </p:spTree>
    <p:extLst>
      <p:ext uri="{BB962C8B-B14F-4D97-AF65-F5344CB8AC3E}">
        <p14:creationId xmlns:p14="http://schemas.microsoft.com/office/powerpoint/2010/main" xmlns="" val="45907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921</Words>
  <Application>Microsoft Office PowerPoint</Application>
  <PresentationFormat>Custom</PresentationFormat>
  <Paragraphs>113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E - COMMERSE     APPLICATION FOR FARMERS</vt:lpstr>
      <vt:lpstr>ABSTRACT </vt:lpstr>
      <vt:lpstr>OBJECTIVE </vt:lpstr>
      <vt:lpstr>AGRRICULTURAL APPLICATION USED COUNTRIES</vt:lpstr>
      <vt:lpstr>   1. INDIA </vt:lpstr>
      <vt:lpstr>2.UNITED STATES</vt:lpstr>
      <vt:lpstr> 3.CHINA</vt:lpstr>
      <vt:lpstr> 4.Kenya</vt:lpstr>
      <vt:lpstr>  5.Brazil</vt:lpstr>
      <vt:lpstr>EXISTING WORK</vt:lpstr>
      <vt:lpstr>Slide 11</vt:lpstr>
      <vt:lpstr>PROPESED WORK </vt:lpstr>
      <vt:lpstr>SOFTWARE REQUIREMENTS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COMMERSE     APPLICATION FOR FARMERS</dc:title>
  <dc:creator>Ganesh S</dc:creator>
  <cp:lastModifiedBy>ARUN</cp:lastModifiedBy>
  <cp:revision>54</cp:revision>
  <dcterms:created xsi:type="dcterms:W3CDTF">2023-05-01T17:40:40Z</dcterms:created>
  <dcterms:modified xsi:type="dcterms:W3CDTF">2024-01-18T19:34:27Z</dcterms:modified>
</cp:coreProperties>
</file>