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3" r:id="rId11"/>
    <p:sldId id="379" r:id="rId12"/>
    <p:sldId id="374" r:id="rId13"/>
    <p:sldId id="376" r:id="rId14"/>
    <p:sldId id="377" r:id="rId15"/>
    <p:sldId id="349" r:id="rId16"/>
    <p:sldId id="378"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18BCF"/>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88" autoAdjust="0"/>
    <p:restoredTop sz="94137" autoAdjust="0"/>
  </p:normalViewPr>
  <p:slideViewPr>
    <p:cSldViewPr snapToGrid="0">
      <p:cViewPr varScale="1">
        <p:scale>
          <a:sx n="105" d="100"/>
          <a:sy n="105" d="100"/>
        </p:scale>
        <p:origin x="-1002" y="-84"/>
      </p:cViewPr>
      <p:guideLst>
        <p:guide orient="horz" pos="588"/>
        <p:guide orient="horz" pos="852"/>
        <p:guide pos="14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6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xmlns=""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12-01-2024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cholar.google.com/scholar?as_q=The+Design+and+Implementation+of+the+Online+Examination+System+Based+on+MVC+Model+%5bD%5d&amp;as_occt=title&amp;hl=en&amp;as_sdt=0,3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Group_17.webm"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5" Type="http://schemas.openxmlformats.org/officeDocument/2006/relationships/hyperlink" Target="../../../xampp" TargetMode="External"/><Relationship Id="rId4" Type="http://schemas.openxmlformats.org/officeDocument/2006/relationships/hyperlink" Target="file:///C:\Users\ARUN\Downloads\Group_17.web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227948" cy="276999"/>
          </a:xfrm>
          <a:prstGeom prst="rect">
            <a:avLst/>
          </a:prstGeom>
          <a:noFill/>
        </p:spPr>
        <p:txBody>
          <a:bodyPr wrap="none" rtlCol="0">
            <a:spAutoFit/>
          </a:bodyPr>
          <a:lstStyle/>
          <a:p>
            <a:pPr algn="ctr"/>
            <a:r>
              <a:rPr lang="en-US" sz="1200" dirty="0" smtClean="0">
                <a:solidFill>
                  <a:schemeClr val="bg1"/>
                </a:solidFill>
              </a:rPr>
              <a:t>.</a:t>
            </a:r>
            <a:endParaRPr lang="en-US" sz="1200" dirty="0">
              <a:solidFill>
                <a:schemeClr val="bg1"/>
              </a:solidFill>
            </a:endParaRP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312364"/>
            <a:ext cx="6520068" cy="2246769"/>
          </a:xfrm>
          <a:prstGeom prst="rect">
            <a:avLst/>
          </a:prstGeom>
          <a:noFill/>
        </p:spPr>
        <p:txBody>
          <a:bodyPr wrap="square">
            <a:spAutoFit/>
          </a:bodyPr>
          <a:lstStyle/>
          <a:p>
            <a:pPr algn="ctr"/>
            <a:r>
              <a:rPr lang="en-US" sz="2800" dirty="0" smtClean="0">
                <a:latin typeface="Times New Roman" pitchFamily="18" charset="0"/>
                <a:cs typeface="Times New Roman" pitchFamily="18" charset="0"/>
              </a:rPr>
              <a:t>ONLINE EXAMINATION SYSTEM</a:t>
            </a:r>
            <a:endParaRPr lang="en-US" dirty="0">
              <a:latin typeface="Times New Roman" pitchFamily="18" charset="0"/>
              <a:cs typeface="Times New Roman" pitchFamily="18" charset="0"/>
            </a:endParaRPr>
          </a:p>
          <a:p>
            <a:endParaRPr lang="en-US" sz="1400" dirty="0"/>
          </a:p>
          <a:p>
            <a:r>
              <a:rPr lang="en-US" sz="1400" dirty="0">
                <a:latin typeface="Trebuchet MS" pitchFamily="34" charset="0"/>
              </a:rPr>
              <a:t>Team Members:   </a:t>
            </a:r>
            <a:r>
              <a:rPr lang="en-US" dirty="0" smtClean="0">
                <a:latin typeface="Trebuchet MS" pitchFamily="34" charset="0"/>
              </a:rPr>
              <a:t>                                               Guide:Mrs.Uma Maheshwari</a:t>
            </a:r>
            <a:endParaRPr lang="en-US" sz="1400" dirty="0">
              <a:latin typeface="Trebuchet MS" pitchFamily="34" charset="0"/>
            </a:endParaRPr>
          </a:p>
          <a:p>
            <a:r>
              <a:rPr lang="en-US" sz="1400" dirty="0" smtClean="0">
                <a:latin typeface="Trebuchet MS" pitchFamily="34" charset="0"/>
              </a:rPr>
              <a:t>            1) Arun R</a:t>
            </a:r>
          </a:p>
          <a:p>
            <a:r>
              <a:rPr lang="en-US" dirty="0" smtClean="0">
                <a:latin typeface="Trebuchet MS" pitchFamily="34" charset="0"/>
              </a:rPr>
              <a:t>            2) Ganesh S</a:t>
            </a:r>
            <a:r>
              <a:rPr lang="en-US" sz="1400" dirty="0">
                <a:latin typeface="Trebuchet MS" pitchFamily="34" charset="0"/>
              </a:rPr>
              <a:t>			</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217283" y="1258432"/>
            <a:ext cx="8582685" cy="2308324"/>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dirty="0" smtClean="0">
                <a:latin typeface="Times New Roman" pitchFamily="18" charset="0"/>
                <a:cs typeface="Times New Roman" pitchFamily="18" charset="0"/>
              </a:rPr>
              <a:t>The Educational Management System proposed in this project aims to revolutionize the education sector by providing an efficient and user-friendly platform. The integration of modern technologies ensures scalability, security, and reliability in managing educational processes.</a:t>
            </a:r>
            <a:r>
              <a:rPr lang="en-US" sz="1800" dirty="0" smtClean="0"/>
              <a:t> </a:t>
            </a:r>
            <a:r>
              <a:rPr lang="en-US" sz="1800" dirty="0" smtClean="0">
                <a:latin typeface="Times New Roman" pitchFamily="18" charset="0"/>
                <a:cs typeface="Times New Roman" pitchFamily="18" charset="0"/>
              </a:rPr>
              <a:t>The emphasis on effective communication channels within the system underscores our commitment to fostering collaboration among teachers, students, and administrators. Through the integration of robust communication features, we envision a connected educational community that facilitates meaningful interactions and shared insights.</a:t>
            </a:r>
            <a:endParaRPr lang="en-IN" sz="1800" b="1" dirty="0">
              <a:solidFill>
                <a:srgbClr val="002060"/>
              </a:solidFill>
              <a:latin typeface="Times New Roman" pitchFamily="18" charset="0"/>
              <a:cs typeface="Times New Roman" pitchFamily="18" charset="0"/>
            </a:endParaRPr>
          </a:p>
        </p:txBody>
      </p:sp>
      <p:sp>
        <p:nvSpPr>
          <p:cNvPr id="3" name="TextBox 2"/>
          <p:cNvSpPr txBox="1"/>
          <p:nvPr/>
        </p:nvSpPr>
        <p:spPr>
          <a:xfrm>
            <a:off x="190123" y="742384"/>
            <a:ext cx="6844420" cy="461665"/>
          </a:xfrm>
          <a:prstGeom prst="rect">
            <a:avLst/>
          </a:prstGeom>
          <a:noFill/>
        </p:spPr>
        <p:txBody>
          <a:bodyPr wrap="square" rtlCol="0">
            <a:spAutoFit/>
          </a:bodyPr>
          <a:lstStyle/>
          <a:p>
            <a:r>
              <a:rPr lang="en-US" sz="2400" b="1" dirty="0" smtClean="0">
                <a:solidFill>
                  <a:srgbClr val="002060"/>
                </a:solidFill>
                <a:latin typeface="Arial" panose="020B0604020202020204" pitchFamily="34" charset="0"/>
                <a:cs typeface="Arial" panose="020B0604020202020204" pitchFamily="34" charset="0"/>
              </a:rPr>
              <a:t>Conclusion</a:t>
            </a:r>
            <a:endParaRPr lang="en-US" sz="2400" dirty="0"/>
          </a:p>
        </p:txBody>
      </p:sp>
      <p:sp>
        <p:nvSpPr>
          <p:cNvPr id="4" name="Rectangle 3"/>
          <p:cNvSpPr/>
          <p:nvPr/>
        </p:nvSpPr>
        <p:spPr>
          <a:xfrm>
            <a:off x="1063818"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144855" y="508399"/>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smtClean="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208230" y="1240325"/>
            <a:ext cx="8356348" cy="3139321"/>
          </a:xfrm>
          <a:prstGeom prst="rect">
            <a:avLst/>
          </a:prstGeom>
          <a:noFill/>
        </p:spPr>
        <p:txBody>
          <a:bodyPr wrap="square" rtlCol="0">
            <a:spAutoFit/>
          </a:bodyPr>
          <a:lstStyle/>
          <a:p>
            <a:r>
              <a:rPr lang="en-US" sz="1800" dirty="0" smtClean="0">
                <a:latin typeface="Times New Roman" pitchFamily="18" charset="0"/>
                <a:cs typeface="Times New Roman" pitchFamily="18" charset="0"/>
              </a:rPr>
              <a:t>The proposed Educational Management System demonstrates immense potential for future advancements and enhancements in the ever-evolving landscape of education.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modular architecture and advanced features lay the groundwork for a system that can readily adapt to emerging technologies. Future developments may involve seamless integration with Learning Management Systems to create a comprehensive educational platform</a:t>
            </a:r>
            <a:r>
              <a:rPr lang="en-US" dirty="0" smtClean="0"/>
              <a: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Examination System future lies in a dynamic cycle of user feedback, iterative updates, and a forward-thinking approach to educational technology, ensuring its sustained relevance and positive impact on the education sector.</a:t>
            </a:r>
            <a:endParaRPr lang="en-US" sz="1800" dirty="0">
              <a:latin typeface="Times New Roman" pitchFamily="18" charset="0"/>
              <a:cs typeface="Times New Roman" pitchFamily="18" charset="0"/>
            </a:endParaRPr>
          </a:p>
        </p:txBody>
      </p:sp>
      <p:sp>
        <p:nvSpPr>
          <p:cNvPr id="5" name="Rectangle 4"/>
          <p:cNvSpPr/>
          <p:nvPr/>
        </p:nvSpPr>
        <p:spPr>
          <a:xfrm>
            <a:off x="1118139"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rPr>
              <a:t>Reference</a:t>
            </a:r>
            <a:endParaRPr lang="en-US" sz="2400" dirty="0"/>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203148" y="1192451"/>
            <a:ext cx="8633034" cy="36964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itchFamily="2" charset="2"/>
              <a:buChar char="ü"/>
            </a:pPr>
            <a:r>
              <a:rPr lang="en-US" sz="1800" dirty="0" smtClean="0">
                <a:latin typeface="Times New Roman" pitchFamily="18" charset="0"/>
                <a:cs typeface="Times New Roman" pitchFamily="18" charset="0"/>
              </a:rPr>
              <a:t>Chen Ying- ying , "The Design and Implementation of Online Examination System with Characteristics of Cloud Service [D]", </a:t>
            </a:r>
            <a:r>
              <a:rPr lang="en-US" sz="1800" i="1" dirty="0" smtClean="0">
                <a:latin typeface="Times New Roman" pitchFamily="18" charset="0"/>
                <a:cs typeface="Times New Roman" pitchFamily="18" charset="0"/>
              </a:rPr>
              <a:t>Beijing University of Posts and Telecommunications</a:t>
            </a:r>
            <a:r>
              <a:rPr lang="en-US" sz="1800" dirty="0" smtClean="0">
                <a:latin typeface="Times New Roman" pitchFamily="18" charset="0"/>
                <a:cs typeface="Times New Roman" pitchFamily="18" charset="0"/>
              </a:rPr>
              <a:t>, 2013.</a:t>
            </a:r>
          </a:p>
          <a:p>
            <a:endParaRPr lang="en-US" sz="1800" dirty="0" smtClean="0">
              <a:latin typeface="Times New Roman" pitchFamily="18" charset="0"/>
              <a:cs typeface="Times New Roman" pitchFamily="18" charset="0"/>
            </a:endParaRPr>
          </a:p>
          <a:p>
            <a:pPr>
              <a:buFont typeface="Wingdings" pitchFamily="2" charset="2"/>
              <a:buChar char="ü"/>
            </a:pPr>
            <a:r>
              <a:rPr lang="en-US" sz="1800" dirty="0" smtClean="0">
                <a:latin typeface="Times New Roman" pitchFamily="18" charset="0"/>
                <a:cs typeface="Times New Roman" pitchFamily="18" charset="0"/>
              </a:rPr>
              <a:t>Bai Yi- chen , "The Design and Implementation of the Online Examination System Based on MVC Model [D]", </a:t>
            </a:r>
            <a:r>
              <a:rPr lang="en-US" sz="1800" i="1" dirty="0" smtClean="0">
                <a:latin typeface="Times New Roman" pitchFamily="18" charset="0"/>
                <a:cs typeface="Times New Roman" pitchFamily="18" charset="0"/>
              </a:rPr>
              <a:t>Shandong University</a:t>
            </a:r>
            <a:r>
              <a:rPr lang="en-US" sz="1800" dirty="0" smtClean="0">
                <a:latin typeface="Times New Roman" pitchFamily="18" charset="0"/>
                <a:cs typeface="Times New Roman" pitchFamily="18" charset="0"/>
              </a:rPr>
              <a:t>, 2012.</a:t>
            </a:r>
          </a:p>
          <a:p>
            <a:r>
              <a:rPr lang="en-US" sz="1800" dirty="0" smtClean="0">
                <a:latin typeface="Times New Roman" pitchFamily="18" charset="0"/>
                <a:cs typeface="Times New Roman" pitchFamily="18" charset="0"/>
                <a:hlinkClick r:id="rId3"/>
              </a:rPr>
              <a:t> </a:t>
            </a:r>
            <a:endParaRPr lang="en-US" sz="1800" dirty="0" smtClean="0">
              <a:latin typeface="Times New Roman" pitchFamily="18" charset="0"/>
              <a:cs typeface="Times New Roman" pitchFamily="18" charset="0"/>
            </a:endParaRPr>
          </a:p>
          <a:p>
            <a:pPr>
              <a:buFont typeface="Wingdings" pitchFamily="2" charset="2"/>
              <a:buChar char="ü"/>
            </a:pPr>
            <a:r>
              <a:rPr lang="en-US" sz="1800" dirty="0" smtClean="0">
                <a:latin typeface="Times New Roman" pitchFamily="18" charset="0"/>
                <a:cs typeface="Times New Roman" pitchFamily="18" charset="0"/>
              </a:rPr>
              <a:t>Gui-ying Zhang, "Standardized Online Examination System Design and the Database Construction [J]", </a:t>
            </a:r>
            <a:r>
              <a:rPr lang="en-US" sz="1800" i="1" dirty="0" smtClean="0">
                <a:latin typeface="Times New Roman" pitchFamily="18" charset="0"/>
                <a:cs typeface="Times New Roman" pitchFamily="18" charset="0"/>
              </a:rPr>
              <a:t>Journal of Inner Mongolia Agricultural University</a:t>
            </a:r>
            <a:r>
              <a:rPr lang="en-US" sz="1800" dirty="0" smtClean="0">
                <a:latin typeface="Times New Roman" pitchFamily="18" charset="0"/>
                <a:cs typeface="Times New Roman" pitchFamily="18" charset="0"/>
              </a:rPr>
              <a:t>, vol. 33, no. 5–6, pp. 222-225, 2012.</a:t>
            </a:r>
          </a:p>
          <a:p>
            <a:pPr>
              <a:buFont typeface="Wingdings" pitchFamily="2" charset="2"/>
              <a:buChar char="ü"/>
            </a:pPr>
            <a:endParaRPr lang="en-US" sz="1800" dirty="0" smtClean="0">
              <a:latin typeface="Times New Roman" pitchFamily="18" charset="0"/>
              <a:cs typeface="Times New Roman" pitchFamily="18" charset="0"/>
            </a:endParaRPr>
          </a:p>
          <a:p>
            <a:pPr>
              <a:buFont typeface="Wingdings" pitchFamily="2" charset="2"/>
              <a:buChar char="ü"/>
            </a:pPr>
            <a:r>
              <a:rPr lang="en-US" sz="1800" dirty="0" smtClean="0">
                <a:latin typeface="Times New Roman" pitchFamily="18" charset="0"/>
                <a:cs typeface="Times New Roman" pitchFamily="18" charset="0"/>
              </a:rPr>
              <a:t>Lu Chang and Xu Guang-ming, "Application Research of Web Examination System Based on College [J]", </a:t>
            </a:r>
            <a:r>
              <a:rPr lang="en-US" sz="1800" i="1" dirty="0" smtClean="0">
                <a:latin typeface="Times New Roman" pitchFamily="18" charset="0"/>
                <a:cs typeface="Times New Roman" pitchFamily="18" charset="0"/>
              </a:rPr>
              <a:t>ELSERVER</a:t>
            </a:r>
            <a:r>
              <a:rPr lang="en-US" sz="1800" dirty="0" smtClean="0">
                <a:latin typeface="Times New Roman" pitchFamily="18" charset="0"/>
                <a:cs typeface="Times New Roman" pitchFamily="18" charset="0"/>
              </a:rPr>
              <a:t>, 2012.</a:t>
            </a:r>
          </a:p>
          <a:p>
            <a:pPr marL="173736" lvl="1" indent="-173736">
              <a:lnSpc>
                <a:spcPct val="107000"/>
              </a:lnSpc>
              <a:spcBef>
                <a:spcPts val="499"/>
              </a:spcBef>
              <a:buClr>
                <a:srgbClr val="213163"/>
              </a:buClr>
              <a:buFont typeface="Wingdings" pitchFamily="2" charset="2"/>
              <a:buChar char="ü"/>
            </a:pPr>
            <a:endParaRPr lang="en-US" b="0" strike="noStrike" spc="-1" dirty="0">
              <a:solidFill>
                <a:srgbClr val="0000FF"/>
              </a:solidFill>
              <a:latin typeface="+mn-lt"/>
              <a:cs typeface="Times New Roman"/>
            </a:endParaRPr>
          </a:p>
        </p:txBody>
      </p:sp>
      <p:sp>
        <p:nvSpPr>
          <p:cNvPr id="4" name="Rectangle 3"/>
          <p:cNvSpPr/>
          <p:nvPr/>
        </p:nvSpPr>
        <p:spPr>
          <a:xfrm>
            <a:off x="1127192"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8138"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
        <p:nvSpPr>
          <p:cNvPr id="5" name="TextBox 4"/>
          <p:cNvSpPr txBox="1"/>
          <p:nvPr/>
        </p:nvSpPr>
        <p:spPr>
          <a:xfrm>
            <a:off x="398351" y="823865"/>
            <a:ext cx="7378575" cy="523220"/>
          </a:xfrm>
          <a:prstGeom prst="rect">
            <a:avLst/>
          </a:prstGeom>
          <a:noFill/>
        </p:spPr>
        <p:txBody>
          <a:bodyPr wrap="square" rtlCol="0">
            <a:spAutoFit/>
          </a:bodyPr>
          <a:lstStyle/>
          <a:p>
            <a:r>
              <a:rPr lang="en-US" dirty="0" smtClean="0"/>
              <a:t>VIDEO LINK: </a:t>
            </a:r>
            <a:r>
              <a:rPr lang="en-US" dirty="0" smtClean="0">
                <a:hlinkClick r:id="rId2" invalidUrl="https:///"/>
              </a:rPr>
              <a:t>https://</a:t>
            </a:r>
            <a:r>
              <a:rPr lang="en-US" dirty="0" smtClean="0">
                <a:hlinkClick r:id="rId3" action="ppaction://hlinkfile"/>
                <a:hlinkMouseOver r:id="rId4" action="ppaction://program"/>
              </a:rPr>
              <a:t>drive.google.com/file/d/1BQPb8bofiRPg57NONZx3nrdm3tXIj4wP/view?usp=sharing</a:t>
            </a:r>
            <a:endParaRPr lang="en-US" dirty="0"/>
          </a:p>
        </p:txBody>
      </p:sp>
      <p:sp>
        <p:nvSpPr>
          <p:cNvPr id="6" name="TextBox 5"/>
          <p:cNvSpPr txBox="1"/>
          <p:nvPr/>
        </p:nvSpPr>
        <p:spPr>
          <a:xfrm>
            <a:off x="461727" y="1837854"/>
            <a:ext cx="7315200" cy="523220"/>
          </a:xfrm>
          <a:prstGeom prst="rect">
            <a:avLst/>
          </a:prstGeom>
          <a:noFill/>
        </p:spPr>
        <p:txBody>
          <a:bodyPr wrap="square" rtlCol="0">
            <a:spAutoFit/>
          </a:bodyPr>
          <a:lstStyle/>
          <a:p>
            <a:r>
              <a:rPr lang="en-US" dirty="0" smtClean="0"/>
              <a:t>GITHUB LINK:</a:t>
            </a:r>
          </a:p>
          <a:p>
            <a:r>
              <a:rPr lang="en-US" dirty="0" smtClean="0">
                <a:hlinkClick r:id="rId5" action="ppaction://hlinkfile"/>
              </a:rPr>
              <a:t>https</a:t>
            </a:r>
            <a:r>
              <a:rPr lang="en-US" dirty="0" smtClean="0">
                <a:hlinkClick r:id="rId5" action="ppaction://hlinkfile"/>
              </a:rPr>
              <a:t>://github.com/ArunRGS/Online-Examination-System.git</a:t>
            </a:r>
            <a:endParaRPr lang="en-US" dirty="0"/>
          </a:p>
        </p:txBody>
      </p:sp>
    </p:spTree>
    <p:extLst>
      <p:ext uri="{BB962C8B-B14F-4D97-AF65-F5344CB8AC3E}">
        <p14:creationId xmlns:p14="http://schemas.microsoft.com/office/powerpoint/2010/main" xmlns="" val="312414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Rectangle 3"/>
          <p:cNvSpPr/>
          <p:nvPr/>
        </p:nvSpPr>
        <p:spPr>
          <a:xfrm>
            <a:off x="1172460"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24661" y="1436524"/>
            <a:ext cx="6935087" cy="3139321"/>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Abstract     </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Problem Statement</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Aims, Objective </a:t>
            </a:r>
            <a:endParaRPr lang="en-US" sz="1800" dirty="0" smtClean="0">
              <a:latin typeface="Times New Roman" pitchFamily="18" charset="0"/>
              <a:ea typeface="+mn-lt"/>
              <a:cs typeface="Times New Roman" pitchFamily="18" charset="0"/>
            </a:endParaRPr>
          </a:p>
          <a:p>
            <a:pPr marL="285750" indent="-285750">
              <a:buFont typeface="Arial" panose="020B0604020202020204" pitchFamily="34" charset="0"/>
              <a:buChar char="•"/>
            </a:pPr>
            <a:r>
              <a:rPr lang="en-US" sz="1800" dirty="0" smtClean="0">
                <a:latin typeface="Times New Roman" pitchFamily="18" charset="0"/>
                <a:ea typeface="+mn-lt"/>
                <a:cs typeface="Times New Roman" pitchFamily="18" charset="0"/>
              </a:rPr>
              <a:t>Proposed </a:t>
            </a:r>
            <a:r>
              <a:rPr lang="en-US" sz="1800" dirty="0">
                <a:latin typeface="Times New Roman" pitchFamily="18" charset="0"/>
                <a:ea typeface="+mn-lt"/>
                <a:cs typeface="Times New Roman" pitchFamily="18" charset="0"/>
              </a:rPr>
              <a:t>System/Solution</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System Design/Architecture </a:t>
            </a:r>
            <a:endParaRPr lang="en-US" sz="1800" dirty="0" smtClean="0">
              <a:latin typeface="Times New Roman" pitchFamily="18" charset="0"/>
              <a:ea typeface="+mn-lt"/>
              <a:cs typeface="Times New Roman" pitchFamily="18" charset="0"/>
            </a:endParaRPr>
          </a:p>
          <a:p>
            <a:pPr marL="285750" indent="-285750">
              <a:buFont typeface="Arial" panose="020B0604020202020204" pitchFamily="34" charset="0"/>
              <a:buChar char="•"/>
            </a:pPr>
            <a:r>
              <a:rPr lang="en-US" sz="1800" dirty="0" smtClean="0">
                <a:latin typeface="Times New Roman" pitchFamily="18" charset="0"/>
                <a:ea typeface="+mn-lt"/>
                <a:cs typeface="Times New Roman" pitchFamily="18" charset="0"/>
              </a:rPr>
              <a:t>Available Features</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System Development Approach (Technology Used)   </a:t>
            </a:r>
            <a:endParaRPr lang="en-US"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Conclusion</a:t>
            </a: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Future Scope</a:t>
            </a:r>
            <a:endParaRPr lang="en-IN" sz="1800" dirty="0">
              <a:latin typeface="Times New Roman" pitchFamily="18" charset="0"/>
              <a:cs typeface="Times New Roman" pitchFamily="18" charset="0"/>
            </a:endParaRP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References</a:t>
            </a:r>
          </a:p>
          <a:p>
            <a:pPr marL="285750" indent="-285750">
              <a:buFont typeface="Arial" panose="020B0604020202020204" pitchFamily="34" charset="0"/>
              <a:buChar char="•"/>
            </a:pPr>
            <a:r>
              <a:rPr lang="en-US" sz="1800" dirty="0">
                <a:latin typeface="Times New Roman" pitchFamily="18" charset="0"/>
                <a:ea typeface="+mn-lt"/>
                <a:cs typeface="Times New Roman" pitchFamily="18" charset="0"/>
              </a:rPr>
              <a:t>Video of the Project</a:t>
            </a:r>
            <a:endParaRPr lang="en-US" sz="1800" dirty="0">
              <a:latin typeface="Times New Roman" pitchFamily="18" charset="0"/>
              <a:cs typeface="Times New Roman" pitchFamily="18" charset="0"/>
            </a:endParaRPr>
          </a:p>
        </p:txBody>
      </p:sp>
      <p:sp>
        <p:nvSpPr>
          <p:cNvPr id="8" name="Rectangle 7"/>
          <p:cNvSpPr/>
          <p:nvPr/>
        </p:nvSpPr>
        <p:spPr>
          <a:xfrm>
            <a:off x="1104523" y="0"/>
            <a:ext cx="2924198" cy="307818"/>
          </a:xfrm>
          <a:prstGeom prst="rect">
            <a:avLst/>
          </a:prstGeom>
        </p:spPr>
        <p:txBody>
          <a:bodyPr wrap="squar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253497" y="615636"/>
            <a:ext cx="8573631" cy="4062651"/>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Abstract </a:t>
            </a:r>
            <a:br>
              <a:rPr lang="en-US" sz="2400" b="1" dirty="0" smtClean="0">
                <a:solidFill>
                  <a:srgbClr val="002060"/>
                </a:solidFill>
                <a:latin typeface="Arial" panose="020B0604020202020204" pitchFamily="34" charset="0"/>
                <a:cs typeface="Arial" panose="020B0604020202020204" pitchFamily="34" charset="0"/>
              </a:rPr>
            </a:br>
            <a:r>
              <a:rPr lang="en-US" sz="1800" dirty="0" smtClean="0">
                <a:latin typeface="Times New Roman" pitchFamily="18" charset="0"/>
                <a:cs typeface="Times New Roman" pitchFamily="18" charset="0"/>
              </a:rPr>
              <a:t>This project aims to bridge the gap in traditional educational systems by proposing a comprehensive Exam Management System that caters to the evolving needs of teachers, students, and administrators</a:t>
            </a:r>
            <a:r>
              <a:rPr lang="en-US" sz="2400" dirty="0" smtClean="0"/>
              <a:t>.</a:t>
            </a:r>
            <a:br>
              <a:rPr lang="en-US" sz="2400" dirty="0" smtClean="0"/>
            </a:br>
            <a:r>
              <a:rPr lang="en-US" sz="2400" dirty="0" smtClean="0"/>
              <a:t> </a:t>
            </a:r>
            <a:r>
              <a:rPr lang="en-US" sz="2400" b="1" dirty="0" smtClean="0">
                <a:solidFill>
                  <a:srgbClr val="002060"/>
                </a:solidFill>
                <a:latin typeface="Arial" panose="020B0604020202020204" pitchFamily="34" charset="0"/>
                <a:cs typeface="Arial" panose="020B0604020202020204" pitchFamily="34" charset="0"/>
              </a:rPr>
              <a:t/>
            </a:r>
            <a:br>
              <a:rPr lang="en-US" sz="2400" b="1" dirty="0" smtClean="0">
                <a:solidFill>
                  <a:srgbClr val="002060"/>
                </a:solidFill>
                <a:latin typeface="Arial" panose="020B0604020202020204" pitchFamily="34" charset="0"/>
                <a:cs typeface="Arial" panose="020B0604020202020204" pitchFamily="34" charset="0"/>
              </a:rPr>
            </a:br>
            <a:r>
              <a:rPr lang="en-US" sz="1800" dirty="0" smtClean="0">
                <a:latin typeface="Times New Roman" pitchFamily="18" charset="0"/>
                <a:cs typeface="Times New Roman" pitchFamily="18" charset="0"/>
              </a:rPr>
              <a:t>The education sector is rapidly evolving, and the integration of technology has become essential for efficient management and administration.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This project addresses the need for a comprehensive Educational Management System that incorporates features for teachers, students, and administrators.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The system aims to streamline processes related to course management, student-teacher interactions, examinations, and result dissemination</a:t>
            </a:r>
            <a:r>
              <a:rPr lang="en-US" sz="2400" dirty="0" smtClean="0"/>
              <a:t>.</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063818"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a:xfrm>
            <a:off x="302646" y="1186004"/>
            <a:ext cx="8533536" cy="3467477"/>
          </a:xfrm>
        </p:spPr>
        <p:txBody>
          <a:bodyPr/>
          <a:lstStyle/>
          <a:p>
            <a:pPr algn="just"/>
            <a:r>
              <a:rPr lang="en-US" sz="1800" dirty="0" smtClean="0">
                <a:latin typeface="Times New Roman" pitchFamily="18" charset="0"/>
                <a:cs typeface="Times New Roman" pitchFamily="18" charset="0"/>
              </a:rPr>
              <a:t>The traditional examination system involves a lot of manual work, which is time-consuming and error-prone. It requires significant resources in terms of invigilators, examination centers, and logistics. Manual processes for course management, examinations, and result handling are time-consuming and prone to errors. The need for a centralized and automated system to manage educational activities is crucial. The current online examination system lacks robustness, leading to issues such as frequent technical glitches, inadequate security measures, and an inefficient user interface, thereby compromising the overall integrity and user experience of the assessment process.This hampers the credibility of examination results and diminishes user trust. Addressing these issues is crucial to establish a reliable and seamless online examination system.</a:t>
            </a:r>
            <a:endParaRPr lang="en-IN" sz="1800" b="1" dirty="0">
              <a:solidFill>
                <a:srgbClr val="002060"/>
              </a:solidFill>
              <a:latin typeface="Times New Roman" pitchFamily="18" charset="0"/>
              <a:cs typeface="Times New Roman" pitchFamily="18" charset="0"/>
            </a:endParaRPr>
          </a:p>
        </p:txBody>
      </p:sp>
      <p:sp>
        <p:nvSpPr>
          <p:cNvPr id="3" name="TextBox 2"/>
          <p:cNvSpPr txBox="1"/>
          <p:nvPr/>
        </p:nvSpPr>
        <p:spPr>
          <a:xfrm>
            <a:off x="307818" y="570368"/>
            <a:ext cx="8474043" cy="461665"/>
          </a:xfrm>
          <a:prstGeom prst="rect">
            <a:avLst/>
          </a:prstGeom>
          <a:noFill/>
        </p:spPr>
        <p:txBody>
          <a:bodyPr wrap="square" rtlCol="0">
            <a:spAutoFit/>
          </a:bodyPr>
          <a:lstStyle/>
          <a:p>
            <a:r>
              <a:rPr lang="en-US" sz="2400" b="1" dirty="0" smtClean="0">
                <a:solidFill>
                  <a:srgbClr val="002060"/>
                </a:solidFill>
                <a:latin typeface="Arial" panose="020B0604020202020204" pitchFamily="34" charset="0"/>
                <a:cs typeface="Arial" panose="020B0604020202020204" pitchFamily="34" charset="0"/>
              </a:rPr>
              <a:t>Problem</a:t>
            </a:r>
            <a:r>
              <a:rPr lang="en-US" sz="2400" b="1" dirty="0" smtClean="0">
                <a:solidFill>
                  <a:schemeClr val="accent1"/>
                </a:solidFill>
                <a:latin typeface="Arial" panose="020B0604020202020204" pitchFamily="34" charset="0"/>
                <a:cs typeface="Arial" panose="020B0604020202020204" pitchFamily="34" charset="0"/>
              </a:rPr>
              <a:t> </a:t>
            </a:r>
            <a:r>
              <a:rPr lang="en-US" sz="2400" b="1" dirty="0" smtClean="0">
                <a:solidFill>
                  <a:srgbClr val="002060"/>
                </a:solidFill>
                <a:latin typeface="Arial" panose="020B0604020202020204" pitchFamily="34" charset="0"/>
                <a:cs typeface="Arial" panose="020B0604020202020204" pitchFamily="34" charset="0"/>
              </a:rPr>
              <a:t>Statement</a:t>
            </a:r>
            <a:endParaRPr lang="en-US" sz="2400" dirty="0"/>
          </a:p>
        </p:txBody>
      </p:sp>
      <p:sp>
        <p:nvSpPr>
          <p:cNvPr id="4" name="Rectangle 3"/>
          <p:cNvSpPr/>
          <p:nvPr/>
        </p:nvSpPr>
        <p:spPr>
          <a:xfrm>
            <a:off x="1090979"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BB60-3489-C70E-E0A6-2C0A7BC9946D}"/>
              </a:ext>
            </a:extLst>
          </p:cNvPr>
          <p:cNvSpPr>
            <a:spLocks noGrp="1"/>
          </p:cNvSpPr>
          <p:nvPr>
            <p:ph type="title"/>
          </p:nvPr>
        </p:nvSpPr>
        <p:spPr>
          <a:xfrm>
            <a:off x="311700" y="534154"/>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256482" y="1132887"/>
            <a:ext cx="8547050" cy="4247317"/>
          </a:xfrm>
          <a:prstGeom prst="rect">
            <a:avLst/>
          </a:prstGeom>
          <a:noFill/>
        </p:spPr>
        <p:txBody>
          <a:bodyPr wrap="square" rtlCol="0">
            <a:spAutoFit/>
          </a:bodyPr>
          <a:lstStyle/>
          <a:p>
            <a:pPr algn="just">
              <a:buFont typeface="Arial" pitchFamily="34" charset="0"/>
              <a:buChar char="•"/>
            </a:pPr>
            <a:r>
              <a:rPr lang="en-US" sz="1800" dirty="0" smtClean="0">
                <a:latin typeface="Times New Roman" pitchFamily="18" charset="0"/>
                <a:cs typeface="Times New Roman" pitchFamily="18" charset="0"/>
              </a:rPr>
              <a:t>The system will feature an intuitive and user-friendly interface for all teachers, students, and administrators. This interface will facilitate easy navigation and interaction, ensuring a positive user experience.</a:t>
            </a:r>
          </a:p>
          <a:p>
            <a:pPr algn="just">
              <a:buFont typeface="Arial" pitchFamily="34" charset="0"/>
              <a:buChar char="•"/>
            </a:pPr>
            <a:endParaRPr lang="en-US" sz="1800" dirty="0" smtClean="0">
              <a:latin typeface="Times New Roman" pitchFamily="18" charset="0"/>
              <a:cs typeface="Times New Roman" pitchFamily="18" charset="0"/>
            </a:endParaRPr>
          </a:p>
          <a:p>
            <a:pPr algn="just">
              <a:buFont typeface="Arial" pitchFamily="34" charset="0"/>
              <a:buChar char="•"/>
            </a:pPr>
            <a:r>
              <a:rPr lang="en-US" sz="1800" dirty="0" smtClean="0">
                <a:latin typeface="Times New Roman" pitchFamily="18" charset="0"/>
                <a:cs typeface="Times New Roman" pitchFamily="18" charset="0"/>
              </a:rPr>
              <a:t>To ensure data security and privacy, the system will implement Role Based Access Control. Different user roles, such as teachers, students, and administrators, will have specific permissions and access levels, preventing unauthorized access to sensitive information.</a:t>
            </a:r>
          </a:p>
          <a:p>
            <a:pPr algn="just">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Enable students to take exams from anywhere with internet access and Provide flexibility in terms of time and location, reducing the need for physical presence.</a:t>
            </a:r>
          </a:p>
          <a:p>
            <a:pPr algn="just"/>
            <a:endParaRPr lang="en-US" sz="1800" dirty="0" smtClean="0">
              <a:latin typeface="Times New Roman" pitchFamily="18" charset="0"/>
              <a:cs typeface="Times New Roman" pitchFamily="18" charset="0"/>
            </a:endParaRPr>
          </a:p>
          <a:p>
            <a:pPr algn="just">
              <a:buFont typeface="Arial" pitchFamily="34" charset="0"/>
              <a:buChar char="•"/>
            </a:pP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4" name="Rectangle 3"/>
          <p:cNvSpPr/>
          <p:nvPr/>
        </p:nvSpPr>
        <p:spPr>
          <a:xfrm>
            <a:off x="1081925"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700" y="1493822"/>
            <a:ext cx="8587856" cy="203132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dirty="0" smtClean="0">
                <a:latin typeface="Times New Roman" pitchFamily="18" charset="0"/>
                <a:cs typeface="Times New Roman" pitchFamily="18" charset="0"/>
              </a:rPr>
              <a:t>The proposed solution is an innovative and comprehensive Educational Management System designed to address the inherent challenges of traditional educational frameworks. This solution envisions a modular and scalable platform that seamlessly integrates technology to enhance the efficiency, transparency, and overall management of processes.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By implementing this comprehensive Online Examination System, educational institutions can expect increased efficiency, transparency, and collaboration, ultimately contributing to an enriched learning experience for both students and educators</a:t>
            </a:r>
            <a:r>
              <a:rPr lang="en-US" sz="1800" dirty="0" smtClean="0"/>
              <a:t>.</a:t>
            </a:r>
            <a:endParaRPr lang="en-IN" sz="1800" b="1" dirty="0">
              <a:solidFill>
                <a:srgbClr val="002060"/>
              </a:solidFill>
              <a:latin typeface="Times New Roman" pitchFamily="18" charset="0"/>
              <a:cs typeface="Times New Roman" pitchFamily="18" charset="0"/>
            </a:endParaRPr>
          </a:p>
        </p:txBody>
      </p:sp>
      <p:sp>
        <p:nvSpPr>
          <p:cNvPr id="3" name="TextBox 2"/>
          <p:cNvSpPr txBox="1"/>
          <p:nvPr/>
        </p:nvSpPr>
        <p:spPr>
          <a:xfrm>
            <a:off x="362139" y="751438"/>
            <a:ext cx="8419723" cy="523220"/>
          </a:xfrm>
          <a:prstGeom prst="rect">
            <a:avLst/>
          </a:prstGeom>
          <a:noFill/>
        </p:spPr>
        <p:txBody>
          <a:bodyPr wrap="square" rtlCol="0">
            <a:spAutoFit/>
          </a:bodyPr>
          <a:lstStyle/>
          <a:p>
            <a:r>
              <a:rPr lang="en-US" sz="2800" b="1" dirty="0" smtClean="0">
                <a:solidFill>
                  <a:srgbClr val="002060"/>
                </a:solidFill>
                <a:latin typeface="Arial" panose="020B0604020202020204" pitchFamily="34" charset="0"/>
                <a:cs typeface="Arial" panose="020B0604020202020204" pitchFamily="34" charset="0"/>
              </a:rPr>
              <a:t>Proposed Solution</a:t>
            </a:r>
            <a:endParaRPr lang="en-US" sz="2800" dirty="0"/>
          </a:p>
        </p:txBody>
      </p:sp>
      <p:sp>
        <p:nvSpPr>
          <p:cNvPr id="4" name="Rectangle 3"/>
          <p:cNvSpPr/>
          <p:nvPr/>
        </p:nvSpPr>
        <p:spPr>
          <a:xfrm>
            <a:off x="1127192"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83099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t>
            </a:r>
            <a:r>
              <a:rPr lang="en-US" sz="2400" b="1" dirty="0" smtClean="0">
                <a:solidFill>
                  <a:srgbClr val="002060"/>
                </a:solidFill>
                <a:latin typeface="Arial" panose="020B0604020202020204" pitchFamily="34" charset="0"/>
                <a:cs typeface="Arial" panose="020B0604020202020204" pitchFamily="34" charset="0"/>
              </a:rPr>
              <a:t>Architecture</a:t>
            </a:r>
            <a:br>
              <a:rPr lang="en-US" sz="2400" b="1" dirty="0" smtClean="0">
                <a:solidFill>
                  <a:srgbClr val="002060"/>
                </a:solidFill>
                <a:latin typeface="Arial" panose="020B0604020202020204" pitchFamily="34" charset="0"/>
                <a:cs typeface="Arial" panose="020B0604020202020204" pitchFamily="34" charset="0"/>
              </a:rPr>
            </a:br>
            <a:endParaRPr lang="en-US" sz="2400" b="1" dirty="0">
              <a:solidFill>
                <a:srgbClr val="002060"/>
              </a:solidFill>
              <a:latin typeface="Arial" panose="020B0604020202020204" pitchFamily="34" charset="0"/>
              <a:cs typeface="Arial" panose="020B0604020202020204" pitchFamily="34" charset="0"/>
            </a:endParaRPr>
          </a:p>
        </p:txBody>
      </p:sp>
      <p:pic>
        <p:nvPicPr>
          <p:cNvPr id="4" name="Picture 3" descr="Architecture-of-the-Online-Examination-System.png"/>
          <p:cNvPicPr>
            <a:picLocks noChangeAspect="1"/>
          </p:cNvPicPr>
          <p:nvPr/>
        </p:nvPicPr>
        <p:blipFill>
          <a:blip r:embed="rId2"/>
          <a:stretch>
            <a:fillRect/>
          </a:stretch>
        </p:blipFill>
        <p:spPr>
          <a:xfrm>
            <a:off x="2625504" y="906640"/>
            <a:ext cx="4172461" cy="3991284"/>
          </a:xfrm>
          <a:prstGeom prst="rect">
            <a:avLst/>
          </a:prstGeom>
        </p:spPr>
      </p:pic>
      <p:sp>
        <p:nvSpPr>
          <p:cNvPr id="5" name="Rectangle 4"/>
          <p:cNvSpPr/>
          <p:nvPr/>
        </p:nvSpPr>
        <p:spPr>
          <a:xfrm>
            <a:off x="1163406"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
        <p:nvSpPr>
          <p:cNvPr id="7" name="Rounded Rectangle 6"/>
          <p:cNvSpPr/>
          <p:nvPr/>
        </p:nvSpPr>
        <p:spPr>
          <a:xfrm>
            <a:off x="4182701" y="2462543"/>
            <a:ext cx="2136617" cy="344031"/>
          </a:xfrm>
          <a:prstGeom prst="roundRect">
            <a:avLst/>
          </a:prstGeom>
          <a:solidFill>
            <a:srgbClr val="618BC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Module Interaction</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6556" y="770950"/>
            <a:ext cx="8520600" cy="572700"/>
          </a:xfrm>
        </p:spPr>
        <p:txBody>
          <a:bodyPr/>
          <a:lstStyle/>
          <a:p>
            <a:r>
              <a:rPr lang="en-US" sz="2400" b="1" dirty="0" smtClean="0">
                <a:solidFill>
                  <a:srgbClr val="223366"/>
                </a:solidFill>
                <a:latin typeface="Times New Roman" pitchFamily="18" charset="0"/>
                <a:cs typeface="Times New Roman" pitchFamily="18" charset="0"/>
              </a:rPr>
              <a:t>Available Features</a:t>
            </a:r>
            <a:r>
              <a:rPr lang="en-US" sz="1800" b="1" dirty="0" smtClean="0">
                <a:solidFill>
                  <a:srgbClr val="223366"/>
                </a:solidFill>
                <a:latin typeface="Times New Roman" pitchFamily="18" charset="0"/>
                <a:cs typeface="Times New Roman" pitchFamily="18" charset="0"/>
              </a:rPr>
              <a:t>:</a:t>
            </a:r>
            <a:r>
              <a:rPr lang="en-US" b="1" dirty="0" smtClean="0"/>
              <a:t/>
            </a:r>
            <a:br>
              <a:rPr lang="en-US" b="1" dirty="0" smtClean="0"/>
            </a:br>
            <a:endParaRPr lang="en-US" dirty="0"/>
          </a:p>
        </p:txBody>
      </p:sp>
      <p:sp>
        <p:nvSpPr>
          <p:cNvPr id="4" name="TextBox 3"/>
          <p:cNvSpPr txBox="1"/>
          <p:nvPr/>
        </p:nvSpPr>
        <p:spPr>
          <a:xfrm>
            <a:off x="2018923" y="1466661"/>
            <a:ext cx="2637260" cy="3139321"/>
          </a:xfrm>
          <a:prstGeom prst="rect">
            <a:avLst/>
          </a:prstGeom>
          <a:noFill/>
        </p:spPr>
        <p:txBody>
          <a:bodyPr wrap="none" rtlCol="0">
            <a:spAutoFit/>
          </a:bodyPr>
          <a:lstStyle/>
          <a:p>
            <a:pPr>
              <a:buFont typeface="Arial" pitchFamily="34" charset="0"/>
              <a:buChar char="•"/>
            </a:pPr>
            <a:r>
              <a:rPr lang="en-US" sz="1800" dirty="0" smtClean="0">
                <a:latin typeface="Times New Roman" pitchFamily="18" charset="0"/>
                <a:cs typeface="Times New Roman" pitchFamily="18" charset="0"/>
              </a:rPr>
              <a:t>Admin Panel</a:t>
            </a:r>
          </a:p>
          <a:p>
            <a:pPr>
              <a:buFont typeface="Arial" pitchFamily="34" charset="0"/>
              <a:buChar char="•"/>
            </a:pPr>
            <a:r>
              <a:rPr lang="en-US" sz="1800" dirty="0" smtClean="0">
                <a:latin typeface="Times New Roman" pitchFamily="18" charset="0"/>
                <a:cs typeface="Times New Roman" pitchFamily="18" charset="0"/>
              </a:rPr>
              <a:t>Student Panel</a:t>
            </a:r>
          </a:p>
          <a:p>
            <a:pPr>
              <a:buFont typeface="Arial" pitchFamily="34" charset="0"/>
              <a:buChar char="•"/>
            </a:pPr>
            <a:r>
              <a:rPr lang="en-US" sz="1800" dirty="0" smtClean="0">
                <a:latin typeface="Times New Roman" pitchFamily="18" charset="0"/>
                <a:cs typeface="Times New Roman" pitchFamily="18" charset="0"/>
              </a:rPr>
              <a:t>MCQ based</a:t>
            </a:r>
          </a:p>
          <a:p>
            <a:pPr>
              <a:buFont typeface="Arial" pitchFamily="34" charset="0"/>
              <a:buChar char="•"/>
            </a:pPr>
            <a:r>
              <a:rPr lang="en-US" sz="1800" dirty="0" smtClean="0">
                <a:latin typeface="Times New Roman" pitchFamily="18" charset="0"/>
                <a:cs typeface="Times New Roman" pitchFamily="18" charset="0"/>
              </a:rPr>
              <a:t>Attend Examination</a:t>
            </a:r>
          </a:p>
          <a:p>
            <a:pPr>
              <a:buFont typeface="Arial" pitchFamily="34" charset="0"/>
              <a:buChar char="•"/>
            </a:pPr>
            <a:r>
              <a:rPr lang="en-US" sz="1800" dirty="0" smtClean="0">
                <a:latin typeface="Times New Roman" pitchFamily="18" charset="0"/>
                <a:cs typeface="Times New Roman" pitchFamily="18" charset="0"/>
              </a:rPr>
              <a:t>View Total Score</a:t>
            </a:r>
          </a:p>
          <a:p>
            <a:pPr>
              <a:buFont typeface="Arial" pitchFamily="34" charset="0"/>
              <a:buChar char="•"/>
            </a:pPr>
            <a:r>
              <a:rPr lang="en-US" sz="1800" dirty="0" smtClean="0">
                <a:latin typeface="Times New Roman" pitchFamily="18" charset="0"/>
                <a:cs typeface="Times New Roman" pitchFamily="18" charset="0"/>
              </a:rPr>
              <a:t>View Answers’ List</a:t>
            </a:r>
          </a:p>
          <a:p>
            <a:pPr>
              <a:buFont typeface="Arial" pitchFamily="34" charset="0"/>
              <a:buChar char="•"/>
            </a:pPr>
            <a:r>
              <a:rPr lang="en-US" sz="1800" dirty="0" smtClean="0">
                <a:latin typeface="Times New Roman" pitchFamily="18" charset="0"/>
                <a:cs typeface="Times New Roman" pitchFamily="18" charset="0"/>
              </a:rPr>
              <a:t>Update Profile</a:t>
            </a:r>
          </a:p>
          <a:p>
            <a:pPr>
              <a:buFont typeface="Arial" pitchFamily="34" charset="0"/>
              <a:buChar char="•"/>
            </a:pPr>
            <a:r>
              <a:rPr lang="en-US" sz="1800" dirty="0" smtClean="0">
                <a:latin typeface="Times New Roman" pitchFamily="18" charset="0"/>
                <a:cs typeface="Times New Roman" pitchFamily="18" charset="0"/>
              </a:rPr>
              <a:t>Manage Questions</a:t>
            </a:r>
          </a:p>
          <a:p>
            <a:pPr>
              <a:buFont typeface="Arial" pitchFamily="34" charset="0"/>
              <a:buChar char="•"/>
            </a:pPr>
            <a:r>
              <a:rPr lang="en-US" sz="1800" dirty="0" smtClean="0">
                <a:latin typeface="Times New Roman" pitchFamily="18" charset="0"/>
                <a:cs typeface="Times New Roman" pitchFamily="18" charset="0"/>
              </a:rPr>
              <a:t>Manage Registered Users</a:t>
            </a:r>
          </a:p>
          <a:p>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8E5F-86A5-ECAF-68D6-5878ABFD3AED}"/>
              </a:ext>
            </a:extLst>
          </p:cNvPr>
          <p:cNvSpPr>
            <a:spLocks noGrp="1"/>
          </p:cNvSpPr>
          <p:nvPr>
            <p:ph type="title"/>
          </p:nvPr>
        </p:nvSpPr>
        <p:spPr>
          <a:xfrm>
            <a:off x="311700" y="445025"/>
            <a:ext cx="8520600" cy="156966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t>
            </a:r>
            <a:r>
              <a:rPr lang="en-US" sz="2400" b="1" dirty="0" smtClean="0">
                <a:solidFill>
                  <a:srgbClr val="002060"/>
                </a:solidFill>
                <a:latin typeface="Arial" panose="020B0604020202020204" pitchFamily="34" charset="0"/>
                <a:cs typeface="Arial" panose="020B0604020202020204" pitchFamily="34" charset="0"/>
              </a:rPr>
              <a:t>Approach</a:t>
            </a:r>
            <a:br>
              <a:rPr lang="en-US" sz="2400" b="1" dirty="0" smtClean="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r>
            <a:br>
              <a:rPr lang="en-US" sz="2400" b="1" dirty="0" smtClean="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Front End:                                 Back End:</a:t>
            </a:r>
            <a:br>
              <a:rPr lang="en-US" sz="2400" b="1" dirty="0" smtClean="0">
                <a:solidFill>
                  <a:srgbClr val="002060"/>
                </a:solidFill>
                <a:latin typeface="Arial" panose="020B0604020202020204" pitchFamily="34" charset="0"/>
                <a:cs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751438" y="1874067"/>
            <a:ext cx="2516863" cy="2585323"/>
          </a:xfrm>
          <a:prstGeom prst="rect">
            <a:avLst/>
          </a:prstGeom>
          <a:noFill/>
        </p:spPr>
        <p:txBody>
          <a:bodyPr wrap="square" rtlCol="0">
            <a:spAutoFit/>
          </a:bodyPr>
          <a:lstStyle/>
          <a:p>
            <a:pPr>
              <a:buFont typeface="Arial" pitchFamily="34" charset="0"/>
              <a:buChar char="•"/>
            </a:pPr>
            <a:r>
              <a:rPr lang="en-US" sz="1800" dirty="0" smtClean="0">
                <a:latin typeface="Times New Roman" pitchFamily="18" charset="0"/>
                <a:cs typeface="Times New Roman" pitchFamily="18" charset="0"/>
              </a:rPr>
              <a:t>HTML</a:t>
            </a:r>
          </a:p>
          <a:p>
            <a:endParaRPr lang="en-US" sz="18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CSS</a:t>
            </a:r>
          </a:p>
          <a:p>
            <a:pPr>
              <a:buFont typeface="Wingdings" pitchFamily="2" charset="2"/>
              <a:buChar char="§"/>
            </a:pPr>
            <a:endParaRPr lang="en-US" sz="18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JAVASCRIPT</a:t>
            </a: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BOOTSTRAP</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4" name="TextBox 3"/>
          <p:cNvSpPr txBox="1"/>
          <p:nvPr/>
        </p:nvSpPr>
        <p:spPr>
          <a:xfrm>
            <a:off x="4680642" y="1810694"/>
            <a:ext cx="2290526" cy="923330"/>
          </a:xfrm>
          <a:prstGeom prst="rect">
            <a:avLst/>
          </a:prstGeom>
          <a:noFill/>
        </p:spPr>
        <p:txBody>
          <a:bodyPr wrap="square" rtlCol="0">
            <a:spAutoFit/>
          </a:bodyPr>
          <a:lstStyle/>
          <a:p>
            <a:pPr>
              <a:buFont typeface="Arial" pitchFamily="34" charset="0"/>
              <a:buChar char="•"/>
            </a:pPr>
            <a:r>
              <a:rPr lang="en-US" sz="1800" dirty="0" smtClean="0">
                <a:latin typeface="Times New Roman" pitchFamily="18" charset="0"/>
                <a:cs typeface="Times New Roman" pitchFamily="18" charset="0"/>
              </a:rPr>
              <a:t>PHP</a:t>
            </a:r>
          </a:p>
          <a:p>
            <a:endParaRPr lang="en-US" sz="18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MySQL</a:t>
            </a:r>
            <a:endParaRPr lang="en-US" sz="1800" dirty="0">
              <a:latin typeface="Times New Roman" pitchFamily="18" charset="0"/>
              <a:cs typeface="Times New Roman" pitchFamily="18" charset="0"/>
            </a:endParaRPr>
          </a:p>
        </p:txBody>
      </p:sp>
      <p:sp>
        <p:nvSpPr>
          <p:cNvPr id="5" name="Rectangle 4"/>
          <p:cNvSpPr/>
          <p:nvPr/>
        </p:nvSpPr>
        <p:spPr>
          <a:xfrm>
            <a:off x="1163406" y="0"/>
            <a:ext cx="2924198" cy="307777"/>
          </a:xfrm>
          <a:prstGeom prst="rect">
            <a:avLst/>
          </a:prstGeom>
        </p:spPr>
        <p:txBody>
          <a:bodyPr wrap="none">
            <a:spAutoFit/>
          </a:bodyPr>
          <a:lstStyle/>
          <a:p>
            <a:r>
              <a:rPr lang="en-US" dirty="0" smtClean="0">
                <a:solidFill>
                  <a:schemeClr val="bg1"/>
                </a:solidFill>
                <a:latin typeface="Times New Roman" pitchFamily="18" charset="0"/>
                <a:cs typeface="Times New Roman" pitchFamily="18" charset="0"/>
              </a:rPr>
              <a:t>ONLINE EXAMINATION SYSTEM</a:t>
            </a:r>
            <a:endParaRPr lang="en-US" dirty="0">
              <a:solidFill>
                <a:schemeClr val="bg1"/>
              </a:solidFill>
            </a:endParaRPr>
          </a:p>
        </p:txBody>
      </p:sp>
    </p:spTree>
    <p:extLst>
      <p:ext uri="{BB962C8B-B14F-4D97-AF65-F5344CB8AC3E}">
        <p14:creationId xmlns:p14="http://schemas.microsoft.com/office/powerpoint/2010/main" xmlns=""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330</TotalTime>
  <Words>645</Words>
  <Application>Microsoft Office PowerPoint</Application>
  <PresentationFormat>On-screen Show (16:9)</PresentationFormat>
  <Paragraphs>98</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Slide 2</vt:lpstr>
      <vt:lpstr>Abstract  This project aims to bridge the gap in traditional educational systems by proposing a comprehensive Exam Management System that caters to the evolving needs of teachers, students, and administrators.   The education sector is rapidly evolving, and the integration of technology has become essential for efficient management and administration.  This project addresses the need for a comprehensive Educational Management System that incorporates features for teachers, students, and administrators.   The system aims to streamline processes related to course management, student-teacher interactions, examinations, and result dissemination.</vt:lpstr>
      <vt:lpstr>The traditional examination system involves a lot of manual work, which is time-consuming and error-prone. It requires significant resources in terms of invigilators, examination centers, and logistics. Manual processes for course management, examinations, and result handling are time-consuming and prone to errors. The need for a centralized and automated system to manage educational activities is crucial. The current online examination system lacks robustness, leading to issues such as frequent technical glitches, inadequate security measures, and an inefficient user interface, thereby compromising the overall integrity and user experience of the assessment process.This hampers the credibility of examination results and diminishes user trust. Addressing these issues is crucial to establish a reliable and seamless online examination system.</vt:lpstr>
      <vt:lpstr>Aim and Objective</vt:lpstr>
      <vt:lpstr>The proposed solution is an innovative and comprehensive Educational Management System designed to address the inherent challenges of traditional educational frameworks. This solution envisions a modular and scalable platform that seamlessly integrates technology to enhance the efficiency, transparency, and overall management of processes.  By implementing this comprehensive Online Examination System, educational institutions can expect increased efficiency, transparency, and collaboration, ultimately contributing to an enriched learning experience for both students and educators.</vt:lpstr>
      <vt:lpstr>System Architecture </vt:lpstr>
      <vt:lpstr>Available Features: </vt:lpstr>
      <vt:lpstr>System Deployment Approach  Front End:                                 Back End:               </vt:lpstr>
      <vt:lpstr>The Educational Management System proposed in this project aims to revolutionize the education sector by providing an efficient and user-friendly platform. The integration of modern technologies ensures scalability, security, and reliability in managing educational processes. The emphasis on effective communication channels within the system underscores our commitment to fostering collaboration among teachers, students, and administrators. Through the integration of robust communication features, we envision a connected educational community that facilitates meaningful interactions and shared insights.</vt:lpstr>
      <vt:lpstr>Future Scope</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ARUN</cp:lastModifiedBy>
  <cp:revision>175</cp:revision>
  <dcterms:modified xsi:type="dcterms:W3CDTF">2024-01-12T22:39:36Z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