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Lo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E679079-B200-4625-96A8-FEA59C4467CE}">
  <a:tblStyle styleId="{AE679079-B200-4625-96A8-FEA59C4467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or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92fa9b29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92fa9b29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92fa9b29a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92fa9b29a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92fa9b29a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92fa9b29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92fa9b29a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92fa9b29a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9453c0a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9453c0a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92fa9b29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2fa9b29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92fa9b29a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2fa9b29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2fa9b29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2fa9b29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92fa9b29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2fa9b29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92fa9b29a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92fa9b29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92fa9b29a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2fa9b29a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9453c0af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9453c0af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92fa9b29a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2fa9b29a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90400"/>
            <a:ext cx="5017500" cy="16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Microaneurysm Detection </a:t>
            </a:r>
            <a:endParaRPr sz="2400"/>
          </a:p>
          <a:p>
            <a:pPr indent="0" lvl="0" marL="0" rtl="0" algn="l">
              <a:spcBef>
                <a:spcPts val="0"/>
              </a:spcBef>
              <a:spcAft>
                <a:spcPts val="0"/>
              </a:spcAft>
              <a:buNone/>
            </a:pPr>
            <a:r>
              <a:rPr lang="en" sz="2400"/>
              <a:t>Using Principal Component </a:t>
            </a:r>
            <a:endParaRPr sz="2400"/>
          </a:p>
          <a:p>
            <a:pPr indent="0" lvl="0" marL="0" rtl="0" algn="l">
              <a:spcBef>
                <a:spcPts val="0"/>
              </a:spcBef>
              <a:spcAft>
                <a:spcPts val="0"/>
              </a:spcAft>
              <a:buNone/>
            </a:pPr>
            <a:r>
              <a:rPr lang="en" sz="2400"/>
              <a:t>Analysis and Machine </a:t>
            </a:r>
            <a:endParaRPr sz="2400"/>
          </a:p>
          <a:p>
            <a:pPr indent="0" lvl="0" marL="0" rtl="0" algn="l">
              <a:spcBef>
                <a:spcPts val="0"/>
              </a:spcBef>
              <a:spcAft>
                <a:spcPts val="0"/>
              </a:spcAft>
              <a:buNone/>
            </a:pPr>
            <a:r>
              <a:rPr lang="en" sz="2400"/>
              <a:t>Learning Methods</a:t>
            </a:r>
            <a:endParaRPr sz="2400"/>
          </a:p>
          <a:p>
            <a:pPr indent="0" lvl="0" marL="0" rtl="0" algn="l">
              <a:spcBef>
                <a:spcPts val="0"/>
              </a:spcBef>
              <a:spcAft>
                <a:spcPts val="0"/>
              </a:spcAft>
              <a:buNone/>
            </a:pPr>
            <a:r>
              <a:t/>
            </a:r>
            <a:endParaRPr/>
          </a:p>
        </p:txBody>
      </p:sp>
      <p:sp>
        <p:nvSpPr>
          <p:cNvPr id="135" name="Google Shape;135;p13"/>
          <p:cNvSpPr txBox="1"/>
          <p:nvPr>
            <p:ph idx="1" type="subTitle"/>
          </p:nvPr>
        </p:nvSpPr>
        <p:spPr>
          <a:xfrm>
            <a:off x="5585525" y="3693650"/>
            <a:ext cx="29691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Results - Without PCA</a:t>
            </a:r>
            <a:endParaRPr/>
          </a:p>
        </p:txBody>
      </p:sp>
      <p:sp>
        <p:nvSpPr>
          <p:cNvPr id="190" name="Google Shape;190;p22"/>
          <p:cNvSpPr txBox="1"/>
          <p:nvPr>
            <p:ph idx="1" type="body"/>
          </p:nvPr>
        </p:nvSpPr>
        <p:spPr>
          <a:xfrm>
            <a:off x="1262975" y="1307852"/>
            <a:ext cx="7038900" cy="32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lnSpc>
                <a:spcPct val="150000"/>
              </a:lnSpc>
              <a:spcBef>
                <a:spcPts val="1600"/>
              </a:spcBef>
              <a:spcAft>
                <a:spcPts val="0"/>
              </a:spcAft>
              <a:buNone/>
            </a:pPr>
            <a:r>
              <a:rPr lang="en"/>
              <a:t>                                                                              </a:t>
            </a:r>
            <a:r>
              <a:rPr lang="en" sz="1600"/>
              <a:t>Accuracy</a:t>
            </a:r>
            <a:r>
              <a:rPr lang="en"/>
              <a:t> </a:t>
            </a:r>
            <a:r>
              <a:rPr lang="en"/>
              <a:t>                                                        </a:t>
            </a:r>
            <a:r>
              <a:rPr lang="en" sz="1500"/>
              <a:t>F-score</a:t>
            </a:r>
            <a:endParaRPr sz="1500"/>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sz="1500"/>
              <a:t>          RF</a:t>
            </a:r>
            <a:endParaRPr/>
          </a:p>
          <a:p>
            <a:pPr indent="0" lvl="0" marL="0" rtl="0" algn="l">
              <a:spcBef>
                <a:spcPts val="1600"/>
              </a:spcBef>
              <a:spcAft>
                <a:spcPts val="0"/>
              </a:spcAft>
              <a:buNone/>
            </a:pPr>
            <a:r>
              <a:rPr lang="en" sz="1500"/>
              <a:t>         </a:t>
            </a:r>
            <a:r>
              <a:rPr lang="en" sz="1500"/>
              <a:t>NN</a:t>
            </a:r>
            <a:endParaRPr sz="1500"/>
          </a:p>
          <a:p>
            <a:pPr indent="0" lvl="0" marL="0" rtl="0" algn="l">
              <a:spcBef>
                <a:spcPts val="1600"/>
              </a:spcBef>
              <a:spcAft>
                <a:spcPts val="1600"/>
              </a:spcAft>
              <a:buNone/>
            </a:pPr>
            <a:r>
              <a:rPr lang="en" sz="1500"/>
              <a:t>         SVM</a:t>
            </a:r>
            <a:endParaRPr sz="1500"/>
          </a:p>
        </p:txBody>
      </p:sp>
      <p:graphicFrame>
        <p:nvGraphicFramePr>
          <p:cNvPr id="191" name="Google Shape;191;p22"/>
          <p:cNvGraphicFramePr/>
          <p:nvPr/>
        </p:nvGraphicFramePr>
        <p:xfrm>
          <a:off x="2723925" y="2522900"/>
          <a:ext cx="3000000" cy="3000000"/>
        </p:xfrm>
        <a:graphic>
          <a:graphicData uri="http://schemas.openxmlformats.org/drawingml/2006/table">
            <a:tbl>
              <a:tblPr>
                <a:noFill/>
                <a:tableStyleId>{AE679079-B200-4625-96A8-FEA59C4467CE}</a:tableStyleId>
              </a:tblPr>
              <a:tblGrid>
                <a:gridCol w="2657025"/>
                <a:gridCol w="2657025"/>
              </a:tblGrid>
              <a:tr h="575175">
                <a:tc>
                  <a:txBody>
                    <a:bodyPr/>
                    <a:lstStyle/>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0.9791</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0.9894</a:t>
                      </a:r>
                      <a:endParaRPr>
                        <a:solidFill>
                          <a:srgbClr val="FFFFFF"/>
                        </a:solidFill>
                      </a:endParaRPr>
                    </a:p>
                  </a:txBody>
                  <a:tcPr marT="91425" marB="91425" marR="91425" marL="91425"/>
                </a:tc>
              </a:tr>
              <a:tr h="575175">
                <a:tc>
                  <a:txBody>
                    <a:bodyPr/>
                    <a:lstStyle/>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0.9167</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0.9565</a:t>
                      </a:r>
                      <a:endParaRPr>
                        <a:solidFill>
                          <a:srgbClr val="FFFFFF"/>
                        </a:solidFill>
                      </a:endParaRPr>
                    </a:p>
                  </a:txBody>
                  <a:tcPr marT="91425" marB="91425" marR="91425" marL="91425"/>
                </a:tc>
              </a:tr>
              <a:tr h="575175">
                <a:tc>
                  <a:txBody>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               0.85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0.8571</a:t>
                      </a:r>
                      <a:endParaRPr>
                        <a:solidFill>
                          <a:srgbClr val="FFFFFF"/>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7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Principal Component Analysis [PCA]</a:t>
            </a:r>
            <a:endParaRPr/>
          </a:p>
        </p:txBody>
      </p:sp>
      <p:sp>
        <p:nvSpPr>
          <p:cNvPr id="197" name="Google Shape;197;p23"/>
          <p:cNvSpPr txBox="1"/>
          <p:nvPr>
            <p:ph idx="1" type="body"/>
          </p:nvPr>
        </p:nvSpPr>
        <p:spPr>
          <a:xfrm>
            <a:off x="1297500" y="1298450"/>
            <a:ext cx="7038900" cy="318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a:solidFill>
                  <a:srgbClr val="FFFFFF"/>
                </a:solidFill>
              </a:rPr>
              <a:t>Principal Component Analysis (PCA) is a </a:t>
            </a:r>
            <a:r>
              <a:rPr b="1" lang="en">
                <a:solidFill>
                  <a:srgbClr val="FFFFFF"/>
                </a:solidFill>
              </a:rPr>
              <a:t>linear dimensionality reduction</a:t>
            </a:r>
            <a:r>
              <a:rPr lang="en">
                <a:solidFill>
                  <a:srgbClr val="FFFFFF"/>
                </a:solidFill>
              </a:rPr>
              <a:t> technique that can be utilized for extracting information from a high-dimensional space by projecting it into a lower-dimensional </a:t>
            </a:r>
            <a:r>
              <a:rPr lang="en">
                <a:solidFill>
                  <a:srgbClr val="FFFFFF"/>
                </a:solidFill>
              </a:rPr>
              <a:t>subspace</a:t>
            </a:r>
            <a:r>
              <a:rPr lang="en">
                <a:solidFill>
                  <a:srgbClr val="FFFFFF"/>
                </a:solidFill>
              </a:rPr>
              <a:t>. It tries to preserve the essential parts that have more variation of the data and remove the non-essential parts with fewer variation</a:t>
            </a:r>
            <a:r>
              <a:rPr lang="en" sz="1500">
                <a:solidFill>
                  <a:srgbClr val="3D4251"/>
                </a:solidFill>
                <a:highlight>
                  <a:srgbClr val="FFFFFF"/>
                </a:highlight>
                <a:latin typeface="Lora"/>
                <a:ea typeface="Lora"/>
                <a:cs typeface="Lora"/>
                <a:sym typeface="Lora"/>
              </a:rPr>
              <a:t>.</a:t>
            </a:r>
            <a:endParaRPr>
              <a:solidFill>
                <a:srgbClr val="FFFFFF"/>
              </a:solidFill>
            </a:endParaRPr>
          </a:p>
          <a:p>
            <a:pPr indent="0" lvl="0" marL="457200" rtl="0" algn="l">
              <a:lnSpc>
                <a:spcPct val="120000"/>
              </a:lnSpc>
              <a:spcBef>
                <a:spcPts val="1600"/>
              </a:spcBef>
              <a:spcAft>
                <a:spcPts val="0"/>
              </a:spcAft>
              <a:buNone/>
            </a:pPr>
            <a:r>
              <a:t/>
            </a:r>
            <a:endParaRPr>
              <a:solidFill>
                <a:srgbClr val="FFFFFF"/>
              </a:solidFill>
            </a:endParaRPr>
          </a:p>
          <a:p>
            <a:pPr indent="-311150" lvl="0" marL="457200" rtl="0" algn="l">
              <a:lnSpc>
                <a:spcPct val="120000"/>
              </a:lnSpc>
              <a:spcBef>
                <a:spcPts val="0"/>
              </a:spcBef>
              <a:spcAft>
                <a:spcPts val="0"/>
              </a:spcAft>
              <a:buClr>
                <a:srgbClr val="FFFFFF"/>
              </a:buClr>
              <a:buSzPts val="1300"/>
              <a:buChar char="●"/>
            </a:pPr>
            <a:r>
              <a:rPr lang="en">
                <a:solidFill>
                  <a:srgbClr val="FFFFFF"/>
                </a:solidFill>
              </a:rPr>
              <a:t>For example You can use PCA to reduce that 4 dimensional data into 2 or 3 dimensions so that you can plot and hopefully understand the data better.</a:t>
            </a:r>
            <a:endParaRPr>
              <a:solidFill>
                <a:srgbClr val="FFFFFF"/>
              </a:solidFill>
            </a:endParaRPr>
          </a:p>
          <a:p>
            <a:pPr indent="-311150" lvl="0" marL="457200" rtl="0" algn="l">
              <a:lnSpc>
                <a:spcPct val="120000"/>
              </a:lnSpc>
              <a:spcBef>
                <a:spcPts val="0"/>
              </a:spcBef>
              <a:spcAft>
                <a:spcPts val="0"/>
              </a:spcAft>
              <a:buClr>
                <a:srgbClr val="FFFFFF"/>
              </a:buClr>
              <a:buSzPts val="1300"/>
              <a:buChar char="●"/>
            </a:pPr>
            <a:r>
              <a:rPr lang="en">
                <a:solidFill>
                  <a:srgbClr val="FFFFFF"/>
                </a:solidFill>
              </a:rPr>
              <a:t>Other most important applications of PCA is for speeding up machine learning algorithms.</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472150"/>
            <a:ext cx="70389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RF algorithm after applying PCA</a:t>
            </a:r>
            <a:endParaRPr/>
          </a:p>
        </p:txBody>
      </p:sp>
      <p:graphicFrame>
        <p:nvGraphicFramePr>
          <p:cNvPr id="203" name="Google Shape;203;p24"/>
          <p:cNvGraphicFramePr/>
          <p:nvPr/>
        </p:nvGraphicFramePr>
        <p:xfrm>
          <a:off x="2403950" y="1826660"/>
          <a:ext cx="3000000" cy="3000000"/>
        </p:xfrm>
        <a:graphic>
          <a:graphicData uri="http://schemas.openxmlformats.org/drawingml/2006/table">
            <a:tbl>
              <a:tblPr>
                <a:noFill/>
                <a:tableStyleId>{AE679079-B200-4625-96A8-FEA59C4467CE}</a:tableStyleId>
              </a:tblPr>
              <a:tblGrid>
                <a:gridCol w="1608675"/>
                <a:gridCol w="1608675"/>
                <a:gridCol w="1608675"/>
              </a:tblGrid>
              <a:tr h="433325">
                <a:tc>
                  <a:txBody>
                    <a:bodyPr/>
                    <a:lstStyle/>
                    <a:p>
                      <a:pPr indent="0" lvl="0" marL="0" rtl="0" algn="l">
                        <a:spcBef>
                          <a:spcPts val="0"/>
                        </a:spcBef>
                        <a:spcAft>
                          <a:spcPts val="0"/>
                        </a:spcAft>
                        <a:buNone/>
                      </a:pPr>
                      <a:r>
                        <a:rPr lang="en">
                          <a:solidFill>
                            <a:srgbClr val="FFFFFF"/>
                          </a:solidFill>
                        </a:rPr>
                        <a:t>   Principal Components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F-score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Accuracy</a:t>
                      </a:r>
                      <a:endParaRPr>
                        <a:solidFill>
                          <a:srgbClr val="FFFFFF"/>
                        </a:solidFill>
                      </a:endParaRPr>
                    </a:p>
                  </a:txBody>
                  <a:tcPr marT="91425" marB="91425" marR="91425" marL="91425"/>
                </a:tc>
              </a:tr>
              <a:tr h="433325">
                <a:tc>
                  <a:txBody>
                    <a:bodyPr/>
                    <a:lstStyle/>
                    <a:p>
                      <a:pPr indent="0" lvl="0" marL="0" rtl="0" algn="l">
                        <a:spcBef>
                          <a:spcPts val="0"/>
                        </a:spcBef>
                        <a:spcAft>
                          <a:spcPts val="0"/>
                        </a:spcAft>
                        <a:buNone/>
                      </a:pPr>
                      <a:r>
                        <a:rPr lang="en">
                          <a:solidFill>
                            <a:srgbClr val="FFFFFF"/>
                          </a:solidFill>
                        </a:rPr>
                        <a:t>       40% components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0.8837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0.791</a:t>
                      </a:r>
                      <a:endParaRPr>
                        <a:solidFill>
                          <a:srgbClr val="FFFFFF"/>
                        </a:solidFill>
                      </a:endParaRPr>
                    </a:p>
                  </a:txBody>
                  <a:tcPr marT="91425" marB="91425" marR="91425" marL="91425"/>
                </a:tc>
              </a:tr>
              <a:tr h="433325">
                <a:tc>
                  <a:txBody>
                    <a:bodyPr/>
                    <a:lstStyle/>
                    <a:p>
                      <a:pPr indent="0" lvl="0" marL="0" rtl="0" algn="l">
                        <a:spcBef>
                          <a:spcPts val="0"/>
                        </a:spcBef>
                        <a:spcAft>
                          <a:spcPts val="0"/>
                        </a:spcAft>
                        <a:buNone/>
                      </a:pPr>
                      <a:r>
                        <a:rPr lang="en">
                          <a:solidFill>
                            <a:srgbClr val="FFFFFF"/>
                          </a:solidFill>
                        </a:rPr>
                        <a:t>       80% components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          </a:t>
                      </a:r>
                      <a:r>
                        <a:rPr lang="en">
                          <a:solidFill>
                            <a:srgbClr val="FFFFFF"/>
                          </a:solidFill>
                        </a:rPr>
                        <a:t> 0.9333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t>     </a:t>
                      </a:r>
                      <a:r>
                        <a:rPr lang="en">
                          <a:solidFill>
                            <a:srgbClr val="FFFFFF"/>
                          </a:solidFill>
                        </a:rPr>
                        <a:t>0.875</a:t>
                      </a:r>
                      <a:endParaRPr>
                        <a:solidFill>
                          <a:srgbClr val="FFFFFF"/>
                        </a:solidFill>
                      </a:endParaRPr>
                    </a:p>
                  </a:txBody>
                  <a:tcPr marT="91425" marB="91425" marR="91425" marL="91425"/>
                </a:tc>
              </a:tr>
              <a:tr h="403975">
                <a:tc>
                  <a:txBody>
                    <a:bodyPr/>
                    <a:lstStyle/>
                    <a:p>
                      <a:pPr indent="0" lvl="0" marL="0" rtl="0" algn="l">
                        <a:spcBef>
                          <a:spcPts val="0"/>
                        </a:spcBef>
                        <a:spcAft>
                          <a:spcPts val="0"/>
                        </a:spcAft>
                        <a:buNone/>
                      </a:pPr>
                      <a:r>
                        <a:rPr lang="en">
                          <a:solidFill>
                            <a:srgbClr val="FFFFFF"/>
                          </a:solidFill>
                        </a:rPr>
                        <a:t>      100% components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0.8837</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     0.791</a:t>
                      </a:r>
                      <a:endParaRPr>
                        <a:solidFill>
                          <a:srgbClr val="FFFFF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03175"/>
            <a:ext cx="7038900" cy="5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NN algorithm after applying PCA</a:t>
            </a:r>
            <a:endParaRPr/>
          </a:p>
          <a:p>
            <a:pPr indent="0" lvl="0" marL="0" rtl="0" algn="l">
              <a:spcBef>
                <a:spcPts val="0"/>
              </a:spcBef>
              <a:spcAft>
                <a:spcPts val="0"/>
              </a:spcAft>
              <a:buNone/>
            </a:pPr>
            <a:r>
              <a:t/>
            </a:r>
            <a:endParaRPr/>
          </a:p>
        </p:txBody>
      </p:sp>
      <p:graphicFrame>
        <p:nvGraphicFramePr>
          <p:cNvPr id="209" name="Google Shape;209;p25"/>
          <p:cNvGraphicFramePr/>
          <p:nvPr/>
        </p:nvGraphicFramePr>
        <p:xfrm>
          <a:off x="2454350" y="1739425"/>
          <a:ext cx="3000000" cy="3000000"/>
        </p:xfrm>
        <a:graphic>
          <a:graphicData uri="http://schemas.openxmlformats.org/drawingml/2006/table">
            <a:tbl>
              <a:tblPr>
                <a:noFill/>
                <a:tableStyleId>{AE679079-B200-4625-96A8-FEA59C4467CE}</a:tableStyleId>
              </a:tblPr>
              <a:tblGrid>
                <a:gridCol w="1545725"/>
                <a:gridCol w="1545725"/>
                <a:gridCol w="1545725"/>
              </a:tblGrid>
              <a:tr h="460200">
                <a:tc>
                  <a:txBody>
                    <a:bodyPr/>
                    <a:lstStyle/>
                    <a:p>
                      <a:pPr indent="0" lvl="0" marL="0" rtl="0" algn="l">
                        <a:spcBef>
                          <a:spcPts val="0"/>
                        </a:spcBef>
                        <a:spcAft>
                          <a:spcPts val="0"/>
                        </a:spcAft>
                        <a:buNone/>
                      </a:pPr>
                      <a:r>
                        <a:rPr lang="en">
                          <a:solidFill>
                            <a:srgbClr val="FFFFFF"/>
                          </a:solidFill>
                        </a:rPr>
                        <a:t>   Principal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F-score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Accuracy</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0200">
                <a:tc>
                  <a:txBody>
                    <a:bodyPr/>
                    <a:lstStyle/>
                    <a:p>
                      <a:pPr indent="0" lvl="0" marL="0" rtl="0" algn="l">
                        <a:spcBef>
                          <a:spcPts val="0"/>
                        </a:spcBef>
                        <a:spcAft>
                          <a:spcPts val="0"/>
                        </a:spcAft>
                        <a:buNone/>
                      </a:pPr>
                      <a:r>
                        <a:rPr lang="en">
                          <a:solidFill>
                            <a:srgbClr val="FFFFFF"/>
                          </a:solidFill>
                        </a:rPr>
                        <a:t>       40%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0.8837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0.791</a:t>
                      </a:r>
                      <a:endParaRPr sz="1050">
                        <a:solidFill>
                          <a:srgbClr val="FFFFFF"/>
                        </a:solidFill>
                      </a:endParaRPr>
                    </a:p>
                    <a:p>
                      <a:pPr indent="0" lvl="0" marL="0" rtl="0" algn="l">
                        <a:spcBef>
                          <a:spcPts val="0"/>
                        </a:spcBef>
                        <a:spcAft>
                          <a:spcPts val="0"/>
                        </a:spcAft>
                        <a:buNone/>
                      </a:pPr>
                      <a:r>
                        <a:t/>
                      </a:r>
                      <a:endParaRPr sz="105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0200">
                <a:tc>
                  <a:txBody>
                    <a:bodyPr/>
                    <a:lstStyle/>
                    <a:p>
                      <a:pPr indent="0" lvl="0" marL="0" rtl="0" algn="l">
                        <a:spcBef>
                          <a:spcPts val="0"/>
                        </a:spcBef>
                        <a:spcAft>
                          <a:spcPts val="0"/>
                        </a:spcAft>
                        <a:buNone/>
                      </a:pPr>
                      <a:r>
                        <a:rPr lang="en">
                          <a:solidFill>
                            <a:srgbClr val="FFFFFF"/>
                          </a:solidFill>
                        </a:rPr>
                        <a:t>       80%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solidFill>
                            <a:srgbClr val="FFFFFF"/>
                          </a:solidFill>
                        </a:rPr>
                        <a:t> 0.9450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solidFill>
                            <a:srgbClr val="FFFFFF"/>
                          </a:solidFill>
                        </a:rPr>
                        <a:t>0.895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0200">
                <a:tc>
                  <a:txBody>
                    <a:bodyPr/>
                    <a:lstStyle/>
                    <a:p>
                      <a:pPr indent="0" lvl="0" marL="0" rtl="0" algn="l">
                        <a:spcBef>
                          <a:spcPts val="0"/>
                        </a:spcBef>
                        <a:spcAft>
                          <a:spcPts val="0"/>
                        </a:spcAft>
                        <a:buNone/>
                      </a:pPr>
                      <a:r>
                        <a:rPr lang="en">
                          <a:solidFill>
                            <a:srgbClr val="FFFFFF"/>
                          </a:solidFill>
                        </a:rPr>
                        <a:t>      100%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0.875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0.933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147475" y="393750"/>
            <a:ext cx="7188900" cy="7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SVM algorithm after applying PCA</a:t>
            </a:r>
            <a:endParaRPr/>
          </a:p>
          <a:p>
            <a:pPr indent="0" lvl="0" marL="0" rtl="0" algn="l">
              <a:spcBef>
                <a:spcPts val="0"/>
              </a:spcBef>
              <a:spcAft>
                <a:spcPts val="0"/>
              </a:spcAft>
              <a:buNone/>
            </a:pPr>
            <a:r>
              <a:t/>
            </a:r>
            <a:endParaRPr/>
          </a:p>
        </p:txBody>
      </p:sp>
      <p:graphicFrame>
        <p:nvGraphicFramePr>
          <p:cNvPr id="215" name="Google Shape;215;p26"/>
          <p:cNvGraphicFramePr/>
          <p:nvPr/>
        </p:nvGraphicFramePr>
        <p:xfrm>
          <a:off x="2414225" y="1874000"/>
          <a:ext cx="3000000" cy="3000000"/>
        </p:xfrm>
        <a:graphic>
          <a:graphicData uri="http://schemas.openxmlformats.org/drawingml/2006/table">
            <a:tbl>
              <a:tblPr>
                <a:noFill/>
                <a:tableStyleId>{AE679079-B200-4625-96A8-FEA59C4467CE}</a:tableStyleId>
              </a:tblPr>
              <a:tblGrid>
                <a:gridCol w="1644500"/>
                <a:gridCol w="1644500"/>
                <a:gridCol w="1644500"/>
              </a:tblGrid>
              <a:tr h="548025">
                <a:tc>
                  <a:txBody>
                    <a:bodyPr/>
                    <a:lstStyle/>
                    <a:p>
                      <a:pPr indent="0" lvl="0" marL="0" rtl="0" algn="l">
                        <a:spcBef>
                          <a:spcPts val="0"/>
                        </a:spcBef>
                        <a:spcAft>
                          <a:spcPts val="0"/>
                        </a:spcAft>
                        <a:buNone/>
                      </a:pPr>
                      <a:r>
                        <a:rPr lang="en">
                          <a:solidFill>
                            <a:srgbClr val="FFFFFF"/>
                          </a:solidFill>
                        </a:rPr>
                        <a:t>   Principal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F-score</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Accuracy</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025">
                <a:tc>
                  <a:txBody>
                    <a:bodyPr/>
                    <a:lstStyle/>
                    <a:p>
                      <a:pPr indent="0" lvl="0" marL="0" rtl="0" algn="l">
                        <a:spcBef>
                          <a:spcPts val="0"/>
                        </a:spcBef>
                        <a:spcAft>
                          <a:spcPts val="0"/>
                        </a:spcAft>
                        <a:buNone/>
                      </a:pPr>
                      <a:r>
                        <a:rPr lang="en">
                          <a:solidFill>
                            <a:srgbClr val="FFFFFF"/>
                          </a:solidFill>
                        </a:rPr>
                        <a:t>       40%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0.9450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0.8958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025">
                <a:tc>
                  <a:txBody>
                    <a:bodyPr/>
                    <a:lstStyle/>
                    <a:p>
                      <a:pPr indent="0" lvl="0" marL="0" rtl="0" algn="l">
                        <a:spcBef>
                          <a:spcPts val="0"/>
                        </a:spcBef>
                        <a:spcAft>
                          <a:spcPts val="0"/>
                        </a:spcAft>
                        <a:buNone/>
                      </a:pPr>
                      <a:r>
                        <a:rPr lang="en">
                          <a:solidFill>
                            <a:srgbClr val="FFFFFF"/>
                          </a:solidFill>
                        </a:rPr>
                        <a:t>       80%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solidFill>
                            <a:srgbClr val="FFFFFF"/>
                          </a:solidFill>
                        </a:rPr>
                        <a:t> 0.9450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a:t>
                      </a:r>
                      <a:r>
                        <a:rPr lang="en">
                          <a:solidFill>
                            <a:srgbClr val="FFFFFF"/>
                          </a:solidFill>
                        </a:rPr>
                        <a:t>0.8958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48025">
                <a:tc>
                  <a:txBody>
                    <a:bodyPr/>
                    <a:lstStyle/>
                    <a:p>
                      <a:pPr indent="0" lvl="0" marL="0" rtl="0" algn="l">
                        <a:spcBef>
                          <a:spcPts val="0"/>
                        </a:spcBef>
                        <a:spcAft>
                          <a:spcPts val="0"/>
                        </a:spcAft>
                        <a:buNone/>
                      </a:pPr>
                      <a:r>
                        <a:rPr lang="en">
                          <a:solidFill>
                            <a:srgbClr val="FFFFFF"/>
                          </a:solidFill>
                        </a:rPr>
                        <a:t>      100% components</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0.9450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    </a:t>
                      </a:r>
                      <a:r>
                        <a:rPr lang="en">
                          <a:solidFill>
                            <a:srgbClr val="FFFFFF"/>
                          </a:solidFill>
                        </a:rPr>
                        <a:t>0.8958</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742200"/>
            <a:ext cx="70389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Microaneurysm Detection</a:t>
            </a:r>
            <a:endParaRPr/>
          </a:p>
        </p:txBody>
      </p:sp>
      <p:sp>
        <p:nvSpPr>
          <p:cNvPr id="141" name="Google Shape;141;p14"/>
          <p:cNvSpPr txBox="1"/>
          <p:nvPr>
            <p:ph idx="1" type="body"/>
          </p:nvPr>
        </p:nvSpPr>
        <p:spPr>
          <a:xfrm>
            <a:off x="1297500" y="1493000"/>
            <a:ext cx="7038900" cy="2675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a:p>
          <a:p>
            <a:pPr indent="-311150" lvl="0" marL="457200" rtl="0" algn="l">
              <a:lnSpc>
                <a:spcPct val="150000"/>
              </a:lnSpc>
              <a:spcBef>
                <a:spcPts val="1600"/>
              </a:spcBef>
              <a:spcAft>
                <a:spcPts val="0"/>
              </a:spcAft>
              <a:buSzPts val="1300"/>
              <a:buChar char="●"/>
            </a:pPr>
            <a:r>
              <a:rPr b="1" lang="en"/>
              <a:t>Diabetic retinopathy (DR)</a:t>
            </a:r>
            <a:r>
              <a:rPr lang="en"/>
              <a:t> is an eye abnormality caused by long-term diabetes and it is the most common cause of blindness before the age of 50.</a:t>
            </a:r>
            <a:endParaRPr/>
          </a:p>
          <a:p>
            <a:pPr indent="-311150" lvl="0" marL="457200" rtl="0" algn="l">
              <a:lnSpc>
                <a:spcPct val="150000"/>
              </a:lnSpc>
              <a:spcBef>
                <a:spcPts val="0"/>
              </a:spcBef>
              <a:spcAft>
                <a:spcPts val="0"/>
              </a:spcAft>
              <a:buSzPts val="1300"/>
              <a:buChar char="●"/>
            </a:pPr>
            <a:r>
              <a:rPr lang="en"/>
              <a:t>The first detectable sign of DR is the presence of microaneurysms (MAs), which result from leakage of tiny blood vessels in the retina and manifest themselves as small red circular spots on the surface of retinas.</a:t>
            </a:r>
            <a:endParaRPr/>
          </a:p>
          <a:p>
            <a:pPr indent="-311150" lvl="0" marL="457200" rtl="0" algn="l">
              <a:lnSpc>
                <a:spcPct val="150000"/>
              </a:lnSpc>
              <a:spcBef>
                <a:spcPts val="0"/>
              </a:spcBef>
              <a:spcAft>
                <a:spcPts val="0"/>
              </a:spcAft>
              <a:buSzPts val="1300"/>
              <a:buChar char="●"/>
            </a:pPr>
            <a:r>
              <a:rPr lang="en"/>
              <a:t>Early detection of MAs is critical for diagnosis and treatment of DR</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406425"/>
            <a:ext cx="7038900" cy="3317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Several existing MA detection methods rely on hand-crafted features, which are often based on low-level information.Low Level information is easily susceptible to signal drift artifacts and thus prevent reliable generalization among different research sites</a:t>
            </a:r>
            <a:endParaRPr/>
          </a:p>
          <a:p>
            <a:pPr indent="-311150" lvl="0" marL="457200" rtl="0" algn="l">
              <a:lnSpc>
                <a:spcPct val="150000"/>
              </a:lnSpc>
              <a:spcBef>
                <a:spcPts val="0"/>
              </a:spcBef>
              <a:spcAft>
                <a:spcPts val="0"/>
              </a:spcAft>
              <a:buSzPts val="1300"/>
              <a:buChar char="●"/>
            </a:pPr>
            <a:r>
              <a:rPr lang="en"/>
              <a:t> Deep learning approach often learn high-level and robust attributes directly from the raw signal input</a:t>
            </a:r>
            <a:endParaRPr/>
          </a:p>
          <a:p>
            <a:pPr indent="-311150" lvl="0" marL="457200" rtl="0" algn="l">
              <a:lnSpc>
                <a:spcPct val="150000"/>
              </a:lnSpc>
              <a:spcBef>
                <a:spcPts val="0"/>
              </a:spcBef>
              <a:spcAft>
                <a:spcPts val="0"/>
              </a:spcAft>
              <a:buSzPts val="1300"/>
              <a:buChar char="●"/>
            </a:pPr>
            <a:r>
              <a:rPr lang="en"/>
              <a:t>Our goal is to determine whether traditional machine learning methods can achieve similar or better performance on the same fundus image dataset by exploring the full context of the image information, especially when the size of the dataset may be too limited for reliably training deep learning networks.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idx="1" type="body"/>
          </p:nvPr>
        </p:nvSpPr>
        <p:spPr>
          <a:xfrm>
            <a:off x="1169150" y="1312925"/>
            <a:ext cx="7038900" cy="2888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311150" lvl="0" marL="457200" rtl="0" algn="l">
              <a:lnSpc>
                <a:spcPct val="150000"/>
              </a:lnSpc>
              <a:spcBef>
                <a:spcPts val="1600"/>
              </a:spcBef>
              <a:spcAft>
                <a:spcPts val="0"/>
              </a:spcAft>
              <a:buSzPts val="1300"/>
              <a:buChar char="●"/>
            </a:pPr>
            <a:r>
              <a:rPr lang="en"/>
              <a:t>Datasets used -  DIAbetic RETinopathy DataBase - Calibration Level 1 (DIARETDB1) ,</a:t>
            </a:r>
            <a:endParaRPr/>
          </a:p>
          <a:p>
            <a:pPr indent="0" lvl="0" marL="0" rtl="0" algn="l">
              <a:lnSpc>
                <a:spcPct val="150000"/>
              </a:lnSpc>
              <a:spcBef>
                <a:spcPts val="1600"/>
              </a:spcBef>
              <a:spcAft>
                <a:spcPts val="0"/>
              </a:spcAft>
              <a:buNone/>
            </a:pPr>
            <a:r>
              <a:rPr lang="en"/>
              <a:t>                                                     Retinopathy Online Challenge (ROC dataset)</a:t>
            </a:r>
            <a:endParaRPr/>
          </a:p>
          <a:p>
            <a:pPr indent="-311150" lvl="0" marL="457200" rtl="0" algn="l">
              <a:lnSpc>
                <a:spcPct val="150000"/>
              </a:lnSpc>
              <a:spcBef>
                <a:spcPts val="1600"/>
              </a:spcBef>
              <a:spcAft>
                <a:spcPts val="0"/>
              </a:spcAft>
              <a:buSzPts val="1300"/>
              <a:buChar char="●"/>
            </a:pPr>
            <a:r>
              <a:rPr lang="en"/>
              <a:t>Each Image patch is of size 300X300</a:t>
            </a:r>
            <a:endParaRPr/>
          </a:p>
          <a:p>
            <a:pPr indent="-311150" lvl="0" marL="457200" rtl="0" algn="l">
              <a:lnSpc>
                <a:spcPct val="150000"/>
              </a:lnSpc>
              <a:spcBef>
                <a:spcPts val="0"/>
              </a:spcBef>
              <a:spcAft>
                <a:spcPts val="0"/>
              </a:spcAft>
              <a:buSzPts val="1300"/>
              <a:buChar char="●"/>
            </a:pPr>
            <a:r>
              <a:rPr lang="en"/>
              <a:t>Our analysis focused on the use of the green channel from the provided RGB images, since MA lesions have the highest contrast in the green plane compared to other color planes.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Machine Learning Algorithms With and Without PCA</a:t>
            </a:r>
            <a:endParaRPr/>
          </a:p>
        </p:txBody>
      </p:sp>
      <p:sp>
        <p:nvSpPr>
          <p:cNvPr id="157" name="Google Shape;157;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1600"/>
              </a:spcBef>
              <a:spcAft>
                <a:spcPts val="0"/>
              </a:spcAft>
              <a:buSzPts val="1600"/>
              <a:buChar char="●"/>
            </a:pPr>
            <a:r>
              <a:rPr lang="en" sz="1600"/>
              <a:t>Random Forest  [RF]</a:t>
            </a:r>
            <a:endParaRPr sz="1600"/>
          </a:p>
          <a:p>
            <a:pPr indent="-330200" lvl="0" marL="457200" rtl="0" algn="l">
              <a:spcBef>
                <a:spcPts val="0"/>
              </a:spcBef>
              <a:spcAft>
                <a:spcPts val="0"/>
              </a:spcAft>
              <a:buSzPts val="1600"/>
              <a:buChar char="●"/>
            </a:pPr>
            <a:r>
              <a:rPr lang="en" sz="1600"/>
              <a:t>Neural Network [NN]</a:t>
            </a:r>
            <a:endParaRPr sz="1600"/>
          </a:p>
          <a:p>
            <a:pPr indent="-330200" lvl="0" marL="457200" rtl="0" algn="l">
              <a:spcBef>
                <a:spcPts val="0"/>
              </a:spcBef>
              <a:spcAft>
                <a:spcPts val="0"/>
              </a:spcAft>
              <a:buSzPts val="1600"/>
              <a:buChar char="●"/>
            </a:pPr>
            <a:r>
              <a:rPr lang="en" sz="1600"/>
              <a:t>Support Vector Machine [SVM]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492250"/>
            <a:ext cx="70389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Random Forest Algorithm [RF]</a:t>
            </a:r>
            <a:endParaRPr/>
          </a:p>
        </p:txBody>
      </p:sp>
      <p:sp>
        <p:nvSpPr>
          <p:cNvPr id="163" name="Google Shape;163;p18"/>
          <p:cNvSpPr txBox="1"/>
          <p:nvPr>
            <p:ph idx="1" type="body"/>
          </p:nvPr>
        </p:nvSpPr>
        <p:spPr>
          <a:xfrm>
            <a:off x="1297500" y="1275825"/>
            <a:ext cx="7038900" cy="37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like its name implies, consists of a large number of individual decision trees that operate as an ensemble. Each individual tree in the random forest spits out a class prediction and the class with the most votes becomes our model’s prediction (see figure below).</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4" name="Google Shape;164;p18"/>
          <p:cNvPicPr preferRelativeResize="0"/>
          <p:nvPr/>
        </p:nvPicPr>
        <p:blipFill>
          <a:blip r:embed="rId3">
            <a:alphaModFix/>
          </a:blip>
          <a:stretch>
            <a:fillRect/>
          </a:stretch>
        </p:blipFill>
        <p:spPr>
          <a:xfrm>
            <a:off x="2011825" y="2270650"/>
            <a:ext cx="5610225" cy="274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Neural Networks Algorithm [NN]</a:t>
            </a:r>
            <a:endParaRPr/>
          </a:p>
        </p:txBody>
      </p:sp>
      <p:sp>
        <p:nvSpPr>
          <p:cNvPr id="170" name="Google Shape;170;p19"/>
          <p:cNvSpPr txBox="1"/>
          <p:nvPr>
            <p:ph idx="1" type="body"/>
          </p:nvPr>
        </p:nvSpPr>
        <p:spPr>
          <a:xfrm>
            <a:off x="1297500" y="1300400"/>
            <a:ext cx="7038900" cy="336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A perceptron has one or more inputs, a bias, an activation function, and a single output. The perceptron receives inputs, multiplies them by some weight, and then passes them into an activation function to produce an output.</a:t>
            </a:r>
            <a:endParaRPr>
              <a:solidFill>
                <a:srgbClr val="FFFFFF"/>
              </a:solidFill>
            </a:endParaRPr>
          </a:p>
        </p:txBody>
      </p:sp>
      <p:pic>
        <p:nvPicPr>
          <p:cNvPr descr="neural network in Python" id="171" name="Google Shape;171;p19"/>
          <p:cNvPicPr preferRelativeResize="0"/>
          <p:nvPr/>
        </p:nvPicPr>
        <p:blipFill>
          <a:blip r:embed="rId3">
            <a:alphaModFix/>
          </a:blip>
          <a:stretch>
            <a:fillRect/>
          </a:stretch>
        </p:blipFill>
        <p:spPr>
          <a:xfrm>
            <a:off x="2055950" y="2177174"/>
            <a:ext cx="5632200" cy="261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297500" y="722650"/>
            <a:ext cx="7038900" cy="437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To create a neural network, we simply begin to add layers of perceptrons together, creating a multi-layer perceptron model of a neural network. You’ll have an input layer which directly takes in your data and an output layer which will create the resulting outputs.</a:t>
            </a:r>
            <a:endParaRPr>
              <a:solidFill>
                <a:srgbClr val="FFFFFF"/>
              </a:solidFill>
            </a:endParaRPr>
          </a:p>
        </p:txBody>
      </p:sp>
      <p:pic>
        <p:nvPicPr>
          <p:cNvPr descr="Image result for neural networks" id="177" name="Google Shape;177;p20"/>
          <p:cNvPicPr preferRelativeResize="0"/>
          <p:nvPr/>
        </p:nvPicPr>
        <p:blipFill>
          <a:blip r:embed="rId3">
            <a:alphaModFix/>
          </a:blip>
          <a:stretch>
            <a:fillRect/>
          </a:stretch>
        </p:blipFill>
        <p:spPr>
          <a:xfrm>
            <a:off x="2420025" y="1684550"/>
            <a:ext cx="4303949" cy="327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Support Vector Machine [SVM]</a:t>
            </a:r>
            <a:endParaRPr/>
          </a:p>
        </p:txBody>
      </p:sp>
      <p:sp>
        <p:nvSpPr>
          <p:cNvPr id="183" name="Google Shape;183;p21"/>
          <p:cNvSpPr txBox="1"/>
          <p:nvPr>
            <p:ph idx="1" type="body"/>
          </p:nvPr>
        </p:nvSpPr>
        <p:spPr>
          <a:xfrm>
            <a:off x="1297500" y="1155275"/>
            <a:ext cx="7038900" cy="37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 Support Vector Machine (SVM) is a discriminative classifier formally defined by a separating hyperplane. In two </a:t>
            </a:r>
            <a:r>
              <a:rPr lang="en">
                <a:solidFill>
                  <a:srgbClr val="FFFFFF"/>
                </a:solidFill>
              </a:rPr>
              <a:t>dimensional</a:t>
            </a:r>
            <a:r>
              <a:rPr lang="en">
                <a:solidFill>
                  <a:srgbClr val="FFFFFF"/>
                </a:solidFill>
              </a:rPr>
              <a:t> space this hyperplane is a line dividing a plane in two parts where in each class lay in either side.</a:t>
            </a:r>
            <a:endParaRPr>
              <a:solidFill>
                <a:srgbClr val="FFFFFF"/>
              </a:solidFill>
            </a:endParaRPr>
          </a:p>
          <a:p>
            <a:pPr indent="0" lvl="0" marL="0" rtl="0" algn="l">
              <a:spcBef>
                <a:spcPts val="1600"/>
              </a:spcBef>
              <a:spcAft>
                <a:spcPts val="0"/>
              </a:spcAft>
              <a:buNone/>
            </a:pPr>
            <a:r>
              <a:t/>
            </a:r>
            <a:endParaRPr sz="1600">
              <a:solidFill>
                <a:srgbClr val="FFFFFF"/>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rgbClr val="FFFFFF"/>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a:solidFill>
                <a:srgbClr val="FFFFFF"/>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en">
                <a:solidFill>
                  <a:srgbClr val="FFFFFF"/>
                </a:solidFill>
              </a:rPr>
              <a:t>SVM can be extended to multidimensional space also.</a:t>
            </a:r>
            <a:endParaRPr>
              <a:solidFill>
                <a:srgbClr val="FFFFFF"/>
              </a:solidFill>
            </a:endParaRPr>
          </a:p>
          <a:p>
            <a:pPr indent="0" lvl="0" marL="0" rtl="0" algn="l">
              <a:spcBef>
                <a:spcPts val="1600"/>
              </a:spcBef>
              <a:spcAft>
                <a:spcPts val="1600"/>
              </a:spcAft>
              <a:buNone/>
            </a:pPr>
            <a:r>
              <a:t/>
            </a:r>
            <a:endParaRPr>
              <a:solidFill>
                <a:srgbClr val="FFFFFF"/>
              </a:solidFill>
              <a:highlight>
                <a:srgbClr val="FFFFFF"/>
              </a:highlight>
              <a:latin typeface="Georgia"/>
              <a:ea typeface="Georgia"/>
              <a:cs typeface="Georgia"/>
              <a:sym typeface="Georgia"/>
            </a:endParaRPr>
          </a:p>
        </p:txBody>
      </p:sp>
      <p:pic>
        <p:nvPicPr>
          <p:cNvPr id="184" name="Google Shape;184;p21"/>
          <p:cNvPicPr preferRelativeResize="0"/>
          <p:nvPr/>
        </p:nvPicPr>
        <p:blipFill>
          <a:blip r:embed="rId3">
            <a:alphaModFix/>
          </a:blip>
          <a:stretch>
            <a:fillRect/>
          </a:stretch>
        </p:blipFill>
        <p:spPr>
          <a:xfrm>
            <a:off x="2411425" y="2210425"/>
            <a:ext cx="4321151" cy="144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