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72" r:id="rId6"/>
    <p:sldId id="271" r:id="rId7"/>
    <p:sldId id="259" r:id="rId8"/>
    <p:sldId id="260" r:id="rId9"/>
    <p:sldId id="266" r:id="rId10"/>
    <p:sldId id="269" r:id="rId11"/>
    <p:sldId id="270" r:id="rId12"/>
    <p:sldId id="261" r:id="rId13"/>
    <p:sldId id="273" r:id="rId14"/>
    <p:sldId id="274" r:id="rId15"/>
    <p:sldId id="275" r:id="rId16"/>
    <p:sldId id="262" r:id="rId17"/>
    <p:sldId id="277" r:id="rId18"/>
    <p:sldId id="278" r:id="rId19"/>
    <p:sldId id="279" r:id="rId20"/>
    <p:sldId id="280" r:id="rId21"/>
    <p:sldId id="281" r:id="rId22"/>
    <p:sldId id="282" r:id="rId23"/>
    <p:sldId id="283" r:id="rId24"/>
    <p:sldId id="264" r:id="rId25"/>
    <p:sldId id="265"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 Khannukar" userId="a7e4630a25c805ab" providerId="LiveId" clId="{E7B73F3C-3702-4350-8A4C-19CD76513E8C}"/>
    <pc:docChg chg="custSel addSld delSld modSld">
      <pc:chgData name="Shru Khannukar" userId="a7e4630a25c805ab" providerId="LiveId" clId="{E7B73F3C-3702-4350-8A4C-19CD76513E8C}" dt="2024-06-26T06:59:12.225" v="92"/>
      <pc:docMkLst>
        <pc:docMk/>
      </pc:docMkLst>
      <pc:sldChg chg="modSp mod">
        <pc:chgData name="Shru Khannukar" userId="a7e4630a25c805ab" providerId="LiveId" clId="{E7B73F3C-3702-4350-8A4C-19CD76513E8C}" dt="2024-06-26T06:43:30.600" v="18" actId="20577"/>
        <pc:sldMkLst>
          <pc:docMk/>
          <pc:sldMk cId="0" sldId="281"/>
        </pc:sldMkLst>
        <pc:spChg chg="mod">
          <ac:chgData name="Shru Khannukar" userId="a7e4630a25c805ab" providerId="LiveId" clId="{E7B73F3C-3702-4350-8A4C-19CD76513E8C}" dt="2024-06-26T06:43:30.600" v="18" actId="20577"/>
          <ac:spMkLst>
            <pc:docMk/>
            <pc:sldMk cId="0" sldId="281"/>
            <ac:spMk id="4" creationId="{00000000-0000-0000-0000-000000000000}"/>
          </ac:spMkLst>
        </pc:spChg>
        <pc:spChg chg="mod">
          <ac:chgData name="Shru Khannukar" userId="a7e4630a25c805ab" providerId="LiveId" clId="{E7B73F3C-3702-4350-8A4C-19CD76513E8C}" dt="2024-06-26T06:43:27.742" v="17"/>
          <ac:spMkLst>
            <pc:docMk/>
            <pc:sldMk cId="0" sldId="281"/>
            <ac:spMk id="12" creationId="{00000000-0000-0000-0000-000000000000}"/>
          </ac:spMkLst>
        </pc:spChg>
      </pc:sldChg>
      <pc:sldChg chg="modSp mod">
        <pc:chgData name="Shru Khannukar" userId="a7e4630a25c805ab" providerId="LiveId" clId="{E7B73F3C-3702-4350-8A4C-19CD76513E8C}" dt="2024-06-26T06:44:19.339" v="36"/>
        <pc:sldMkLst>
          <pc:docMk/>
          <pc:sldMk cId="0" sldId="282"/>
        </pc:sldMkLst>
        <pc:spChg chg="mod">
          <ac:chgData name="Shru Khannukar" userId="a7e4630a25c805ab" providerId="LiveId" clId="{E7B73F3C-3702-4350-8A4C-19CD76513E8C}" dt="2024-06-26T06:44:11.067" v="34" actId="5793"/>
          <ac:spMkLst>
            <pc:docMk/>
            <pc:sldMk cId="0" sldId="282"/>
            <ac:spMk id="4" creationId="{00000000-0000-0000-0000-000000000000}"/>
          </ac:spMkLst>
        </pc:spChg>
        <pc:spChg chg="mod">
          <ac:chgData name="Shru Khannukar" userId="a7e4630a25c805ab" providerId="LiveId" clId="{E7B73F3C-3702-4350-8A4C-19CD76513E8C}" dt="2024-06-26T06:44:19.339" v="36"/>
          <ac:spMkLst>
            <pc:docMk/>
            <pc:sldMk cId="0" sldId="282"/>
            <ac:spMk id="12" creationId="{00000000-0000-0000-0000-000000000000}"/>
          </ac:spMkLst>
        </pc:spChg>
      </pc:sldChg>
      <pc:sldChg chg="new del">
        <pc:chgData name="Shru Khannukar" userId="a7e4630a25c805ab" providerId="LiveId" clId="{E7B73F3C-3702-4350-8A4C-19CD76513E8C}" dt="2024-06-26T06:44:39.523" v="38" actId="47"/>
        <pc:sldMkLst>
          <pc:docMk/>
          <pc:sldMk cId="233341864" sldId="283"/>
        </pc:sldMkLst>
      </pc:sldChg>
      <pc:sldChg chg="addSp delSp modSp add mod">
        <pc:chgData name="Shru Khannukar" userId="a7e4630a25c805ab" providerId="LiveId" clId="{E7B73F3C-3702-4350-8A4C-19CD76513E8C}" dt="2024-06-26T06:59:12.225" v="92"/>
        <pc:sldMkLst>
          <pc:docMk/>
          <pc:sldMk cId="3318917414" sldId="283"/>
        </pc:sldMkLst>
        <pc:spChg chg="mod">
          <ac:chgData name="Shru Khannukar" userId="a7e4630a25c805ab" providerId="LiveId" clId="{E7B73F3C-3702-4350-8A4C-19CD76513E8C}" dt="2024-06-26T06:59:02.070" v="90" actId="20577"/>
          <ac:spMkLst>
            <pc:docMk/>
            <pc:sldMk cId="3318917414" sldId="283"/>
            <ac:spMk id="4" creationId="{00000000-0000-0000-0000-000000000000}"/>
          </ac:spMkLst>
        </pc:spChg>
        <pc:spChg chg="mod">
          <ac:chgData name="Shru Khannukar" userId="a7e4630a25c805ab" providerId="LiveId" clId="{E7B73F3C-3702-4350-8A4C-19CD76513E8C}" dt="2024-06-26T06:59:12.225" v="92"/>
          <ac:spMkLst>
            <pc:docMk/>
            <pc:sldMk cId="3318917414" sldId="283"/>
            <ac:spMk id="12" creationId="{00000000-0000-0000-0000-000000000000}"/>
          </ac:spMkLst>
        </pc:spChg>
        <pc:picChg chg="add mod">
          <ac:chgData name="Shru Khannukar" userId="a7e4630a25c805ab" providerId="LiveId" clId="{E7B73F3C-3702-4350-8A4C-19CD76513E8C}" dt="2024-06-26T06:52:04.729" v="71" actId="14100"/>
          <ac:picMkLst>
            <pc:docMk/>
            <pc:sldMk cId="3318917414" sldId="283"/>
            <ac:picMk id="5" creationId="{FA7B80BF-C793-1864-9F2C-CD53C879DC81}"/>
          </ac:picMkLst>
        </pc:picChg>
        <pc:picChg chg="add mod">
          <ac:chgData name="Shru Khannukar" userId="a7e4630a25c805ab" providerId="LiveId" clId="{E7B73F3C-3702-4350-8A4C-19CD76513E8C}" dt="2024-06-26T06:58:52.688" v="79" actId="14100"/>
          <ac:picMkLst>
            <pc:docMk/>
            <pc:sldMk cId="3318917414" sldId="283"/>
            <ac:picMk id="9" creationId="{6CF95C0B-65EC-E599-8B80-F1554117B7C7}"/>
          </ac:picMkLst>
        </pc:picChg>
        <pc:picChg chg="del">
          <ac:chgData name="Shru Khannukar" userId="a7e4630a25c805ab" providerId="LiveId" clId="{E7B73F3C-3702-4350-8A4C-19CD76513E8C}" dt="2024-06-26T06:51:04.053" v="70" actId="478"/>
          <ac:picMkLst>
            <pc:docMk/>
            <pc:sldMk cId="3318917414" sldId="283"/>
            <ac:picMk id="4098" creationId="{00000000-0000-0000-0000-000000000000}"/>
          </ac:picMkLst>
        </pc:picChg>
        <pc:picChg chg="del">
          <ac:chgData name="Shru Khannukar" userId="a7e4630a25c805ab" providerId="LiveId" clId="{E7B73F3C-3702-4350-8A4C-19CD76513E8C}" dt="2024-06-26T06:50:29.647" v="66" actId="478"/>
          <ac:picMkLst>
            <pc:docMk/>
            <pc:sldMk cId="3318917414" sldId="283"/>
            <ac:picMk id="40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e514dd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51e514ddc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51e514ddc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888/notebooks/Untitled4%20(5).ipynb#Is-there-a-link-between-PCOS-prevalence-and-lifestyle-factors-like-BMI,-insulin-levels,-and-regular-exercise-among-women-aged-25-to-39?" TargetMode="Externa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vanditharai/polycysticovarysyndromepcod"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kaggle.com/datasets/vanditharai/pcod12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21ECSC210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133" name="Google Shape;133;p25"/>
          <p:cNvSpPr txBox="1"/>
          <p:nvPr/>
        </p:nvSpPr>
        <p:spPr>
          <a:xfrm>
            <a:off x="1143005" y="1813452"/>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Autofit/>
          </a:bodyPr>
          <a:lstStyle/>
          <a:p>
            <a:pPr algn="ctr">
              <a:lnSpc>
                <a:spcPct val="90000"/>
              </a:lnSpc>
              <a:buClr>
                <a:srgbClr val="C00000"/>
              </a:buClr>
              <a:buSzPts val="4500"/>
            </a:pPr>
            <a:r>
              <a:rPr lang="en-US" sz="3600" dirty="0">
                <a:solidFill>
                  <a:srgbClr val="C00000"/>
                </a:solidFill>
                <a:latin typeface="Times New Roman" pitchFamily="18" charset="0"/>
                <a:ea typeface="Calibri"/>
                <a:cs typeface="Times New Roman" pitchFamily="18" charset="0"/>
                <a:sym typeface="Calibri"/>
              </a:rPr>
              <a:t>Polycystic Ovarian Syndrome </a:t>
            </a:r>
          </a:p>
          <a:p>
            <a:pPr algn="ctr">
              <a:lnSpc>
                <a:spcPct val="90000"/>
              </a:lnSpc>
              <a:buClr>
                <a:srgbClr val="C00000"/>
              </a:buClr>
              <a:buSzPts val="4500"/>
            </a:pPr>
            <a:r>
              <a:rPr lang="en-US" sz="3600" b="0" i="0" u="none" strike="noStrike" cap="none" dirty="0">
                <a:solidFill>
                  <a:srgbClr val="C00000"/>
                </a:solidFill>
                <a:latin typeface="Times New Roman" pitchFamily="18" charset="0"/>
                <a:ea typeface="Calibri"/>
                <a:cs typeface="Times New Roman" pitchFamily="18" charset="0"/>
                <a:sym typeface="Calibri"/>
              </a:rPr>
              <a:t>(PCO</a:t>
            </a:r>
            <a:r>
              <a:rPr lang="en-US" sz="3600" dirty="0">
                <a:solidFill>
                  <a:srgbClr val="C00000"/>
                </a:solidFill>
                <a:latin typeface="Times New Roman" pitchFamily="18" charset="0"/>
                <a:ea typeface="Calibri"/>
                <a:cs typeface="Times New Roman" pitchFamily="18" charset="0"/>
                <a:sym typeface="Calibri"/>
              </a:rPr>
              <a:t>S</a:t>
            </a:r>
            <a:r>
              <a:rPr lang="en-US" sz="3600" b="0" i="0" u="none" strike="noStrike" cap="none" dirty="0">
                <a:solidFill>
                  <a:srgbClr val="C00000"/>
                </a:solidFill>
                <a:latin typeface="Times New Roman" pitchFamily="18" charset="0"/>
                <a:ea typeface="Calibri"/>
                <a:cs typeface="Times New Roman" pitchFamily="18" charset="0"/>
                <a:sym typeface="Calibri"/>
              </a:rPr>
              <a:t>)</a:t>
            </a:r>
            <a:endParaRPr sz="3600" b="0" i="0" u="none" strike="noStrike" cap="none" dirty="0">
              <a:solidFill>
                <a:srgbClr val="C00000"/>
              </a:solidFill>
              <a:latin typeface="Times New Roman" pitchFamily="18" charset="0"/>
              <a:ea typeface="Calibri"/>
              <a:cs typeface="Times New Roman" pitchFamily="18" charset="0"/>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6953" y="714894"/>
            <a:ext cx="8287789" cy="3798916"/>
          </a:xfrm>
        </p:spPr>
        <p:txBody>
          <a:bodyPr>
            <a:normAutofit/>
          </a:bodyPr>
          <a:lstStyle/>
          <a:p>
            <a:pPr marL="596900" indent="-457200">
              <a:buSzPct val="100000"/>
              <a:buFont typeface="+mj-lt"/>
              <a:buAutoNum type="arabicPeriod" startAt="36"/>
            </a:pPr>
            <a:r>
              <a:rPr lang="en-US" sz="1400" b="1" dirty="0">
                <a:latin typeface="Times New Roman" pitchFamily="18" charset="0"/>
                <a:cs typeface="Times New Roman" pitchFamily="18" charset="0"/>
              </a:rPr>
              <a:t>BP Systolic (mmHg) </a:t>
            </a:r>
            <a:r>
              <a:rPr lang="en-US" sz="1400" dirty="0">
                <a:latin typeface="Times New Roman" pitchFamily="18" charset="0"/>
                <a:cs typeface="Times New Roman" pitchFamily="18" charset="0"/>
              </a:rPr>
              <a:t>- Systolic blood pressure in millimeters of mercury. This is the pressure in the arteries when the heart beats.</a:t>
            </a:r>
          </a:p>
          <a:p>
            <a:pPr marL="596900" indent="-457200">
              <a:buSzPct val="100000"/>
              <a:buFont typeface="+mj-lt"/>
              <a:buAutoNum type="arabicPeriod" startAt="36"/>
            </a:pPr>
            <a:r>
              <a:rPr lang="en-US" sz="1400" b="1" dirty="0">
                <a:latin typeface="Times New Roman" pitchFamily="18" charset="0"/>
                <a:cs typeface="Times New Roman" pitchFamily="18" charset="0"/>
              </a:rPr>
              <a:t>BP Diastolic (mmHg) </a:t>
            </a:r>
            <a:r>
              <a:rPr lang="en-US" sz="1400" dirty="0">
                <a:latin typeface="Times New Roman" pitchFamily="18" charset="0"/>
                <a:cs typeface="Times New Roman" pitchFamily="18" charset="0"/>
              </a:rPr>
              <a:t>- Diastolic blood pressure in millimeters of mercury. This is the pressure in the arteries when the heart is at rest between beats.</a:t>
            </a:r>
          </a:p>
          <a:p>
            <a:pPr marL="596900" indent="-457200">
              <a:buSzPct val="100000"/>
              <a:buFont typeface="+mj-lt"/>
              <a:buAutoNum type="arabicPeriod" startAt="36"/>
            </a:pPr>
            <a:r>
              <a:rPr lang="en-US" sz="1400" b="1" dirty="0">
                <a:latin typeface="Times New Roman" pitchFamily="18" charset="0"/>
                <a:cs typeface="Times New Roman" pitchFamily="18" charset="0"/>
              </a:rPr>
              <a:t>Follicle No (L) </a:t>
            </a:r>
            <a:r>
              <a:rPr lang="en-US" sz="1400" dirty="0">
                <a:latin typeface="Times New Roman" pitchFamily="18" charset="0"/>
                <a:cs typeface="Times New Roman" pitchFamily="18" charset="0"/>
              </a:rPr>
              <a:t>- Number of follicles in the left ovary.</a:t>
            </a:r>
          </a:p>
          <a:p>
            <a:pPr marL="596900" indent="-457200">
              <a:buSzPct val="100000"/>
              <a:buFont typeface="+mj-lt"/>
              <a:buAutoNum type="arabicPeriod" startAt="36"/>
            </a:pPr>
            <a:r>
              <a:rPr lang="en-US" sz="1400" b="1" dirty="0">
                <a:latin typeface="Times New Roman" pitchFamily="18" charset="0"/>
                <a:cs typeface="Times New Roman" pitchFamily="18" charset="0"/>
              </a:rPr>
              <a:t>Follicle No (R) </a:t>
            </a:r>
            <a:r>
              <a:rPr lang="en-US" sz="1400" dirty="0">
                <a:latin typeface="Times New Roman" pitchFamily="18" charset="0"/>
                <a:cs typeface="Times New Roman" pitchFamily="18" charset="0"/>
              </a:rPr>
              <a:t>- Number of follicles in the right ovary.</a:t>
            </a:r>
          </a:p>
          <a:p>
            <a:pPr marL="596900" indent="-457200">
              <a:buSzPct val="100000"/>
              <a:buFont typeface="+mj-lt"/>
              <a:buAutoNum type="arabicPeriod" startAt="36"/>
            </a:pPr>
            <a:r>
              <a:rPr lang="en-US" sz="1400" b="1" dirty="0" err="1">
                <a:latin typeface="Times New Roman" pitchFamily="18" charset="0"/>
                <a:cs typeface="Times New Roman" pitchFamily="18" charset="0"/>
              </a:rPr>
              <a:t>Avg</a:t>
            </a:r>
            <a:r>
              <a:rPr lang="en-US" sz="1400" b="1" dirty="0">
                <a:latin typeface="Times New Roman" pitchFamily="18" charset="0"/>
                <a:cs typeface="Times New Roman" pitchFamily="18" charset="0"/>
              </a:rPr>
              <a:t> F size (L) (mm) </a:t>
            </a:r>
            <a:r>
              <a:rPr lang="en-US" sz="1400" dirty="0">
                <a:latin typeface="Times New Roman" pitchFamily="18" charset="0"/>
                <a:cs typeface="Times New Roman" pitchFamily="18" charset="0"/>
              </a:rPr>
              <a:t>- Average follicle size in the left ovary in millimeters.</a:t>
            </a:r>
          </a:p>
          <a:p>
            <a:pPr marL="596900" indent="-457200">
              <a:buSzPct val="100000"/>
              <a:buFont typeface="+mj-lt"/>
              <a:buAutoNum type="arabicPeriod" startAt="36"/>
            </a:pPr>
            <a:r>
              <a:rPr lang="en-US" sz="1400" b="1" dirty="0" err="1">
                <a:latin typeface="Times New Roman" pitchFamily="18" charset="0"/>
                <a:cs typeface="Times New Roman" pitchFamily="18" charset="0"/>
              </a:rPr>
              <a:t>Avg</a:t>
            </a:r>
            <a:r>
              <a:rPr lang="en-US" sz="1400" b="1" dirty="0">
                <a:latin typeface="Times New Roman" pitchFamily="18" charset="0"/>
                <a:cs typeface="Times New Roman" pitchFamily="18" charset="0"/>
              </a:rPr>
              <a:t> F size (R) (mm) </a:t>
            </a:r>
            <a:r>
              <a:rPr lang="en-US" sz="1400" dirty="0">
                <a:latin typeface="Times New Roman" pitchFamily="18" charset="0"/>
                <a:cs typeface="Times New Roman" pitchFamily="18" charset="0"/>
              </a:rPr>
              <a:t>- Average follicle size in the right ovary in millimeters.</a:t>
            </a:r>
          </a:p>
          <a:p>
            <a:pPr marL="596900" indent="-457200">
              <a:buSzPct val="100000"/>
              <a:buFont typeface="+mj-lt"/>
              <a:buAutoNum type="arabicPeriod" startAt="36"/>
            </a:pPr>
            <a:r>
              <a:rPr lang="en-US" sz="1400" b="1" dirty="0">
                <a:latin typeface="Times New Roman" pitchFamily="18" charset="0"/>
                <a:cs typeface="Times New Roman" pitchFamily="18" charset="0"/>
              </a:rPr>
              <a:t>Insulin levels (U/ml) </a:t>
            </a:r>
            <a:r>
              <a:rPr lang="en-US" sz="1400" dirty="0">
                <a:latin typeface="Times New Roman" pitchFamily="18" charset="0"/>
                <a:cs typeface="Times New Roman" pitchFamily="18" charset="0"/>
              </a:rPr>
              <a:t>- Insulin levels in units per milliliter. Insulin is involved in glucose metabolism.</a:t>
            </a:r>
            <a:endParaRPr lang="en-US" sz="1400" b="1" dirty="0">
              <a:latin typeface="Times New Roman" pitchFamily="18" charset="0"/>
              <a:cs typeface="Times New Roman" pitchFamily="18" charset="0"/>
            </a:endParaRPr>
          </a:p>
          <a:p>
            <a:pPr marL="596900" indent="-457200">
              <a:buSzPct val="100000"/>
              <a:buFont typeface="+mj-lt"/>
              <a:buAutoNum type="arabicPeriod" startAt="36"/>
            </a:pPr>
            <a:r>
              <a:rPr lang="en-US" sz="1400" b="1" dirty="0" err="1">
                <a:latin typeface="Times New Roman" pitchFamily="18" charset="0"/>
                <a:cs typeface="Times New Roman" pitchFamily="18" charset="0"/>
              </a:rPr>
              <a:t>Endometrium</a:t>
            </a:r>
            <a:r>
              <a:rPr lang="en-US" sz="1400" b="1" dirty="0">
                <a:latin typeface="Times New Roman" pitchFamily="18" charset="0"/>
                <a:cs typeface="Times New Roman" pitchFamily="18" charset="0"/>
              </a:rPr>
              <a:t> (mm) </a:t>
            </a:r>
            <a:r>
              <a:rPr lang="en-US" sz="1400" dirty="0">
                <a:latin typeface="Times New Roman" pitchFamily="18" charset="0"/>
                <a:cs typeface="Times New Roman" pitchFamily="18" charset="0"/>
              </a:rPr>
              <a:t>- Endometrial thickness in millimeters. This is the thickness of the lining of the uterus.</a:t>
            </a:r>
          </a:p>
        </p:txBody>
      </p:sp>
      <p:sp>
        <p:nvSpPr>
          <p:cNvPr id="4"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5" name="Google Shape;175;p29"/>
          <p:cNvPicPr preferRelativeResize="0"/>
          <p:nvPr/>
        </p:nvPicPr>
        <p:blipFill>
          <a:blip r:embed="rId2">
            <a:alphaModFix/>
          </a:blip>
          <a:stretch>
            <a:fillRect/>
          </a:stretch>
        </p:blipFill>
        <p:spPr>
          <a:xfrm>
            <a:off x="4747625" y="102550"/>
            <a:ext cx="4276902" cy="47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03712" y="240593"/>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3200" b="1" dirty="0"/>
              <a:t>Feature Set Description</a:t>
            </a:r>
            <a:endParaRPr sz="3200" b="1"/>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4338" name="Picture 2"/>
          <p:cNvPicPr>
            <a:picLocks noChangeAspect="1" noChangeArrowheads="1"/>
          </p:cNvPicPr>
          <p:nvPr/>
        </p:nvPicPr>
        <p:blipFill>
          <a:blip r:embed="rId4">
            <a:lum bright="-10000"/>
          </a:blip>
          <a:srcRect/>
          <a:stretch>
            <a:fillRect/>
          </a:stretch>
        </p:blipFill>
        <p:spPr bwMode="auto">
          <a:xfrm>
            <a:off x="868425" y="1080655"/>
            <a:ext cx="3263004" cy="3217026"/>
          </a:xfrm>
          <a:prstGeom prst="rect">
            <a:avLst/>
          </a:prstGeom>
          <a:noFill/>
          <a:ln w="9525">
            <a:solidFill>
              <a:schemeClr val="tx1"/>
            </a:solidFill>
            <a:miter lim="800000"/>
            <a:headEnd/>
            <a:tailEnd/>
          </a:ln>
          <a:effectLst/>
        </p:spPr>
      </p:pic>
      <p:pic>
        <p:nvPicPr>
          <p:cNvPr id="14339" name="Picture 3"/>
          <p:cNvPicPr>
            <a:picLocks noChangeAspect="1" noChangeArrowheads="1"/>
          </p:cNvPicPr>
          <p:nvPr/>
        </p:nvPicPr>
        <p:blipFill>
          <a:blip r:embed="rId5">
            <a:lum bright="-10000"/>
          </a:blip>
          <a:srcRect/>
          <a:stretch>
            <a:fillRect/>
          </a:stretch>
        </p:blipFill>
        <p:spPr bwMode="auto">
          <a:xfrm>
            <a:off x="4487784" y="1080655"/>
            <a:ext cx="3293052" cy="3225338"/>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578773" y="315407"/>
            <a:ext cx="7886700" cy="773560"/>
          </a:xfrm>
          <a:prstGeom prst="rect">
            <a:avLst/>
          </a:prstGeom>
          <a:noFill/>
          <a:ln>
            <a:noFill/>
          </a:ln>
        </p:spPr>
        <p:txBody>
          <a:bodyPr spcFirstLastPara="1" wrap="square" lIns="68575" tIns="34275" rIns="68575" bIns="34275" anchor="ctr" anchorCtr="0">
            <a:normAutofit/>
          </a:bodyPr>
          <a:lstStyle/>
          <a:p>
            <a:pPr lvl="0" algn="ctr">
              <a:buSzPts val="3300"/>
            </a:pPr>
            <a:r>
              <a:rPr lang="en-US" sz="3200" b="1" dirty="0">
                <a:latin typeface="Times New Roman" pitchFamily="18" charset="0"/>
                <a:cs typeface="Times New Roman" pitchFamily="18" charset="0"/>
              </a:rPr>
              <a:t>Domain understanding</a:t>
            </a:r>
            <a:endParaRPr sz="3200" b="1">
              <a:latin typeface="Times New Roman" pitchFamily="18" charset="0"/>
              <a:cs typeface="Times New Roman" pitchFamily="18" charset="0"/>
            </a:endParaRP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85" name="Google Shape;185;p30"/>
          <p:cNvPicPr preferRelativeResize="0"/>
          <p:nvPr/>
        </p:nvPicPr>
        <p:blipFill>
          <a:blip r:embed="rId3">
            <a:alphaModFix/>
          </a:blip>
          <a:stretch>
            <a:fillRect/>
          </a:stretch>
        </p:blipFill>
        <p:spPr>
          <a:xfrm>
            <a:off x="4719412" y="49878"/>
            <a:ext cx="4276902" cy="475575"/>
          </a:xfrm>
          <a:prstGeom prst="rect">
            <a:avLst/>
          </a:prstGeom>
          <a:noFill/>
          <a:ln>
            <a:noFill/>
          </a:ln>
        </p:spPr>
      </p:pic>
      <p:sp>
        <p:nvSpPr>
          <p:cNvPr id="9" name="TextBox 8"/>
          <p:cNvSpPr txBox="1"/>
          <p:nvPr/>
        </p:nvSpPr>
        <p:spPr>
          <a:xfrm>
            <a:off x="365759" y="914400"/>
            <a:ext cx="7879080" cy="4431983"/>
          </a:xfrm>
          <a:prstGeom prst="rect">
            <a:avLst/>
          </a:prstGeom>
          <a:noFill/>
        </p:spPr>
        <p:txBody>
          <a:bodyPr wrap="none" rtlCol="0">
            <a:spAutoFit/>
          </a:bodyPr>
          <a:lstStyle/>
          <a:p>
            <a:pPr>
              <a:buFont typeface="Arial" pitchFamily="34" charset="0"/>
              <a:buChar char="•"/>
            </a:pPr>
            <a:r>
              <a:rPr lang="en-US" b="1" dirty="0">
                <a:latin typeface="Times New Roman" pitchFamily="18" charset="0"/>
                <a:cs typeface="Times New Roman" pitchFamily="18" charset="0"/>
              </a:rPr>
              <a:t>Polycystic Ovary Syndrome (PCOS)</a:t>
            </a:r>
            <a:r>
              <a:rPr lang="en-US" dirty="0">
                <a:latin typeface="Times New Roman" pitchFamily="18" charset="0"/>
                <a:cs typeface="Times New Roman" pitchFamily="18" charset="0"/>
              </a:rPr>
              <a:t>: A hormonal disorder common among women of reproductive age.</a:t>
            </a:r>
          </a:p>
          <a:p>
            <a:pPr>
              <a:buFont typeface="Arial" pitchFamily="34" charset="0"/>
              <a:buChar char="•"/>
            </a:pPr>
            <a:endParaRPr lang="en-US" dirty="0">
              <a:latin typeface="Times New Roman" pitchFamily="18" charset="0"/>
              <a:cs typeface="Times New Roman" pitchFamily="18" charset="0"/>
            </a:endParaRPr>
          </a:p>
          <a:p>
            <a:r>
              <a:rPr lang="en-US" sz="1600" b="1" dirty="0">
                <a:latin typeface="Times New Roman" pitchFamily="18" charset="0"/>
                <a:cs typeface="Times New Roman" pitchFamily="18" charset="0"/>
              </a:rPr>
              <a:t>Common Symptoms -</a:t>
            </a:r>
          </a:p>
          <a:p>
            <a:pPr>
              <a:buFont typeface="Arial" pitchFamily="34" charset="0"/>
              <a:buChar char="•"/>
            </a:pPr>
            <a:r>
              <a:rPr lang="en-US" b="1" dirty="0">
                <a:latin typeface="Times New Roman" pitchFamily="18" charset="0"/>
                <a:cs typeface="Times New Roman" pitchFamily="18" charset="0"/>
              </a:rPr>
              <a:t>Irregular Menstrual Cycles</a:t>
            </a:r>
            <a:r>
              <a:rPr lang="en-US" dirty="0">
                <a:latin typeface="Times New Roman" pitchFamily="18" charset="0"/>
                <a:cs typeface="Times New Roman" pitchFamily="18" charset="0"/>
              </a:rPr>
              <a:t>: Menstrual periods that are infrequent, irregular, or prolonged.</a:t>
            </a:r>
          </a:p>
          <a:p>
            <a:pPr>
              <a:buFont typeface="Arial" pitchFamily="34" charset="0"/>
              <a:buChar char="•"/>
            </a:pPr>
            <a:r>
              <a:rPr lang="en-US" b="1" dirty="0">
                <a:latin typeface="Times New Roman" pitchFamily="18" charset="0"/>
                <a:cs typeface="Times New Roman" pitchFamily="18" charset="0"/>
              </a:rPr>
              <a:t>Abnormal hair </a:t>
            </a:r>
            <a:r>
              <a:rPr lang="en-US" dirty="0">
                <a:latin typeface="Times New Roman" pitchFamily="18" charset="0"/>
                <a:cs typeface="Times New Roman" pitchFamily="18" charset="0"/>
              </a:rPr>
              <a:t>: Excessive hair growth on the face, back.</a:t>
            </a:r>
          </a:p>
          <a:p>
            <a:pPr>
              <a:buFont typeface="Arial" pitchFamily="34" charset="0"/>
              <a:buChar char="•"/>
            </a:pPr>
            <a:r>
              <a:rPr lang="en-US" b="1" dirty="0">
                <a:latin typeface="Times New Roman" pitchFamily="18" charset="0"/>
                <a:cs typeface="Times New Roman" pitchFamily="18" charset="0"/>
              </a:rPr>
              <a:t>Acne</a:t>
            </a:r>
            <a:r>
              <a:rPr lang="en-US" dirty="0">
                <a:latin typeface="Times New Roman" pitchFamily="18" charset="0"/>
                <a:cs typeface="Times New Roman" pitchFamily="18" charset="0"/>
              </a:rPr>
              <a:t>: Severe acne and skin issues.</a:t>
            </a:r>
          </a:p>
          <a:p>
            <a:pPr>
              <a:buFont typeface="Arial" pitchFamily="34" charset="0"/>
              <a:buChar char="•"/>
            </a:pPr>
            <a:r>
              <a:rPr lang="en-US" b="1" dirty="0">
                <a:latin typeface="Times New Roman" pitchFamily="18" charset="0"/>
                <a:cs typeface="Times New Roman" pitchFamily="18" charset="0"/>
              </a:rPr>
              <a:t>Obesity</a:t>
            </a:r>
            <a:r>
              <a:rPr lang="en-US" dirty="0">
                <a:latin typeface="Times New Roman" pitchFamily="18" charset="0"/>
                <a:cs typeface="Times New Roman" pitchFamily="18" charset="0"/>
              </a:rPr>
              <a:t>: Weight gain and difficulty losing weight.</a:t>
            </a:r>
          </a:p>
          <a:p>
            <a:pPr>
              <a:buFont typeface="Arial" pitchFamily="34" charset="0"/>
              <a:buChar char="•"/>
            </a:pPr>
            <a:r>
              <a:rPr lang="en-US" b="1" dirty="0">
                <a:latin typeface="Times New Roman" pitchFamily="18" charset="0"/>
                <a:cs typeface="Times New Roman" pitchFamily="18" charset="0"/>
              </a:rPr>
              <a:t>Ovarian Cysts</a:t>
            </a:r>
            <a:r>
              <a:rPr lang="en-US" dirty="0">
                <a:latin typeface="Times New Roman" pitchFamily="18" charset="0"/>
                <a:cs typeface="Times New Roman" pitchFamily="18" charset="0"/>
              </a:rPr>
              <a:t>: Presence of multiple small cysts on the ovaries.</a:t>
            </a:r>
          </a:p>
          <a:p>
            <a:pPr>
              <a:buFont typeface="Arial" pitchFamily="34" charset="0"/>
              <a:buChar char="•"/>
            </a:pPr>
            <a:endParaRPr lang="en-US" dirty="0">
              <a:latin typeface="Times New Roman" pitchFamily="18" charset="0"/>
              <a:cs typeface="Times New Roman" pitchFamily="18" charset="0"/>
            </a:endParaRPr>
          </a:p>
          <a:p>
            <a:r>
              <a:rPr lang="en-US" sz="1600" b="1" dirty="0">
                <a:latin typeface="Times New Roman" pitchFamily="18" charset="0"/>
                <a:cs typeface="Times New Roman" pitchFamily="18" charset="0"/>
              </a:rPr>
              <a:t>Diagnosis - </a:t>
            </a:r>
          </a:p>
          <a:p>
            <a:r>
              <a:rPr lang="en-US" b="1" dirty="0">
                <a:latin typeface="Times New Roman" pitchFamily="18" charset="0"/>
                <a:cs typeface="Times New Roman" pitchFamily="18" charset="0"/>
              </a:rPr>
              <a:t>Rotterdam Criteria</a:t>
            </a:r>
            <a:r>
              <a:rPr lang="en-US" dirty="0">
                <a:latin typeface="Times New Roman" pitchFamily="18" charset="0"/>
                <a:cs typeface="Times New Roman" pitchFamily="18" charset="0"/>
              </a:rPr>
              <a:t>: Diagnosis typically requires at least two of the following three criteria:</a:t>
            </a:r>
          </a:p>
          <a:p>
            <a:pPr lvl="1">
              <a:buFont typeface="Arial" pitchFamily="34" charset="0"/>
              <a:buChar char="•"/>
            </a:pPr>
            <a:r>
              <a:rPr lang="en-US" dirty="0">
                <a:latin typeface="Times New Roman" pitchFamily="18" charset="0"/>
                <a:cs typeface="Times New Roman" pitchFamily="18" charset="0"/>
              </a:rPr>
              <a:t>Irregular ovulation or </a:t>
            </a:r>
            <a:r>
              <a:rPr lang="en-US" dirty="0" err="1">
                <a:latin typeface="Times New Roman" pitchFamily="18" charset="0"/>
                <a:cs typeface="Times New Roman" pitchFamily="18" charset="0"/>
              </a:rPr>
              <a:t>anovulation</a:t>
            </a:r>
            <a:r>
              <a:rPr lang="en-US" dirty="0">
                <a:latin typeface="Times New Roman" pitchFamily="18" charset="0"/>
                <a:cs typeface="Times New Roman" pitchFamily="18" charset="0"/>
              </a:rPr>
              <a:t>.</a:t>
            </a:r>
          </a:p>
          <a:p>
            <a:pPr lvl="1">
              <a:buFont typeface="Arial" pitchFamily="34" charset="0"/>
              <a:buChar char="•"/>
            </a:pPr>
            <a:r>
              <a:rPr lang="en-US" dirty="0">
                <a:latin typeface="Times New Roman" pitchFamily="18" charset="0"/>
                <a:cs typeface="Times New Roman" pitchFamily="18" charset="0"/>
              </a:rPr>
              <a:t>Elevated androgen levels (clinical or biochemical signs).</a:t>
            </a:r>
          </a:p>
          <a:p>
            <a:pPr lvl="1">
              <a:buFont typeface="Arial" pitchFamily="34" charset="0"/>
              <a:buChar char="•"/>
            </a:pPr>
            <a:r>
              <a:rPr lang="en-US" dirty="0">
                <a:latin typeface="Times New Roman" pitchFamily="18" charset="0"/>
                <a:cs typeface="Times New Roman" pitchFamily="18" charset="0"/>
              </a:rPr>
              <a:t>Polycystic ovaries visible on an ultrasound.</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423473"/>
            <a:ext cx="7886700" cy="773560"/>
          </a:xfrm>
          <a:prstGeom prst="rect">
            <a:avLst/>
          </a:prstGeom>
          <a:noFill/>
          <a:ln>
            <a:noFill/>
          </a:ln>
        </p:spPr>
        <p:txBody>
          <a:bodyPr spcFirstLastPara="1" wrap="square" lIns="68575" tIns="34275" rIns="68575" bIns="34275" anchor="ctr" anchorCtr="0">
            <a:normAutofit/>
          </a:bodyPr>
          <a:lstStyle/>
          <a:p>
            <a:pPr lvl="0" algn="ctr">
              <a:buSzPts val="3300"/>
            </a:pPr>
            <a:r>
              <a:rPr lang="en-US" sz="3200" b="1" dirty="0">
                <a:latin typeface="Times New Roman" pitchFamily="18" charset="0"/>
                <a:cs typeface="Times New Roman" pitchFamily="18" charset="0"/>
              </a:rPr>
              <a:t>Domain understanding</a:t>
            </a:r>
            <a:endParaRPr sz="3200" b="1">
              <a:latin typeface="Times New Roman" pitchFamily="18" charset="0"/>
              <a:cs typeface="Times New Roman" pitchFamily="18" charset="0"/>
            </a:endParaRP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185" name="Google Shape;185;p30"/>
          <p:cNvPicPr preferRelativeResize="0"/>
          <p:nvPr/>
        </p:nvPicPr>
        <p:blipFill>
          <a:blip r:embed="rId3">
            <a:alphaModFix/>
          </a:blip>
          <a:stretch>
            <a:fillRect/>
          </a:stretch>
        </p:blipFill>
        <p:spPr>
          <a:xfrm>
            <a:off x="4719412" y="49878"/>
            <a:ext cx="4276902" cy="475575"/>
          </a:xfrm>
          <a:prstGeom prst="rect">
            <a:avLst/>
          </a:prstGeom>
          <a:noFill/>
          <a:ln>
            <a:noFill/>
          </a:ln>
        </p:spPr>
      </p:pic>
      <p:sp>
        <p:nvSpPr>
          <p:cNvPr id="9" name="TextBox 8"/>
          <p:cNvSpPr txBox="1"/>
          <p:nvPr/>
        </p:nvSpPr>
        <p:spPr>
          <a:xfrm>
            <a:off x="365759" y="1039091"/>
            <a:ext cx="8778241" cy="2954655"/>
          </a:xfrm>
          <a:prstGeom prst="rect">
            <a:avLst/>
          </a:prstGeom>
          <a:noFill/>
        </p:spPr>
        <p:txBody>
          <a:bodyPr wrap="square" rtlCol="0">
            <a:spAutoFit/>
          </a:bodyPr>
          <a:lstStyle/>
          <a:p>
            <a:r>
              <a:rPr lang="en-US" sz="1800" b="1" dirty="0">
                <a:latin typeface="Times New Roman" pitchFamily="18" charset="0"/>
                <a:cs typeface="Times New Roman" pitchFamily="18" charset="0"/>
              </a:rPr>
              <a:t>Causes and Risk Factors - </a:t>
            </a:r>
          </a:p>
          <a:p>
            <a:pPr marL="342900" indent="-342900">
              <a:buFont typeface="+mj-lt"/>
              <a:buAutoNum type="arabicPeriod"/>
            </a:pPr>
            <a:r>
              <a:rPr lang="en-US" b="1" dirty="0">
                <a:latin typeface="Times New Roman" pitchFamily="18" charset="0"/>
                <a:cs typeface="Times New Roman" pitchFamily="18" charset="0"/>
              </a:rPr>
              <a:t>Genetic Factors</a:t>
            </a:r>
          </a:p>
          <a:p>
            <a:pPr>
              <a:buFont typeface="Arial" pitchFamily="34" charset="0"/>
              <a:buChar char="•"/>
            </a:pPr>
            <a:r>
              <a:rPr lang="en-US" b="1" dirty="0">
                <a:latin typeface="Times New Roman" pitchFamily="18" charset="0"/>
                <a:cs typeface="Times New Roman" pitchFamily="18" charset="0"/>
              </a:rPr>
              <a:t>Family History</a:t>
            </a:r>
            <a:r>
              <a:rPr lang="en-US" dirty="0">
                <a:latin typeface="Times New Roman" pitchFamily="18" charset="0"/>
                <a:cs typeface="Times New Roman" pitchFamily="18" charset="0"/>
              </a:rPr>
              <a:t>: Strong genetic predisposition; PCOS often runs in families.</a:t>
            </a:r>
          </a:p>
          <a:p>
            <a:endParaRPr lang="en-US" dirty="0">
              <a:latin typeface="Times New Roman" pitchFamily="18" charset="0"/>
              <a:cs typeface="Times New Roman" pitchFamily="18" charset="0"/>
            </a:endParaRPr>
          </a:p>
          <a:p>
            <a:pPr marL="342900" indent="-342900">
              <a:buFont typeface="+mj-lt"/>
              <a:buAutoNum type="arabicPeriod" startAt="2"/>
            </a:pPr>
            <a:r>
              <a:rPr lang="en-US" b="1" dirty="0">
                <a:latin typeface="Times New Roman" pitchFamily="18" charset="0"/>
                <a:cs typeface="Times New Roman" pitchFamily="18" charset="0"/>
              </a:rPr>
              <a:t>Environmental Factors -</a:t>
            </a:r>
          </a:p>
          <a:p>
            <a:pPr>
              <a:buFont typeface="Arial" pitchFamily="34" charset="0"/>
              <a:buChar char="•"/>
            </a:pPr>
            <a:r>
              <a:rPr lang="en-US" b="1" dirty="0">
                <a:latin typeface="Times New Roman" pitchFamily="18" charset="0"/>
                <a:cs typeface="Times New Roman" pitchFamily="18" charset="0"/>
              </a:rPr>
              <a:t>Diet</a:t>
            </a:r>
            <a:r>
              <a:rPr lang="en-US" dirty="0">
                <a:latin typeface="Times New Roman" pitchFamily="18" charset="0"/>
                <a:cs typeface="Times New Roman" pitchFamily="18" charset="0"/>
              </a:rPr>
              <a:t>: High intake of unhealthy foods can exacerbate symptoms.</a:t>
            </a:r>
          </a:p>
          <a:p>
            <a:pPr>
              <a:buFont typeface="Arial" pitchFamily="34" charset="0"/>
              <a:buChar char="•"/>
            </a:pPr>
            <a:r>
              <a:rPr lang="en-US" b="1" dirty="0">
                <a:latin typeface="Times New Roman" pitchFamily="18" charset="0"/>
                <a:cs typeface="Times New Roman" pitchFamily="18" charset="0"/>
              </a:rPr>
              <a:t>Physical Activity</a:t>
            </a:r>
            <a:r>
              <a:rPr lang="en-US" dirty="0">
                <a:latin typeface="Times New Roman" pitchFamily="18" charset="0"/>
                <a:cs typeface="Times New Roman" pitchFamily="18" charset="0"/>
              </a:rPr>
              <a:t>: Lack of regular exercise can contribute to the condition.</a:t>
            </a:r>
          </a:p>
          <a:p>
            <a:pPr>
              <a:buFont typeface="Arial" pitchFamily="34" charset="0"/>
              <a:buChar char="•"/>
            </a:pPr>
            <a:r>
              <a:rPr lang="en-US" b="1" dirty="0">
                <a:latin typeface="Times New Roman" pitchFamily="18" charset="0"/>
                <a:cs typeface="Times New Roman" pitchFamily="18" charset="0"/>
              </a:rPr>
              <a:t>Endocrine-Disrupting Chemicals</a:t>
            </a:r>
            <a:r>
              <a:rPr lang="en-US" dirty="0">
                <a:latin typeface="Times New Roman" pitchFamily="18" charset="0"/>
                <a:cs typeface="Times New Roman" pitchFamily="18" charset="0"/>
              </a:rPr>
              <a:t>: Exposure to chemicals that interfere with hormonal functions.</a:t>
            </a:r>
          </a:p>
          <a:p>
            <a:endParaRPr lang="en-US" dirty="0">
              <a:latin typeface="Times New Roman" pitchFamily="18" charset="0"/>
              <a:cs typeface="Times New Roman" pitchFamily="18" charset="0"/>
            </a:endParaRPr>
          </a:p>
          <a:p>
            <a:pPr marL="342900" indent="-342900">
              <a:buFont typeface="+mj-lt"/>
              <a:buAutoNum type="arabicPeriod" startAt="3"/>
            </a:pPr>
            <a:r>
              <a:rPr lang="en-US" b="1" dirty="0">
                <a:latin typeface="Times New Roman" pitchFamily="18" charset="0"/>
                <a:cs typeface="Times New Roman" pitchFamily="18" charset="0"/>
              </a:rPr>
              <a:t>Hormonal Imbalances -</a:t>
            </a:r>
          </a:p>
          <a:p>
            <a:pPr>
              <a:buFont typeface="Arial" pitchFamily="34" charset="0"/>
              <a:buChar char="•"/>
            </a:pPr>
            <a:r>
              <a:rPr lang="en-US" b="1" dirty="0">
                <a:latin typeface="Times New Roman" pitchFamily="18" charset="0"/>
                <a:cs typeface="Times New Roman" pitchFamily="18" charset="0"/>
              </a:rPr>
              <a:t>Elevated Androgens</a:t>
            </a:r>
            <a:r>
              <a:rPr lang="en-US" dirty="0">
                <a:latin typeface="Times New Roman" pitchFamily="18" charset="0"/>
                <a:cs typeface="Times New Roman" pitchFamily="18" charset="0"/>
              </a:rPr>
              <a:t>: Higher levels of male hormones which can cause symptoms like </a:t>
            </a:r>
            <a:r>
              <a:rPr lang="en-US" dirty="0" err="1">
                <a:latin typeface="Times New Roman" pitchFamily="18" charset="0"/>
                <a:cs typeface="Times New Roman" pitchFamily="18" charset="0"/>
              </a:rPr>
              <a:t>hirsutism</a:t>
            </a:r>
            <a:r>
              <a:rPr lang="en-US" dirty="0">
                <a:latin typeface="Times New Roman" pitchFamily="18" charset="0"/>
                <a:cs typeface="Times New Roman" pitchFamily="18" charset="0"/>
              </a:rPr>
              <a:t> and acne.</a:t>
            </a:r>
          </a:p>
          <a:p>
            <a:pPr>
              <a:buFont typeface="Arial" pitchFamily="34" charset="0"/>
              <a:buChar char="•"/>
            </a:pPr>
            <a:r>
              <a:rPr lang="en-US" b="1" dirty="0">
                <a:latin typeface="Times New Roman" pitchFamily="18" charset="0"/>
                <a:cs typeface="Times New Roman" pitchFamily="18" charset="0"/>
              </a:rPr>
              <a:t>Insulin Resistance</a:t>
            </a:r>
            <a:r>
              <a:rPr lang="en-US" dirty="0">
                <a:latin typeface="Times New Roman" pitchFamily="18" charset="0"/>
                <a:cs typeface="Times New Roman" pitchFamily="18" charset="0"/>
              </a:rPr>
              <a:t>: Insulin resistance and </a:t>
            </a:r>
            <a:r>
              <a:rPr lang="en-US" dirty="0" err="1">
                <a:latin typeface="Times New Roman" pitchFamily="18" charset="0"/>
                <a:cs typeface="Times New Roman" pitchFamily="18" charset="0"/>
              </a:rPr>
              <a:t>hyperinsulinemia</a:t>
            </a:r>
            <a:r>
              <a:rPr lang="en-US" dirty="0">
                <a:latin typeface="Times New Roman" pitchFamily="18" charset="0"/>
                <a:cs typeface="Times New Roman" pitchFamily="18" charset="0"/>
              </a:rPr>
              <a:t>, leading to higher insulin levels which can worsen PCOS symptoms.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578773" y="315407"/>
            <a:ext cx="7886700" cy="773560"/>
          </a:xfrm>
          <a:prstGeom prst="rect">
            <a:avLst/>
          </a:prstGeom>
          <a:noFill/>
          <a:ln>
            <a:noFill/>
          </a:ln>
        </p:spPr>
        <p:txBody>
          <a:bodyPr spcFirstLastPara="1" wrap="square" lIns="68575" tIns="34275" rIns="68575" bIns="34275" anchor="ctr" anchorCtr="0">
            <a:normAutofit/>
          </a:bodyPr>
          <a:lstStyle/>
          <a:p>
            <a:pPr lvl="0" algn="ctr">
              <a:buSzPts val="3300"/>
            </a:pPr>
            <a:r>
              <a:rPr lang="en-US" sz="3200" b="1" dirty="0">
                <a:latin typeface="Times New Roman" pitchFamily="18" charset="0"/>
                <a:cs typeface="Times New Roman" pitchFamily="18" charset="0"/>
              </a:rPr>
              <a:t>Domain understanding</a:t>
            </a:r>
            <a:endParaRPr sz="3200" b="1">
              <a:latin typeface="Times New Roman" pitchFamily="18" charset="0"/>
              <a:cs typeface="Times New Roman" pitchFamily="18" charset="0"/>
            </a:endParaRP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185" name="Google Shape;185;p30"/>
          <p:cNvPicPr preferRelativeResize="0"/>
          <p:nvPr/>
        </p:nvPicPr>
        <p:blipFill>
          <a:blip r:embed="rId3">
            <a:alphaModFix/>
          </a:blip>
          <a:stretch>
            <a:fillRect/>
          </a:stretch>
        </p:blipFill>
        <p:spPr>
          <a:xfrm>
            <a:off x="4719412" y="49878"/>
            <a:ext cx="4276902" cy="475575"/>
          </a:xfrm>
          <a:prstGeom prst="rect">
            <a:avLst/>
          </a:prstGeom>
          <a:noFill/>
          <a:ln>
            <a:noFill/>
          </a:ln>
        </p:spPr>
      </p:pic>
      <p:sp>
        <p:nvSpPr>
          <p:cNvPr id="9" name="TextBox 8"/>
          <p:cNvSpPr txBox="1"/>
          <p:nvPr/>
        </p:nvSpPr>
        <p:spPr>
          <a:xfrm>
            <a:off x="365759" y="939337"/>
            <a:ext cx="8778241" cy="3447098"/>
          </a:xfrm>
          <a:prstGeom prst="rect">
            <a:avLst/>
          </a:prstGeom>
          <a:noFill/>
        </p:spPr>
        <p:txBody>
          <a:bodyPr wrap="square" rtlCol="0">
            <a:spAutoFit/>
          </a:bodyPr>
          <a:lstStyle/>
          <a:p>
            <a:r>
              <a:rPr lang="en-US" sz="1800" b="1" dirty="0">
                <a:latin typeface="Times New Roman" pitchFamily="18" charset="0"/>
                <a:cs typeface="Times New Roman" pitchFamily="18" charset="0"/>
              </a:rPr>
              <a:t>Treatment and Management -</a:t>
            </a:r>
          </a:p>
          <a:p>
            <a:r>
              <a:rPr lang="en-US" sz="1600" b="1" dirty="0">
                <a:latin typeface="Times New Roman" pitchFamily="18" charset="0"/>
                <a:cs typeface="Times New Roman" pitchFamily="18" charset="0"/>
              </a:rPr>
              <a:t>Lifestyle Changes -</a:t>
            </a:r>
          </a:p>
          <a:p>
            <a:pPr>
              <a:buFont typeface="Arial" pitchFamily="34" charset="0"/>
              <a:buChar char="•"/>
            </a:pPr>
            <a:r>
              <a:rPr lang="en-US" b="1" dirty="0">
                <a:latin typeface="Times New Roman" pitchFamily="18" charset="0"/>
                <a:cs typeface="Times New Roman" pitchFamily="18" charset="0"/>
              </a:rPr>
              <a:t>Diet</a:t>
            </a:r>
            <a:r>
              <a:rPr lang="en-US" dirty="0">
                <a:latin typeface="Times New Roman" pitchFamily="18" charset="0"/>
                <a:cs typeface="Times New Roman" pitchFamily="18" charset="0"/>
              </a:rPr>
              <a:t>: Eating a balanced diet rich in whole grains, lean proteins, and healthy fats.</a:t>
            </a:r>
          </a:p>
          <a:p>
            <a:pPr>
              <a:buFont typeface="Arial" pitchFamily="34" charset="0"/>
              <a:buChar char="•"/>
            </a:pPr>
            <a:r>
              <a:rPr lang="en-US" b="1" dirty="0">
                <a:latin typeface="Times New Roman" pitchFamily="18" charset="0"/>
                <a:cs typeface="Times New Roman" pitchFamily="18" charset="0"/>
              </a:rPr>
              <a:t>Exercise</a:t>
            </a:r>
            <a:r>
              <a:rPr lang="en-US" dirty="0">
                <a:latin typeface="Times New Roman" pitchFamily="18" charset="0"/>
                <a:cs typeface="Times New Roman" pitchFamily="18" charset="0"/>
              </a:rPr>
              <a:t>: Regular physical activity to improve insulin sensitivity and help with weight management.</a:t>
            </a:r>
          </a:p>
          <a:p>
            <a:endParaRPr lang="en-US" dirty="0">
              <a:latin typeface="Times New Roman" pitchFamily="18" charset="0"/>
              <a:cs typeface="Times New Roman" pitchFamily="18" charset="0"/>
            </a:endParaRPr>
          </a:p>
          <a:p>
            <a:r>
              <a:rPr lang="en-US" sz="1600" b="1" dirty="0">
                <a:latin typeface="Times New Roman" pitchFamily="18" charset="0"/>
                <a:cs typeface="Times New Roman" pitchFamily="18" charset="0"/>
              </a:rPr>
              <a:t>Medical Treatments -</a:t>
            </a:r>
          </a:p>
          <a:p>
            <a:pPr>
              <a:buFont typeface="Arial" pitchFamily="34" charset="0"/>
              <a:buChar char="•"/>
            </a:pPr>
            <a:r>
              <a:rPr lang="en-US" b="1" dirty="0">
                <a:latin typeface="Times New Roman" pitchFamily="18" charset="0"/>
                <a:cs typeface="Times New Roman" pitchFamily="18" charset="0"/>
              </a:rPr>
              <a:t>Hormonal Contraceptives</a:t>
            </a:r>
            <a:r>
              <a:rPr lang="en-US" dirty="0">
                <a:latin typeface="Times New Roman" pitchFamily="18" charset="0"/>
                <a:cs typeface="Times New Roman" pitchFamily="18" charset="0"/>
              </a:rPr>
              <a:t>: Birth control pills to regulate menstrual cycles and reduce androgen levels.</a:t>
            </a:r>
          </a:p>
          <a:p>
            <a:pPr>
              <a:buFont typeface="Arial" pitchFamily="34" charset="0"/>
              <a:buChar char="•"/>
            </a:pPr>
            <a:r>
              <a:rPr lang="en-US" b="1" dirty="0">
                <a:latin typeface="Times New Roman" pitchFamily="18" charset="0"/>
                <a:cs typeface="Times New Roman" pitchFamily="18" charset="0"/>
              </a:rPr>
              <a:t>Anti-androgens</a:t>
            </a:r>
            <a:r>
              <a:rPr lang="en-US" dirty="0">
                <a:latin typeface="Times New Roman" pitchFamily="18" charset="0"/>
                <a:cs typeface="Times New Roman" pitchFamily="18" charset="0"/>
              </a:rPr>
              <a:t>: Medications to reduce excessive hair growth and acne.</a:t>
            </a:r>
          </a:p>
          <a:p>
            <a:pPr>
              <a:buFont typeface="Arial" pitchFamily="34" charset="0"/>
              <a:buChar char="•"/>
            </a:pPr>
            <a:r>
              <a:rPr lang="en-US" b="1" dirty="0" err="1">
                <a:latin typeface="Times New Roman" pitchFamily="18" charset="0"/>
                <a:cs typeface="Times New Roman" pitchFamily="18" charset="0"/>
              </a:rPr>
              <a:t>Metformin</a:t>
            </a:r>
            <a:r>
              <a:rPr lang="en-US" dirty="0">
                <a:latin typeface="Times New Roman" pitchFamily="18" charset="0"/>
                <a:cs typeface="Times New Roman" pitchFamily="18" charset="0"/>
              </a:rPr>
              <a:t>: A medication to improve insulin sensitivity and lower insulin levels.</a:t>
            </a:r>
          </a:p>
          <a:p>
            <a:endParaRPr lang="en-US" dirty="0">
              <a:latin typeface="Times New Roman" pitchFamily="18" charset="0"/>
              <a:cs typeface="Times New Roman" pitchFamily="18" charset="0"/>
            </a:endParaRPr>
          </a:p>
          <a:p>
            <a:r>
              <a:rPr lang="en-US" sz="1600" b="1" dirty="0">
                <a:latin typeface="Times New Roman" pitchFamily="18" charset="0"/>
                <a:cs typeface="Times New Roman" pitchFamily="18" charset="0"/>
              </a:rPr>
              <a:t>Fertility Treatments -</a:t>
            </a:r>
          </a:p>
          <a:p>
            <a:pPr>
              <a:buFont typeface="Arial" pitchFamily="34" charset="0"/>
              <a:buChar char="•"/>
            </a:pPr>
            <a:r>
              <a:rPr lang="en-US" b="1" dirty="0">
                <a:latin typeface="Times New Roman" pitchFamily="18" charset="0"/>
                <a:cs typeface="Times New Roman" pitchFamily="18" charset="0"/>
              </a:rPr>
              <a:t>Ovulation Induction</a:t>
            </a:r>
            <a:r>
              <a:rPr lang="en-US" dirty="0">
                <a:latin typeface="Times New Roman" pitchFamily="18" charset="0"/>
                <a:cs typeface="Times New Roman" pitchFamily="18" charset="0"/>
              </a:rPr>
              <a:t>: Medications like </a:t>
            </a:r>
            <a:r>
              <a:rPr lang="en-US" dirty="0" err="1">
                <a:latin typeface="Times New Roman" pitchFamily="18" charset="0"/>
                <a:cs typeface="Times New Roman" pitchFamily="18" charset="0"/>
              </a:rPr>
              <a:t>clomiphene</a:t>
            </a:r>
            <a:r>
              <a:rPr lang="en-US" dirty="0">
                <a:latin typeface="Times New Roman" pitchFamily="18" charset="0"/>
                <a:cs typeface="Times New Roman" pitchFamily="18" charset="0"/>
              </a:rPr>
              <a:t> citrate or </a:t>
            </a:r>
            <a:r>
              <a:rPr lang="en-US" dirty="0" err="1">
                <a:latin typeface="Times New Roman" pitchFamily="18" charset="0"/>
                <a:cs typeface="Times New Roman" pitchFamily="18" charset="0"/>
              </a:rPr>
              <a:t>letrozole</a:t>
            </a:r>
            <a:r>
              <a:rPr lang="en-US" dirty="0">
                <a:latin typeface="Times New Roman" pitchFamily="18" charset="0"/>
                <a:cs typeface="Times New Roman" pitchFamily="18" charset="0"/>
              </a:rPr>
              <a:t> to stimulate ovulation (Ovulation is the release of eggs from the ovaries).</a:t>
            </a:r>
          </a:p>
          <a:p>
            <a:pPr>
              <a:buFont typeface="Arial" pitchFamily="34" charset="0"/>
              <a:buChar char="•"/>
            </a:pPr>
            <a:r>
              <a:rPr lang="en-US" b="1" dirty="0">
                <a:latin typeface="Times New Roman" pitchFamily="18" charset="0"/>
                <a:cs typeface="Times New Roman" pitchFamily="18" charset="0"/>
              </a:rPr>
              <a:t>Assisted Reproductive Technologies (ART)</a:t>
            </a:r>
            <a:r>
              <a:rPr lang="en-US" dirty="0">
                <a:latin typeface="Times New Roman" pitchFamily="18" charset="0"/>
                <a:cs typeface="Times New Roman" pitchFamily="18" charset="0"/>
              </a:rPr>
              <a:t>: Options such as in vitro fertilization (IVF) for women who do not respond to other treatments.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12025" y="124215"/>
            <a:ext cx="7886700" cy="898250"/>
          </a:xfrm>
          <a:prstGeom prst="rect">
            <a:avLst/>
          </a:prstGeom>
          <a:noFill/>
          <a:ln>
            <a:noFill/>
          </a:ln>
        </p:spPr>
        <p:txBody>
          <a:bodyPr spcFirstLastPara="1" wrap="square" lIns="68575" tIns="34275" rIns="68575" bIns="34275" anchor="ctr" anchorCtr="0">
            <a:normAutofit/>
          </a:bodyPr>
          <a:lstStyle/>
          <a:p>
            <a:pPr lvl="0" algn="ctr">
              <a:buSzPts val="3300"/>
            </a:pPr>
            <a:r>
              <a:rPr lang="en" sz="2400" b="1" dirty="0">
                <a:latin typeface="Times New Roman" pitchFamily="18" charset="0"/>
                <a:cs typeface="Times New Roman" pitchFamily="18" charset="0"/>
              </a:rPr>
              <a:t>Data Cleaning and </a:t>
            </a:r>
            <a:r>
              <a:rPr lang="en-US" sz="2400" b="1" dirty="0">
                <a:latin typeface="Times New Roman" pitchFamily="18" charset="0"/>
                <a:cs typeface="Times New Roman" pitchFamily="18" charset="0"/>
              </a:rPr>
              <a:t>Preprocessing</a:t>
            </a:r>
            <a:endParaRPr sz="2400" b="1">
              <a:latin typeface="Times New Roman" pitchFamily="18" charset="0"/>
              <a:cs typeface="Times New Roman" pitchFamily="18" charset="0"/>
            </a:endParaRPr>
          </a:p>
        </p:txBody>
      </p:sp>
      <p:sp>
        <p:nvSpPr>
          <p:cNvPr id="193" name="Google Shape;193;p31"/>
          <p:cNvSpPr txBox="1">
            <a:spLocks noGrp="1"/>
          </p:cNvSpPr>
          <p:nvPr>
            <p:ph type="body" idx="1"/>
          </p:nvPr>
        </p:nvSpPr>
        <p:spPr>
          <a:xfrm>
            <a:off x="387582" y="773082"/>
            <a:ext cx="4857750" cy="3258590"/>
          </a:xfrm>
          <a:prstGeom prst="rect">
            <a:avLst/>
          </a:prstGeom>
          <a:noFill/>
          <a:ln>
            <a:noFill/>
          </a:ln>
        </p:spPr>
        <p:txBody>
          <a:bodyPr spcFirstLastPara="1" wrap="square" lIns="68575" tIns="34275" rIns="68575" bIns="34275" anchor="t" anchorCtr="0">
            <a:noAutofit/>
          </a:bodyPr>
          <a:lstStyle/>
          <a:p>
            <a:pPr>
              <a:buNone/>
            </a:pPr>
            <a:r>
              <a:rPr lang="en-US" sz="900" b="1" dirty="0">
                <a:latin typeface="Times New Roman" pitchFamily="18" charset="0"/>
                <a:cs typeface="Times New Roman" pitchFamily="18" charset="0"/>
              </a:rPr>
              <a:t>1. Identifying Features:</a:t>
            </a:r>
            <a:endParaRPr lang="en-US" sz="800" dirty="0">
              <a:latin typeface="Times New Roman" pitchFamily="18" charset="0"/>
              <a:cs typeface="Times New Roman" pitchFamily="18" charset="0"/>
            </a:endParaRPr>
          </a:p>
          <a:p>
            <a:pPr fontAlgn="base"/>
            <a:r>
              <a:rPr lang="en-US" sz="900" b="1" dirty="0">
                <a:latin typeface="Times New Roman" pitchFamily="18" charset="0"/>
                <a:cs typeface="Times New Roman" pitchFamily="18" charset="0"/>
              </a:rPr>
              <a:t>Categorical Features:</a:t>
            </a:r>
            <a:endParaRPr lang="en-US" sz="900" dirty="0">
              <a:latin typeface="Times New Roman" pitchFamily="18" charset="0"/>
              <a:cs typeface="Times New Roman" pitchFamily="18" charset="0"/>
            </a:endParaRPr>
          </a:p>
          <a:p>
            <a:pPr lvl="1" fontAlgn="base"/>
            <a:r>
              <a:rPr lang="en-US" sz="700" dirty="0">
                <a:latin typeface="Times New Roman" pitchFamily="18" charset="0"/>
                <a:cs typeface="Times New Roman" pitchFamily="18" charset="0"/>
              </a:rPr>
              <a:t>Total: 12 features</a:t>
            </a:r>
          </a:p>
          <a:p>
            <a:pPr lvl="1" fontAlgn="base"/>
            <a:r>
              <a:rPr lang="en-US" sz="700" dirty="0">
                <a:latin typeface="Times New Roman" pitchFamily="18" charset="0"/>
                <a:cs typeface="Times New Roman" pitchFamily="18" charset="0"/>
              </a:rPr>
              <a:t>Examples: PCOS (Y/N), Blood Group, Cycle (R/I), etc.</a:t>
            </a:r>
          </a:p>
          <a:p>
            <a:pPr fontAlgn="base"/>
            <a:r>
              <a:rPr lang="en-US" sz="900" b="1" dirty="0">
                <a:latin typeface="Times New Roman" pitchFamily="18" charset="0"/>
                <a:cs typeface="Times New Roman" pitchFamily="18" charset="0"/>
              </a:rPr>
              <a:t>Numerical Features:</a:t>
            </a:r>
            <a:endParaRPr lang="en-US" sz="900" dirty="0">
              <a:latin typeface="Times New Roman" pitchFamily="18" charset="0"/>
              <a:cs typeface="Times New Roman" pitchFamily="18" charset="0"/>
            </a:endParaRPr>
          </a:p>
          <a:p>
            <a:pPr lvl="1" fontAlgn="base"/>
            <a:r>
              <a:rPr lang="en-US" sz="700" dirty="0">
                <a:latin typeface="Times New Roman" pitchFamily="18" charset="0"/>
                <a:cs typeface="Times New Roman" pitchFamily="18" charset="0"/>
              </a:rPr>
              <a:t>Total: 31 features</a:t>
            </a:r>
          </a:p>
          <a:p>
            <a:pPr lvl="1" fontAlgn="base"/>
            <a:r>
              <a:rPr lang="en-US" sz="700" dirty="0">
                <a:latin typeface="Times New Roman" pitchFamily="18" charset="0"/>
                <a:cs typeface="Times New Roman" pitchFamily="18" charset="0"/>
              </a:rPr>
              <a:t>Examples: Age (yrs), Weight (Kg), Height (Cm), BMI, etc.</a:t>
            </a:r>
          </a:p>
          <a:p>
            <a:pPr>
              <a:buNone/>
            </a:pPr>
            <a:r>
              <a:rPr lang="en-US" sz="900" b="1" dirty="0">
                <a:latin typeface="Times New Roman" pitchFamily="18" charset="0"/>
                <a:cs typeface="Times New Roman" pitchFamily="18" charset="0"/>
              </a:rPr>
              <a:t>2. Calculating Statistics:</a:t>
            </a:r>
            <a:endParaRPr lang="en-US" sz="800" dirty="0">
              <a:latin typeface="Times New Roman" pitchFamily="18" charset="0"/>
              <a:cs typeface="Times New Roman" pitchFamily="18" charset="0"/>
            </a:endParaRPr>
          </a:p>
          <a:p>
            <a:pPr fontAlgn="base"/>
            <a:r>
              <a:rPr lang="en-US" sz="900" b="1" dirty="0">
                <a:latin typeface="Times New Roman" pitchFamily="18" charset="0"/>
                <a:cs typeface="Times New Roman" pitchFamily="18" charset="0"/>
              </a:rPr>
              <a:t>Numerical Features:</a:t>
            </a:r>
            <a:endParaRPr lang="en-US" sz="900" dirty="0">
              <a:latin typeface="Times New Roman" pitchFamily="18" charset="0"/>
              <a:cs typeface="Times New Roman" pitchFamily="18" charset="0"/>
            </a:endParaRPr>
          </a:p>
          <a:p>
            <a:pPr lvl="1" fontAlgn="base"/>
            <a:r>
              <a:rPr lang="en-US" sz="700" b="1" dirty="0">
                <a:latin typeface="Times New Roman" pitchFamily="18" charset="0"/>
                <a:cs typeface="Times New Roman" pitchFamily="18" charset="0"/>
              </a:rPr>
              <a:t>Mean:</a:t>
            </a:r>
            <a:r>
              <a:rPr lang="en-US" sz="700" dirty="0">
                <a:latin typeface="Times New Roman" pitchFamily="18" charset="0"/>
                <a:cs typeface="Times New Roman" pitchFamily="18" charset="0"/>
              </a:rPr>
              <a:t> The average value of each numerical feature.</a:t>
            </a:r>
          </a:p>
          <a:p>
            <a:pPr lvl="1" fontAlgn="base"/>
            <a:r>
              <a:rPr lang="en-US" sz="700" b="1" dirty="0">
                <a:latin typeface="Times New Roman" pitchFamily="18" charset="0"/>
                <a:cs typeface="Times New Roman" pitchFamily="18" charset="0"/>
              </a:rPr>
              <a:t>Median:</a:t>
            </a:r>
            <a:r>
              <a:rPr lang="en-US" sz="700" dirty="0">
                <a:latin typeface="Times New Roman" pitchFamily="18" charset="0"/>
                <a:cs typeface="Times New Roman" pitchFamily="18" charset="0"/>
              </a:rPr>
              <a:t> The middle value of each numerical feature when sorted.</a:t>
            </a:r>
          </a:p>
          <a:p>
            <a:pPr lvl="1" fontAlgn="base"/>
            <a:r>
              <a:rPr lang="en-US" sz="700" b="1" dirty="0">
                <a:latin typeface="Times New Roman" pitchFamily="18" charset="0"/>
                <a:cs typeface="Times New Roman" pitchFamily="18" charset="0"/>
              </a:rPr>
              <a:t>Mode:</a:t>
            </a:r>
            <a:r>
              <a:rPr lang="en-US" sz="700" dirty="0">
                <a:latin typeface="Times New Roman" pitchFamily="18" charset="0"/>
                <a:cs typeface="Times New Roman" pitchFamily="18" charset="0"/>
              </a:rPr>
              <a:t> The most frequently occurring value of each numerical feature.</a:t>
            </a:r>
          </a:p>
          <a:p>
            <a:pPr fontAlgn="base"/>
            <a:r>
              <a:rPr lang="en-US" sz="900" b="1" dirty="0">
                <a:latin typeface="Times New Roman" pitchFamily="18" charset="0"/>
                <a:cs typeface="Times New Roman" pitchFamily="18" charset="0"/>
              </a:rPr>
              <a:t>Categorical Features:</a:t>
            </a:r>
            <a:endParaRPr lang="en-US" sz="900" dirty="0">
              <a:latin typeface="Times New Roman" pitchFamily="18" charset="0"/>
              <a:cs typeface="Times New Roman" pitchFamily="18" charset="0"/>
            </a:endParaRPr>
          </a:p>
          <a:p>
            <a:pPr lvl="1" fontAlgn="base"/>
            <a:r>
              <a:rPr lang="en-US" sz="700" b="1" dirty="0">
                <a:latin typeface="Times New Roman" pitchFamily="18" charset="0"/>
                <a:cs typeface="Times New Roman" pitchFamily="18" charset="0"/>
              </a:rPr>
              <a:t>Mode:</a:t>
            </a:r>
            <a:r>
              <a:rPr lang="en-US" sz="700" dirty="0">
                <a:latin typeface="Times New Roman" pitchFamily="18" charset="0"/>
                <a:cs typeface="Times New Roman" pitchFamily="18" charset="0"/>
              </a:rPr>
              <a:t> The most frequently occurring category in each categorical feature.</a:t>
            </a:r>
          </a:p>
          <a:p>
            <a:pPr>
              <a:buNone/>
            </a:pPr>
            <a:r>
              <a:rPr lang="en-US" sz="900" b="1" dirty="0">
                <a:latin typeface="Times New Roman" pitchFamily="18" charset="0"/>
                <a:cs typeface="Times New Roman" pitchFamily="18" charset="0"/>
              </a:rPr>
              <a:t>3.  Handling Missing Values:</a:t>
            </a:r>
            <a:endParaRPr lang="en-US" sz="800" dirty="0">
              <a:latin typeface="Times New Roman" pitchFamily="18" charset="0"/>
              <a:cs typeface="Times New Roman" pitchFamily="18" charset="0"/>
            </a:endParaRPr>
          </a:p>
          <a:p>
            <a:pPr fontAlgn="base"/>
            <a:r>
              <a:rPr lang="en-US" sz="900" b="1" dirty="0">
                <a:latin typeface="Times New Roman" pitchFamily="18" charset="0"/>
                <a:cs typeface="Times New Roman" pitchFamily="18" charset="0"/>
              </a:rPr>
              <a:t>Initial Check:</a:t>
            </a:r>
            <a:r>
              <a:rPr lang="en-US" sz="900" dirty="0">
                <a:latin typeface="Times New Roman" pitchFamily="18" charset="0"/>
                <a:cs typeface="Times New Roman" pitchFamily="18" charset="0"/>
              </a:rPr>
              <a:t> Identified missing values in several features.</a:t>
            </a:r>
          </a:p>
          <a:p>
            <a:pPr fontAlgn="base"/>
            <a:r>
              <a:rPr lang="en-US" sz="900" b="1" dirty="0">
                <a:latin typeface="Times New Roman" pitchFamily="18" charset="0"/>
                <a:cs typeface="Times New Roman" pitchFamily="18" charset="0"/>
              </a:rPr>
              <a:t>Imputation:</a:t>
            </a:r>
            <a:r>
              <a:rPr lang="en-US" sz="900" dirty="0">
                <a:latin typeface="Times New Roman" pitchFamily="18" charset="0"/>
                <a:cs typeface="Times New Roman" pitchFamily="18" charset="0"/>
              </a:rPr>
              <a:t> Missing values were handled by imputing them with the mode (most frequent value) and mean of the respective feature.</a:t>
            </a:r>
          </a:p>
          <a:p>
            <a:r>
              <a:rPr lang="en-US" sz="900" b="1" dirty="0">
                <a:latin typeface="Times New Roman" pitchFamily="18" charset="0"/>
                <a:cs typeface="Times New Roman" pitchFamily="18" charset="0"/>
              </a:rPr>
              <a:t>Post-imputation Check:</a:t>
            </a:r>
            <a:r>
              <a:rPr lang="en-US" sz="900" dirty="0">
                <a:latin typeface="Times New Roman" pitchFamily="18" charset="0"/>
                <a:cs typeface="Times New Roman" pitchFamily="18" charset="0"/>
              </a:rPr>
              <a:t> Re-checked all features to ensure no missing values remain.</a:t>
            </a:r>
            <a:endParaRPr sz="800" dirty="0">
              <a:latin typeface="Times New Roman" pitchFamily="18" charset="0"/>
              <a:cs typeface="Times New Roman" pitchFamily="18" charset="0"/>
            </a:endParaRP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endParaRPr dirty="0"/>
          </a:p>
        </p:txBody>
      </p:sp>
      <p:pic>
        <p:nvPicPr>
          <p:cNvPr id="195" name="Google Shape;195;p31"/>
          <p:cNvPicPr preferRelativeResize="0"/>
          <p:nvPr/>
        </p:nvPicPr>
        <p:blipFill>
          <a:blip r:embed="rId3">
            <a:alphaModFix/>
          </a:blip>
          <a:stretch>
            <a:fillRect/>
          </a:stretch>
        </p:blipFill>
        <p:spPr>
          <a:xfrm>
            <a:off x="4896195" y="11080"/>
            <a:ext cx="4108431" cy="396240"/>
          </a:xfrm>
          <a:prstGeom prst="rect">
            <a:avLst/>
          </a:prstGeom>
          <a:noFill/>
          <a:ln>
            <a:noFill/>
          </a:ln>
        </p:spPr>
      </p:pic>
      <p:pic>
        <p:nvPicPr>
          <p:cNvPr id="7" name="Picture 6" descr="mean.png"/>
          <p:cNvPicPr>
            <a:picLocks noChangeAspect="1"/>
          </p:cNvPicPr>
          <p:nvPr/>
        </p:nvPicPr>
        <p:blipFill>
          <a:blip r:embed="rId4"/>
          <a:stretch>
            <a:fillRect/>
          </a:stretch>
        </p:blipFill>
        <p:spPr>
          <a:xfrm>
            <a:off x="5744095" y="932997"/>
            <a:ext cx="2676697" cy="3407648"/>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0" y="957041"/>
            <a:ext cx="2892828" cy="585637"/>
          </a:xfrm>
          <a:ln>
            <a:solidFill>
              <a:schemeClr val="tx1"/>
            </a:solidFill>
          </a:ln>
        </p:spPr>
        <p:txBody>
          <a:bodyPr>
            <a:normAutofit fontScale="92500" lnSpcReduction="10000"/>
          </a:bodyPr>
          <a:lstStyle/>
          <a:p>
            <a:pPr>
              <a:buNone/>
            </a:pPr>
            <a:r>
              <a:rPr lang="en-US" sz="1200" b="1" dirty="0">
                <a:latin typeface="Times New Roman" pitchFamily="18" charset="0"/>
                <a:cs typeface="Times New Roman" pitchFamily="18" charset="0"/>
              </a:rPr>
              <a:t>1. How do Vitamin D3 levels vary between those with and without PCOS? (</a:t>
            </a:r>
            <a:r>
              <a:rPr lang="en-US" sz="1200" b="1" dirty="0" err="1">
                <a:latin typeface="Times New Roman" pitchFamily="18" charset="0"/>
                <a:cs typeface="Times New Roman" pitchFamily="18" charset="0"/>
              </a:rPr>
              <a:t>univariate</a:t>
            </a:r>
            <a:r>
              <a:rPr lang="en-US" sz="1200" b="1" dirty="0">
                <a:latin typeface="Times New Roman" pitchFamily="18" charset="0"/>
                <a:cs typeface="Times New Roman" pitchFamily="18" charset="0"/>
              </a:rPr>
              <a:t>)</a:t>
            </a:r>
          </a:p>
          <a:p>
            <a:pPr>
              <a:buNone/>
            </a:pPr>
            <a:endParaRPr lang="en-US" sz="1200" dirty="0"/>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9" name="Text Placeholder 4"/>
          <p:cNvSpPr>
            <a:spLocks noGrp="1"/>
          </p:cNvSpPr>
          <p:nvPr>
            <p:ph type="body" idx="3"/>
          </p:nvPr>
        </p:nvSpPr>
        <p:spPr>
          <a:xfrm>
            <a:off x="3875464" y="3375076"/>
            <a:ext cx="2791344" cy="617934"/>
          </a:xfrm>
        </p:spPr>
        <p:txBody>
          <a:bodyPr/>
          <a:lstStyle/>
          <a:p>
            <a:endParaRPr lang="en-US" dirty="0"/>
          </a:p>
          <a:p>
            <a:endParaRPr lang="en-US" dirty="0"/>
          </a:p>
          <a:p>
            <a:endParaRPr lang="en-US" dirty="0"/>
          </a:p>
          <a:p>
            <a:endParaRPr lang="en-US" dirty="0"/>
          </a:p>
        </p:txBody>
      </p:sp>
      <p:sp>
        <p:nvSpPr>
          <p:cNvPr id="10" name="Text Placeholder 3"/>
          <p:cNvSpPr>
            <a:spLocks noGrp="1"/>
          </p:cNvSpPr>
          <p:nvPr>
            <p:ph type="body" idx="2"/>
          </p:nvPr>
        </p:nvSpPr>
        <p:spPr>
          <a:xfrm>
            <a:off x="3071314" y="3409749"/>
            <a:ext cx="2467638" cy="878472"/>
          </a:xfrm>
          <a:ln>
            <a:solidFill>
              <a:schemeClr val="tx1"/>
            </a:solidFill>
          </a:ln>
        </p:spPr>
        <p:txBody>
          <a:bodyPr>
            <a:noAutofit/>
          </a:bodyPr>
          <a:lstStyle/>
          <a:p>
            <a:pPr>
              <a:buNone/>
            </a:pPr>
            <a:r>
              <a:rPr lang="en-US" sz="1200" b="1" dirty="0">
                <a:latin typeface="Times New Roman" pitchFamily="18" charset="0"/>
                <a:cs typeface="Times New Roman" pitchFamily="18" charset="0"/>
              </a:rPr>
              <a:t>2. Is frequent consumption of fast food linked to a higher prevalence of PCOS? (</a:t>
            </a:r>
            <a:r>
              <a:rPr lang="en-US" sz="1200" b="1" dirty="0" err="1">
                <a:latin typeface="Times New Roman" pitchFamily="18" charset="0"/>
                <a:cs typeface="Times New Roman" pitchFamily="18" charset="0"/>
              </a:rPr>
              <a:t>univariate</a:t>
            </a:r>
            <a:r>
              <a:rPr lang="en-US" sz="1200" b="1" dirty="0">
                <a:latin typeface="Times New Roman" pitchFamily="18" charset="0"/>
                <a:cs typeface="Times New Roman" pitchFamily="18" charset="0"/>
              </a:rPr>
              <a:t>)</a:t>
            </a:r>
          </a:p>
          <a:p>
            <a:pPr>
              <a:buNone/>
            </a:pPr>
            <a:endParaRPr lang="en-US" sz="1200" b="1" dirty="0">
              <a:latin typeface="Times New Roman" pitchFamily="18" charset="0"/>
              <a:cs typeface="Times New Roman" pitchFamily="18" charset="0"/>
            </a:endParaRPr>
          </a:p>
        </p:txBody>
      </p:sp>
      <p:sp>
        <p:nvSpPr>
          <p:cNvPr id="12" name="Text Placeholder 3"/>
          <p:cNvSpPr>
            <a:spLocks noGrp="1"/>
          </p:cNvSpPr>
          <p:nvPr>
            <p:ph type="body" idx="2"/>
          </p:nvPr>
        </p:nvSpPr>
        <p:spPr>
          <a:xfrm>
            <a:off x="5760719" y="860520"/>
            <a:ext cx="3383281" cy="1235826"/>
          </a:xfrm>
          <a:ln>
            <a:solidFill>
              <a:schemeClr val="tx1"/>
            </a:solidFill>
          </a:ln>
        </p:spPr>
        <p:txBody>
          <a:bodyPr>
            <a:noAutofit/>
          </a:bodyPr>
          <a:lstStyle/>
          <a:p>
            <a:pPr>
              <a:buNone/>
            </a:pPr>
            <a:r>
              <a:rPr lang="en-US" sz="1200" b="1" dirty="0">
                <a:latin typeface="Times New Roman" pitchFamily="18" charset="0"/>
                <a:cs typeface="Times New Roman" pitchFamily="18" charset="0"/>
              </a:rPr>
              <a:t>3. Are symptoms like weight gain, excessive</a:t>
            </a:r>
          </a:p>
          <a:p>
            <a:pPr>
              <a:buNone/>
            </a:pPr>
            <a:r>
              <a:rPr lang="en-US" sz="1200" b="1" dirty="0">
                <a:latin typeface="Times New Roman" pitchFamily="18" charset="0"/>
                <a:cs typeface="Times New Roman" pitchFamily="18" charset="0"/>
              </a:rPr>
              <a:t>hair growth, skin darkening, hair loss, and</a:t>
            </a:r>
          </a:p>
          <a:p>
            <a:pPr>
              <a:buNone/>
            </a:pPr>
            <a:r>
              <a:rPr lang="en-US" sz="1200" b="1" dirty="0">
                <a:latin typeface="Times New Roman" pitchFamily="18" charset="0"/>
                <a:cs typeface="Times New Roman" pitchFamily="18" charset="0"/>
              </a:rPr>
              <a:t>Pimples more common in individuals with PCOS? (multivariate)</a:t>
            </a:r>
          </a:p>
          <a:p>
            <a:pPr>
              <a:buNone/>
            </a:pPr>
            <a:endParaRPr lang="en-US" sz="1200" b="1" dirty="0">
              <a:latin typeface="Times New Roman" pitchFamily="18" charset="0"/>
              <a:cs typeface="Times New Roman" pitchFamily="18" charset="0"/>
            </a:endParaRPr>
          </a:p>
        </p:txBody>
      </p:sp>
      <p:pic>
        <p:nvPicPr>
          <p:cNvPr id="13" name="Picture 12" descr="hy1.png"/>
          <p:cNvPicPr>
            <a:picLocks noChangeAspect="1"/>
          </p:cNvPicPr>
          <p:nvPr/>
        </p:nvPicPr>
        <p:blipFill>
          <a:blip r:embed="rId3"/>
          <a:stretch>
            <a:fillRect/>
          </a:stretch>
        </p:blipFill>
        <p:spPr>
          <a:xfrm>
            <a:off x="0" y="1554480"/>
            <a:ext cx="2884516" cy="1886989"/>
          </a:xfrm>
          <a:prstGeom prst="rect">
            <a:avLst/>
          </a:prstGeom>
          <a:ln>
            <a:solidFill>
              <a:schemeClr val="tx1"/>
            </a:solidFill>
          </a:ln>
        </p:spPr>
      </p:pic>
      <p:pic>
        <p:nvPicPr>
          <p:cNvPr id="14" name="Picture 13" descr="hy2.png"/>
          <p:cNvPicPr>
            <a:picLocks noChangeAspect="1"/>
          </p:cNvPicPr>
          <p:nvPr/>
        </p:nvPicPr>
        <p:blipFill>
          <a:blip r:embed="rId4"/>
          <a:stretch>
            <a:fillRect/>
          </a:stretch>
        </p:blipFill>
        <p:spPr>
          <a:xfrm>
            <a:off x="3058837" y="1206875"/>
            <a:ext cx="2506296" cy="2194560"/>
          </a:xfrm>
          <a:prstGeom prst="rect">
            <a:avLst/>
          </a:prstGeom>
          <a:ln>
            <a:solidFill>
              <a:schemeClr val="tx1"/>
            </a:solidFill>
          </a:ln>
        </p:spPr>
      </p:pic>
      <p:pic>
        <p:nvPicPr>
          <p:cNvPr id="16" name="Picture 15" descr="hy3.png"/>
          <p:cNvPicPr>
            <a:picLocks noChangeAspect="1"/>
          </p:cNvPicPr>
          <p:nvPr/>
        </p:nvPicPr>
        <p:blipFill>
          <a:blip r:embed="rId5"/>
          <a:stretch>
            <a:fillRect/>
          </a:stretch>
        </p:blipFill>
        <p:spPr>
          <a:xfrm>
            <a:off x="5741240" y="2094807"/>
            <a:ext cx="3402760" cy="1753985"/>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rmAutofit fontScale="92500"/>
          </a:bodyPr>
          <a:lstStyle/>
          <a:p>
            <a:pPr>
              <a:buNone/>
            </a:pPr>
            <a:r>
              <a:rPr lang="en-US" sz="1200" b="1" dirty="0">
                <a:latin typeface="Times New Roman" pitchFamily="18" charset="0"/>
                <a:cs typeface="Times New Roman" pitchFamily="18" charset="0"/>
              </a:rPr>
              <a:t>4. </a:t>
            </a:r>
            <a:r>
              <a:rPr lang="en-US" sz="1500" b="1" dirty="0">
                <a:latin typeface="Times New Roman" pitchFamily="18" charset="0"/>
                <a:cs typeface="Times New Roman" pitchFamily="18" charset="0"/>
              </a:rPr>
              <a:t>Do individuals with PCOS have indicated by features like excessive hair growth ? (</a:t>
            </a:r>
            <a:r>
              <a:rPr lang="en-US" sz="1500" b="1" dirty="0" err="1">
                <a:latin typeface="Times New Roman" pitchFamily="18" charset="0"/>
                <a:cs typeface="Times New Roman" pitchFamily="18" charset="0"/>
              </a:rPr>
              <a:t>univariate</a:t>
            </a:r>
            <a:r>
              <a:rPr lang="en-US" sz="1500" b="1" dirty="0">
                <a:latin typeface="Times New Roman" pitchFamily="18" charset="0"/>
                <a:cs typeface="Times New Roman" pitchFamily="18" charset="0"/>
              </a:rPr>
              <a:t>)</a:t>
            </a:r>
            <a:endParaRPr lang="en-US" sz="1200" b="1" dirty="0">
              <a:latin typeface="Times New Roman" pitchFamily="18" charset="0"/>
              <a:cs typeface="Times New Roman" pitchFamily="18" charset="0"/>
            </a:endParaRPr>
          </a:p>
          <a:p>
            <a:pPr>
              <a:buNone/>
            </a:pPr>
            <a:endParaRPr lang="en-US" sz="1200" dirty="0"/>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9" name="Text Placeholder 4"/>
          <p:cNvSpPr>
            <a:spLocks noGrp="1"/>
          </p:cNvSpPr>
          <p:nvPr>
            <p:ph type="body" idx="3"/>
          </p:nvPr>
        </p:nvSpPr>
        <p:spPr>
          <a:xfrm>
            <a:off x="3875464" y="3375076"/>
            <a:ext cx="2791344" cy="617934"/>
          </a:xfrm>
        </p:spPr>
        <p:txBody>
          <a:bodyPr/>
          <a:lstStyle/>
          <a:p>
            <a:endParaRPr lang="en-US" dirty="0"/>
          </a:p>
          <a:p>
            <a:endParaRPr lang="en-US" dirty="0"/>
          </a:p>
          <a:p>
            <a:endParaRPr lang="en-US" dirty="0"/>
          </a:p>
          <a:p>
            <a:endParaRPr lang="en-US" dirty="0"/>
          </a:p>
        </p:txBody>
      </p:sp>
      <p:sp>
        <p:nvSpPr>
          <p:cNvPr id="12" name="Text Placeholder 3"/>
          <p:cNvSpPr>
            <a:spLocks noGrp="1"/>
          </p:cNvSpPr>
          <p:nvPr>
            <p:ph type="body" idx="2"/>
          </p:nvPr>
        </p:nvSpPr>
        <p:spPr>
          <a:xfrm>
            <a:off x="5109078" y="839499"/>
            <a:ext cx="3383281" cy="863177"/>
          </a:xfrm>
        </p:spPr>
        <p:txBody>
          <a:bodyPr>
            <a:noAutofit/>
          </a:bodyPr>
          <a:lstStyle/>
          <a:p>
            <a:pPr>
              <a:buNone/>
            </a:pPr>
            <a:r>
              <a:rPr lang="en-US" sz="1400" b="1" dirty="0">
                <a:latin typeface="Times New Roman" pitchFamily="18" charset="0"/>
                <a:cs typeface="Times New Roman" pitchFamily="18" charset="0"/>
              </a:rPr>
              <a:t>5. The average number of follicle count on the right ovary is higher than on the left ovary. (</a:t>
            </a:r>
            <a:r>
              <a:rPr lang="en-US" sz="1400" b="1" dirty="0" err="1">
                <a:latin typeface="Times New Roman" pitchFamily="18" charset="0"/>
                <a:cs typeface="Times New Roman" pitchFamily="18" charset="0"/>
              </a:rPr>
              <a:t>bivariate</a:t>
            </a:r>
            <a:r>
              <a:rPr lang="en-US" sz="1400" b="1" dirty="0">
                <a:latin typeface="Times New Roman" pitchFamily="18" charset="0"/>
                <a:cs typeface="Times New Roman" pitchFamily="18" charset="0"/>
              </a:rPr>
              <a:t>)</a:t>
            </a:r>
          </a:p>
        </p:txBody>
      </p:sp>
      <p:pic>
        <p:nvPicPr>
          <p:cNvPr id="11" name="Picture 10" descr="hy4.png"/>
          <p:cNvPicPr>
            <a:picLocks noChangeAspect="1"/>
          </p:cNvPicPr>
          <p:nvPr/>
        </p:nvPicPr>
        <p:blipFill>
          <a:blip r:embed="rId3"/>
          <a:stretch>
            <a:fillRect/>
          </a:stretch>
        </p:blipFill>
        <p:spPr>
          <a:xfrm>
            <a:off x="359972" y="1740604"/>
            <a:ext cx="4001822" cy="2575290"/>
          </a:xfrm>
          <a:prstGeom prst="rect">
            <a:avLst/>
          </a:prstGeom>
          <a:ln>
            <a:solidFill>
              <a:schemeClr val="tx1"/>
            </a:solidFill>
          </a:ln>
        </p:spPr>
      </p:pic>
      <p:pic>
        <p:nvPicPr>
          <p:cNvPr id="1026" name="Picture 2" descr="C:\Users\ARUN\Desktop\5.png"/>
          <p:cNvPicPr>
            <a:picLocks noChangeAspect="1" noChangeArrowheads="1"/>
          </p:cNvPicPr>
          <p:nvPr/>
        </p:nvPicPr>
        <p:blipFill>
          <a:blip r:embed="rId4"/>
          <a:srcRect/>
          <a:stretch>
            <a:fillRect/>
          </a:stretch>
        </p:blipFill>
        <p:spPr bwMode="auto">
          <a:xfrm>
            <a:off x="5079123" y="1608084"/>
            <a:ext cx="3907884" cy="2816771"/>
          </a:xfrm>
          <a:prstGeom prst="rect">
            <a:avLst/>
          </a:prstGeom>
          <a:noFill/>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rmAutofit/>
          </a:bodyPr>
          <a:lstStyle/>
          <a:p>
            <a:pPr>
              <a:buNone/>
            </a:pPr>
            <a:r>
              <a:rPr lang="en-US" sz="1400" b="1" dirty="0">
                <a:latin typeface="Times New Roman" pitchFamily="18" charset="0"/>
                <a:cs typeface="Times New Roman" pitchFamily="18" charset="0"/>
              </a:rPr>
              <a:t>6. Is there a significant correlation between age and BMI? (</a:t>
            </a:r>
            <a:r>
              <a:rPr lang="en-US" sz="1400" b="1" dirty="0" err="1">
                <a:latin typeface="Times New Roman" pitchFamily="18" charset="0"/>
                <a:cs typeface="Times New Roman" pitchFamily="18" charset="0"/>
              </a:rPr>
              <a:t>Bivariate</a:t>
            </a:r>
            <a:r>
              <a:rPr lang="en-US" sz="1400" b="1" dirty="0">
                <a:latin typeface="Times New Roman" pitchFamily="18" charset="0"/>
                <a:cs typeface="Times New Roman" pitchFamily="18" charset="0"/>
              </a:rPr>
              <a:t>)</a:t>
            </a:r>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9" name="Text Placeholder 4"/>
          <p:cNvSpPr>
            <a:spLocks noGrp="1"/>
          </p:cNvSpPr>
          <p:nvPr>
            <p:ph type="body" idx="3"/>
          </p:nvPr>
        </p:nvSpPr>
        <p:spPr>
          <a:xfrm>
            <a:off x="3875464" y="3375076"/>
            <a:ext cx="2791344" cy="617934"/>
          </a:xfrm>
        </p:spPr>
        <p:txBody>
          <a:bodyPr/>
          <a:lstStyle/>
          <a:p>
            <a:endParaRPr lang="en-US" dirty="0"/>
          </a:p>
          <a:p>
            <a:endParaRPr lang="en-US" dirty="0"/>
          </a:p>
          <a:p>
            <a:endParaRPr lang="en-US" dirty="0"/>
          </a:p>
          <a:p>
            <a:endParaRPr lang="en-US" dirty="0"/>
          </a:p>
        </p:txBody>
      </p:sp>
      <p:sp>
        <p:nvSpPr>
          <p:cNvPr id="12" name="Text Placeholder 3"/>
          <p:cNvSpPr>
            <a:spLocks noGrp="1"/>
          </p:cNvSpPr>
          <p:nvPr>
            <p:ph type="body" idx="2"/>
          </p:nvPr>
        </p:nvSpPr>
        <p:spPr>
          <a:xfrm>
            <a:off x="5098567" y="702865"/>
            <a:ext cx="3383281" cy="863177"/>
          </a:xfrm>
        </p:spPr>
        <p:txBody>
          <a:bodyPr>
            <a:noAutofit/>
          </a:bodyPr>
          <a:lstStyle/>
          <a:p>
            <a:pPr>
              <a:buNone/>
            </a:pPr>
            <a:r>
              <a:rPr lang="en-US" sz="1400" b="1" dirty="0">
                <a:latin typeface="Times New Roman" pitchFamily="18" charset="0"/>
                <a:cs typeface="Times New Roman" pitchFamily="18" charset="0"/>
              </a:rPr>
              <a:t>7.Are BMI values significantly different between patients with PCOS? (</a:t>
            </a:r>
            <a:r>
              <a:rPr lang="en-US" sz="1400" b="1" dirty="0" err="1">
                <a:latin typeface="Times New Roman" pitchFamily="18" charset="0"/>
                <a:cs typeface="Times New Roman" pitchFamily="18" charset="0"/>
              </a:rPr>
              <a:t>Bivariate</a:t>
            </a:r>
            <a:r>
              <a:rPr lang="en-US" sz="1400" b="1" dirty="0">
                <a:latin typeface="Times New Roman" pitchFamily="18" charset="0"/>
                <a:cs typeface="Times New Roman" pitchFamily="18" charset="0"/>
              </a:rPr>
              <a:t>)</a:t>
            </a:r>
          </a:p>
        </p:txBody>
      </p:sp>
      <p:pic>
        <p:nvPicPr>
          <p:cNvPr id="10" name="Picture 9" descr="bi3.png"/>
          <p:cNvPicPr>
            <a:picLocks noChangeAspect="1"/>
          </p:cNvPicPr>
          <p:nvPr/>
        </p:nvPicPr>
        <p:blipFill>
          <a:blip r:embed="rId3"/>
          <a:stretch>
            <a:fillRect/>
          </a:stretch>
        </p:blipFill>
        <p:spPr>
          <a:xfrm>
            <a:off x="364662" y="1552666"/>
            <a:ext cx="4112745" cy="2784247"/>
          </a:xfrm>
          <a:prstGeom prst="rect">
            <a:avLst/>
          </a:prstGeom>
          <a:ln>
            <a:solidFill>
              <a:schemeClr val="tx1"/>
            </a:solidFill>
          </a:ln>
        </p:spPr>
      </p:pic>
      <p:pic>
        <p:nvPicPr>
          <p:cNvPr id="13" name="Picture 12" descr="bi1.png"/>
          <p:cNvPicPr>
            <a:picLocks noChangeAspect="1"/>
          </p:cNvPicPr>
          <p:nvPr/>
        </p:nvPicPr>
        <p:blipFill>
          <a:blip r:embed="rId4"/>
          <a:stretch>
            <a:fillRect/>
          </a:stretch>
        </p:blipFill>
        <p:spPr>
          <a:xfrm>
            <a:off x="5024156" y="1512278"/>
            <a:ext cx="3983210" cy="2927028"/>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rmAutofit/>
          </a:bodyPr>
          <a:lstStyle/>
          <a:p>
            <a:pPr>
              <a:buNone/>
            </a:pPr>
            <a:r>
              <a:rPr lang="en-US" sz="1400" b="1" dirty="0">
                <a:latin typeface="Times New Roman" pitchFamily="18" charset="0"/>
                <a:cs typeface="Times New Roman" pitchFamily="18" charset="0"/>
              </a:rPr>
              <a:t>8. Does age play a significant role in the likelihood of being diagnosed with PCOS? (</a:t>
            </a:r>
            <a:r>
              <a:rPr lang="en-US" sz="1400" b="1" dirty="0" err="1">
                <a:latin typeface="Times New Roman" pitchFamily="18" charset="0"/>
                <a:cs typeface="Times New Roman" pitchFamily="18" charset="0"/>
              </a:rPr>
              <a:t>univariate</a:t>
            </a:r>
            <a:r>
              <a:rPr lang="en-US" sz="1400" b="1" dirty="0">
                <a:latin typeface="Times New Roman" pitchFamily="18" charset="0"/>
                <a:cs typeface="Times New Roman" pitchFamily="18" charset="0"/>
              </a:rPr>
              <a:t>)</a:t>
            </a:r>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9" name="Text Placeholder 4"/>
          <p:cNvSpPr>
            <a:spLocks noGrp="1"/>
          </p:cNvSpPr>
          <p:nvPr>
            <p:ph type="body" idx="3"/>
          </p:nvPr>
        </p:nvSpPr>
        <p:spPr>
          <a:xfrm>
            <a:off x="3875464" y="3375076"/>
            <a:ext cx="2791344" cy="617934"/>
          </a:xfrm>
        </p:spPr>
        <p:txBody>
          <a:bodyPr/>
          <a:lstStyle/>
          <a:p>
            <a:endParaRPr lang="en-US" dirty="0"/>
          </a:p>
          <a:p>
            <a:endParaRPr lang="en-US" dirty="0"/>
          </a:p>
          <a:p>
            <a:endParaRPr lang="en-US" dirty="0"/>
          </a:p>
          <a:p>
            <a:endParaRPr lang="en-US" dirty="0"/>
          </a:p>
        </p:txBody>
      </p:sp>
      <p:sp>
        <p:nvSpPr>
          <p:cNvPr id="12" name="Text Placeholder 3"/>
          <p:cNvSpPr>
            <a:spLocks noGrp="1"/>
          </p:cNvSpPr>
          <p:nvPr>
            <p:ph type="body" idx="2"/>
          </p:nvPr>
        </p:nvSpPr>
        <p:spPr>
          <a:xfrm>
            <a:off x="5109078" y="839499"/>
            <a:ext cx="3772163" cy="947260"/>
          </a:xfrm>
        </p:spPr>
        <p:txBody>
          <a:bodyPr>
            <a:noAutofit/>
          </a:bodyPr>
          <a:lstStyle/>
          <a:p>
            <a:pPr>
              <a:buNone/>
            </a:pPr>
            <a:r>
              <a:rPr lang="en-US" sz="1400" b="1" dirty="0">
                <a:latin typeface="Times New Roman" pitchFamily="18" charset="0"/>
                <a:cs typeface="Times New Roman" pitchFamily="18" charset="0"/>
              </a:rPr>
              <a:t>9.Is there a significant difference in the Body Mass Index (BMI) across different age groups between women with PCOS and women without PCOS? (</a:t>
            </a:r>
            <a:r>
              <a:rPr lang="en-US" sz="1400" b="1" dirty="0" err="1">
                <a:latin typeface="Times New Roman" pitchFamily="18" charset="0"/>
                <a:cs typeface="Times New Roman" pitchFamily="18" charset="0"/>
              </a:rPr>
              <a:t>bivariate</a:t>
            </a:r>
            <a:r>
              <a:rPr lang="en-US" sz="1400" b="1" dirty="0">
                <a:latin typeface="Times New Roman" pitchFamily="18" charset="0"/>
                <a:cs typeface="Times New Roman" pitchFamily="18" charset="0"/>
              </a:rPr>
              <a:t>)</a:t>
            </a:r>
          </a:p>
          <a:p>
            <a:pPr>
              <a:buNone/>
            </a:pPr>
            <a:endParaRPr lang="en-US" sz="1400" b="1" dirty="0">
              <a:latin typeface="Times New Roman" pitchFamily="18" charset="0"/>
              <a:cs typeface="Times New Roman" pitchFamily="18" charset="0"/>
            </a:endParaRPr>
          </a:p>
        </p:txBody>
      </p:sp>
      <p:pic>
        <p:nvPicPr>
          <p:cNvPr id="11" name="Picture 10" descr="bi2.png"/>
          <p:cNvPicPr>
            <a:picLocks noChangeAspect="1"/>
          </p:cNvPicPr>
          <p:nvPr/>
        </p:nvPicPr>
        <p:blipFill>
          <a:blip r:embed="rId3"/>
          <a:stretch>
            <a:fillRect/>
          </a:stretch>
        </p:blipFill>
        <p:spPr>
          <a:xfrm>
            <a:off x="409904" y="1650124"/>
            <a:ext cx="4093422" cy="2634237"/>
          </a:xfrm>
          <a:prstGeom prst="rect">
            <a:avLst/>
          </a:prstGeom>
          <a:ln>
            <a:solidFill>
              <a:schemeClr val="tx1"/>
            </a:solidFill>
          </a:ln>
        </p:spPr>
      </p:pic>
      <p:pic>
        <p:nvPicPr>
          <p:cNvPr id="2050" name="Picture 2" descr="C:\Users\ARUN\Desktop\by12.png"/>
          <p:cNvPicPr>
            <a:picLocks noChangeAspect="1" noChangeArrowheads="1"/>
          </p:cNvPicPr>
          <p:nvPr/>
        </p:nvPicPr>
        <p:blipFill>
          <a:blip r:embed="rId4"/>
          <a:srcRect/>
          <a:stretch>
            <a:fillRect/>
          </a:stretch>
        </p:blipFill>
        <p:spPr bwMode="auto">
          <a:xfrm>
            <a:off x="5052138" y="1829821"/>
            <a:ext cx="4091862" cy="2440609"/>
          </a:xfrm>
          <a:prstGeom prst="rect">
            <a:avLst/>
          </a:prstGeom>
          <a:noFill/>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dirty="0">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dirty="0">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42" name="Google Shape;142;p26"/>
          <p:cNvSpPr txBox="1"/>
          <p:nvPr/>
        </p:nvSpPr>
        <p:spPr>
          <a:xfrm>
            <a:off x="2813755" y="719750"/>
            <a:ext cx="3516492"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none" strike="noStrike" cap="none">
                <a:solidFill>
                  <a:schemeClr val="dk1"/>
                </a:solidFill>
                <a:latin typeface="Calibri"/>
                <a:ea typeface="Calibri"/>
                <a:cs typeface="Calibri"/>
                <a:sym typeface="Calibri"/>
              </a:rPr>
              <a:t>Details of the Team</a:t>
            </a:r>
            <a:endParaRPr sz="3300" b="1" i="0" u="none" strike="noStrike" cap="none">
              <a:solidFill>
                <a:schemeClr val="dk1"/>
              </a:solidFill>
              <a:latin typeface="Calibri"/>
              <a:ea typeface="Calibri"/>
              <a:cs typeface="Calibri"/>
              <a:sym typeface="Calibri"/>
            </a:endParaRPr>
          </a:p>
        </p:txBody>
      </p:sp>
      <p:graphicFrame>
        <p:nvGraphicFramePr>
          <p:cNvPr id="143" name="Google Shape;143;p26"/>
          <p:cNvGraphicFramePr/>
          <p:nvPr/>
        </p:nvGraphicFramePr>
        <p:xfrm>
          <a:off x="1659802" y="1918331"/>
          <a:ext cx="6095975" cy="233184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dirty="0">
                          <a:latin typeface="Times New Roman" pitchFamily="18" charset="0"/>
                          <a:cs typeface="Times New Roman" pitchFamily="18" charset="0"/>
                        </a:rPr>
                        <a:t>Div:</a:t>
                      </a:r>
                      <a:endParaRPr sz="1800" u="none" strike="noStrike" cap="none" dirty="0">
                        <a:latin typeface="Times New Roman" pitchFamily="18" charset="0"/>
                        <a:cs typeface="Times New Roman" pitchFamily="18" charset="0"/>
                      </a:endParaRPr>
                    </a:p>
                  </a:txBody>
                  <a:tcPr marL="68600" marR="68600" marT="34300" marB="34300" anchor="ctr">
                    <a:solidFill>
                      <a:srgbClr val="C00000"/>
                    </a:solidFill>
                  </a:tcPr>
                </a:tc>
                <a:tc hMerge="1">
                  <a:txBody>
                    <a:bodyPr/>
                    <a:lstStyle/>
                    <a:p>
                      <a:endParaRPr lang="en-US"/>
                    </a:p>
                  </a:txBody>
                  <a:tcPr/>
                </a:tc>
                <a:tc gridSpan="2">
                  <a:txBody>
                    <a:bodyPr/>
                    <a:lstStyle/>
                    <a:p>
                      <a:pPr marL="0" marR="0" lvl="0" indent="0" algn="l" rtl="0">
                        <a:spcBef>
                          <a:spcPts val="0"/>
                        </a:spcBef>
                        <a:spcAft>
                          <a:spcPts val="0"/>
                        </a:spcAft>
                        <a:buNone/>
                      </a:pPr>
                      <a:r>
                        <a:rPr lang="en-US" sz="1800" u="none" strike="noStrike" cap="none" baseline="0" dirty="0">
                          <a:latin typeface="Times New Roman" pitchFamily="18" charset="0"/>
                          <a:cs typeface="Times New Roman" pitchFamily="18" charset="0"/>
                        </a:rPr>
                        <a:t>                               </a:t>
                      </a:r>
                      <a:r>
                        <a:rPr lang="en-US" sz="1800" u="none" strike="noStrike" cap="none" dirty="0">
                          <a:latin typeface="Times New Roman" pitchFamily="18" charset="0"/>
                          <a:cs typeface="Times New Roman" pitchFamily="18" charset="0"/>
                        </a:rPr>
                        <a:t>C  (Group - 6)</a:t>
                      </a:r>
                      <a:endParaRPr sz="1800" u="none" strike="noStrike" cap="none" dirty="0">
                        <a:latin typeface="Times New Roman" pitchFamily="18" charset="0"/>
                        <a:cs typeface="Times New Roman" pitchFamily="18" charset="0"/>
                      </a:endParaRPr>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a:latin typeface="Times New Roman" pitchFamily="18" charset="0"/>
                          <a:cs typeface="Times New Roman" pitchFamily="18" charset="0"/>
                        </a:rPr>
                        <a:t>Sl. No. </a:t>
                      </a:r>
                      <a:endParaRPr sz="1800" b="1" u="none" strike="noStrike" cap="none">
                        <a:latin typeface="Times New Roman" pitchFamily="18" charset="0"/>
                        <a:cs typeface="Times New Roman" pitchFamily="18" charset="0"/>
                      </a:endParaRPr>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dirty="0">
                          <a:latin typeface="Times New Roman" pitchFamily="18" charset="0"/>
                          <a:cs typeface="Times New Roman" pitchFamily="18" charset="0"/>
                        </a:rPr>
                        <a:t>Name</a:t>
                      </a:r>
                      <a:endParaRPr sz="1800" b="1" u="none" strike="noStrike" cap="none" dirty="0">
                        <a:latin typeface="Times New Roman" pitchFamily="18" charset="0"/>
                        <a:cs typeface="Times New Roman" pitchFamily="18" charset="0"/>
                      </a:endParaRPr>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dirty="0">
                          <a:latin typeface="Times New Roman" pitchFamily="18" charset="0"/>
                          <a:cs typeface="Times New Roman" pitchFamily="18" charset="0"/>
                        </a:rPr>
                        <a:t>SRN</a:t>
                      </a:r>
                      <a:r>
                        <a:rPr lang="en" sz="1800" b="1" u="none" strike="noStrike" cap="none" dirty="0">
                          <a:latin typeface="Times New Roman" pitchFamily="18" charset="0"/>
                          <a:cs typeface="Times New Roman" pitchFamily="18" charset="0"/>
                        </a:rPr>
                        <a:t>. </a:t>
                      </a:r>
                      <a:endParaRPr sz="1800" b="1" u="none" strike="noStrike" cap="none"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a:latin typeface="Times New Roman" pitchFamily="18" charset="0"/>
                          <a:cs typeface="Times New Roman" pitchFamily="18" charset="0"/>
                        </a:rPr>
                        <a:t>1</a:t>
                      </a:r>
                      <a:endParaRPr sz="1800" u="none" strike="noStrike" cap="none">
                        <a:latin typeface="Times New Roman" pitchFamily="18" charset="0"/>
                        <a:cs typeface="Times New Roman" pitchFamily="18" charset="0"/>
                      </a:endParaRPr>
                    </a:p>
                  </a:txBody>
                  <a:tcPr marL="68600" marR="68600" marT="34300" marB="34300" anchor="ctr"/>
                </a:tc>
                <a:tc gridSpan="2">
                  <a:txBody>
                    <a:bodyPr/>
                    <a:lstStyle/>
                    <a:p>
                      <a:pPr marL="0" marR="0" lvl="0" indent="0" algn="l" rtl="0">
                        <a:spcBef>
                          <a:spcPts val="0"/>
                        </a:spcBef>
                        <a:spcAft>
                          <a:spcPts val="0"/>
                        </a:spcAft>
                        <a:buNone/>
                      </a:pPr>
                      <a:r>
                        <a:rPr lang="en-US" sz="1600" u="none" strike="noStrike" cap="none" dirty="0">
                          <a:latin typeface="Times New Roman" pitchFamily="18" charset="0"/>
                          <a:cs typeface="Times New Roman" pitchFamily="18" charset="0"/>
                        </a:rPr>
                        <a:t>Shruti</a:t>
                      </a:r>
                      <a:r>
                        <a:rPr lang="en-US" sz="1600" u="none" strike="noStrike" cap="none" baseline="0" dirty="0">
                          <a:latin typeface="Times New Roman" pitchFamily="18" charset="0"/>
                          <a:cs typeface="Times New Roman" pitchFamily="18" charset="0"/>
                        </a:rPr>
                        <a:t> Khannukar</a:t>
                      </a:r>
                      <a:endParaRPr sz="1800" u="none" strike="noStrike" cap="none" dirty="0">
                        <a:latin typeface="Times New Roman" pitchFamily="18" charset="0"/>
                        <a:cs typeface="Times New Roman" pitchFamily="18" charset="0"/>
                      </a:endParaRPr>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latin typeface="Times New Roman" pitchFamily="18" charset="0"/>
                          <a:cs typeface="Times New Roman" pitchFamily="18" charset="0"/>
                        </a:rPr>
                        <a:t>02FE23BCS401</a:t>
                      </a:r>
                      <a:endParaRPr sz="1800" u="none" strike="noStrike" cap="none"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latin typeface="Times New Roman" pitchFamily="18" charset="0"/>
                          <a:cs typeface="Times New Roman" pitchFamily="18" charset="0"/>
                        </a:rPr>
                        <a:t>2</a:t>
                      </a:r>
                      <a:endParaRPr sz="1800" u="none" strike="noStrike" cap="none">
                        <a:latin typeface="Times New Roman" pitchFamily="18" charset="0"/>
                        <a:cs typeface="Times New Roman" pitchFamily="18" charset="0"/>
                      </a:endParaRPr>
                    </a:p>
                  </a:txBody>
                  <a:tcPr marL="68600" marR="68600" marT="34300" marB="34300" anchor="ctr"/>
                </a:tc>
                <a:tc gridSpan="2">
                  <a:txBody>
                    <a:bodyPr/>
                    <a:lstStyle/>
                    <a:p>
                      <a:pPr marL="0" marR="0" lvl="0" indent="0" algn="l" rtl="0">
                        <a:spcBef>
                          <a:spcPts val="0"/>
                        </a:spcBef>
                        <a:spcAft>
                          <a:spcPts val="0"/>
                        </a:spcAft>
                        <a:buNone/>
                      </a:pPr>
                      <a:r>
                        <a:rPr lang="en-US" sz="1600" u="none" strike="noStrike" cap="none" dirty="0">
                          <a:latin typeface="Times New Roman" pitchFamily="18" charset="0"/>
                          <a:cs typeface="Times New Roman" pitchFamily="18" charset="0"/>
                        </a:rPr>
                        <a:t>Divya Patil</a:t>
                      </a:r>
                      <a:endParaRPr sz="1600" u="none" strike="noStrike" cap="none" dirty="0">
                        <a:latin typeface="Times New Roman" pitchFamily="18" charset="0"/>
                        <a:cs typeface="Times New Roman" pitchFamily="18" charset="0"/>
                      </a:endParaRPr>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latin typeface="Times New Roman" pitchFamily="18" charset="0"/>
                          <a:cs typeface="Times New Roman" pitchFamily="18" charset="0"/>
                        </a:rPr>
                        <a:t>02FE23BCS409</a:t>
                      </a:r>
                      <a:endParaRPr sz="1800" u="none" strike="noStrike" cap="none"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latin typeface="Times New Roman" pitchFamily="18" charset="0"/>
                          <a:cs typeface="Times New Roman" pitchFamily="18" charset="0"/>
                        </a:rPr>
                        <a:t>3</a:t>
                      </a:r>
                      <a:endParaRPr sz="1800" u="none" strike="noStrike" cap="none">
                        <a:latin typeface="Times New Roman" pitchFamily="18" charset="0"/>
                        <a:cs typeface="Times New Roman" pitchFamily="18" charset="0"/>
                      </a:endParaRPr>
                    </a:p>
                  </a:txBody>
                  <a:tcPr marL="68600" marR="68600" marT="34300" marB="34300" anchor="ctr"/>
                </a:tc>
                <a:tc gridSpan="2">
                  <a:txBody>
                    <a:bodyPr/>
                    <a:lstStyle/>
                    <a:p>
                      <a:pPr marL="0" marR="0" lvl="0" indent="0" algn="l" rtl="0">
                        <a:spcBef>
                          <a:spcPts val="0"/>
                        </a:spcBef>
                        <a:spcAft>
                          <a:spcPts val="0"/>
                        </a:spcAft>
                        <a:buNone/>
                      </a:pPr>
                      <a:r>
                        <a:rPr lang="en-US" sz="1600" u="none" strike="noStrike" cap="none" dirty="0">
                          <a:latin typeface="Times New Roman" pitchFamily="18" charset="0"/>
                          <a:cs typeface="Times New Roman" pitchFamily="18" charset="0"/>
                        </a:rPr>
                        <a:t>Appasab Kambale</a:t>
                      </a:r>
                      <a:endParaRPr sz="1600" u="none" strike="noStrike" cap="none" dirty="0">
                        <a:latin typeface="Times New Roman" pitchFamily="18" charset="0"/>
                        <a:cs typeface="Times New Roman" pitchFamily="18" charset="0"/>
                      </a:endParaRPr>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latin typeface="Times New Roman" pitchFamily="18" charset="0"/>
                          <a:cs typeface="Times New Roman" pitchFamily="18" charset="0"/>
                        </a:rPr>
                        <a:t>02FE23BCS418</a:t>
                      </a:r>
                      <a:endParaRPr sz="1800" u="none" strike="noStrike" cap="none"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latin typeface="Times New Roman" pitchFamily="18" charset="0"/>
                          <a:cs typeface="Times New Roman" pitchFamily="18" charset="0"/>
                        </a:rPr>
                        <a:t>4</a:t>
                      </a:r>
                      <a:endParaRPr sz="1800" u="none" strike="noStrike" cap="none">
                        <a:latin typeface="Times New Roman" pitchFamily="18" charset="0"/>
                        <a:cs typeface="Times New Roman" pitchFamily="18" charset="0"/>
                      </a:endParaRPr>
                    </a:p>
                  </a:txBody>
                  <a:tcPr marL="68600" marR="68600" marT="34300" marB="34300" anchor="ctr"/>
                </a:tc>
                <a:tc gridSpan="2">
                  <a:txBody>
                    <a:bodyPr/>
                    <a:lstStyle/>
                    <a:p>
                      <a:pPr marL="0" marR="0" lvl="0" indent="0" algn="l" rtl="0">
                        <a:spcBef>
                          <a:spcPts val="0"/>
                        </a:spcBef>
                        <a:spcAft>
                          <a:spcPts val="0"/>
                        </a:spcAft>
                        <a:buNone/>
                      </a:pPr>
                      <a:r>
                        <a:rPr lang="en-US" sz="1600" u="none" strike="noStrike" cap="none" dirty="0">
                          <a:latin typeface="Times New Roman" pitchFamily="18" charset="0"/>
                          <a:cs typeface="Times New Roman" pitchFamily="18" charset="0"/>
                        </a:rPr>
                        <a:t>Arun Sadalgekar</a:t>
                      </a:r>
                      <a:endParaRPr sz="1600" u="none" strike="noStrike" cap="none" dirty="0">
                        <a:latin typeface="Times New Roman" pitchFamily="18" charset="0"/>
                        <a:cs typeface="Times New Roman" pitchFamily="18" charset="0"/>
                      </a:endParaRPr>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latin typeface="Times New Roman" pitchFamily="18" charset="0"/>
                          <a:cs typeface="Times New Roman" pitchFamily="18" charset="0"/>
                        </a:rPr>
                        <a:t>02FE23BCS411</a:t>
                      </a:r>
                      <a:endParaRPr sz="1800" u="none" strike="noStrike" cap="none"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rmAutofit fontScale="92500"/>
          </a:bodyPr>
          <a:lstStyle/>
          <a:p>
            <a:pPr>
              <a:buNone/>
            </a:pPr>
            <a:r>
              <a:rPr lang="en-US" sz="1400" b="1" dirty="0">
                <a:latin typeface="Times New Roman" pitchFamily="18" charset="0"/>
                <a:cs typeface="Times New Roman" pitchFamily="18" charset="0"/>
              </a:rPr>
              <a:t>10. Is there a significant difference in the average follicle size in the left and right ovaries between women with PCOS and women without PCOS (multivariant)</a:t>
            </a:r>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12" name="Text Placeholder 3"/>
          <p:cNvSpPr>
            <a:spLocks noGrp="1"/>
          </p:cNvSpPr>
          <p:nvPr>
            <p:ph type="body" idx="2"/>
          </p:nvPr>
        </p:nvSpPr>
        <p:spPr>
          <a:xfrm>
            <a:off x="5109078" y="839499"/>
            <a:ext cx="3772163" cy="947260"/>
          </a:xfrm>
        </p:spPr>
        <p:txBody>
          <a:bodyPr>
            <a:noAutofit/>
          </a:bodyPr>
          <a:lstStyle/>
          <a:p>
            <a:pPr>
              <a:buNone/>
            </a:pPr>
            <a:r>
              <a:rPr lang="en-US" sz="1400" b="1" dirty="0">
                <a:latin typeface="Times New Roman" pitchFamily="18" charset="0"/>
                <a:cs typeface="Times New Roman" pitchFamily="18" charset="0"/>
              </a:rPr>
              <a:t>11. Co-occurrence of Skin Darkening and Hair Loss among PCOD Positive Patients? (multivariant)</a:t>
            </a:r>
          </a:p>
        </p:txBody>
      </p:sp>
      <p:pic>
        <p:nvPicPr>
          <p:cNvPr id="3074" name="Picture 2" descr="C:\Users\ARUN\Desktop\download.png"/>
          <p:cNvPicPr>
            <a:picLocks noChangeAspect="1" noChangeArrowheads="1"/>
          </p:cNvPicPr>
          <p:nvPr/>
        </p:nvPicPr>
        <p:blipFill>
          <a:blip r:embed="rId3"/>
          <a:srcRect/>
          <a:stretch>
            <a:fillRect/>
          </a:stretch>
        </p:blipFill>
        <p:spPr bwMode="auto">
          <a:xfrm>
            <a:off x="367699" y="1692165"/>
            <a:ext cx="4001411" cy="2560091"/>
          </a:xfrm>
          <a:prstGeom prst="rect">
            <a:avLst/>
          </a:prstGeom>
          <a:noFill/>
          <a:ln>
            <a:solidFill>
              <a:schemeClr val="tx1"/>
            </a:solidFill>
          </a:ln>
        </p:spPr>
      </p:pic>
      <p:pic>
        <p:nvPicPr>
          <p:cNvPr id="3075" name="Picture 3" descr="C:\Users\ARUN\Desktop\download.png"/>
          <p:cNvPicPr>
            <a:picLocks noChangeAspect="1" noChangeArrowheads="1"/>
          </p:cNvPicPr>
          <p:nvPr/>
        </p:nvPicPr>
        <p:blipFill>
          <a:blip r:embed="rId4"/>
          <a:srcRect/>
          <a:stretch>
            <a:fillRect/>
          </a:stretch>
        </p:blipFill>
        <p:spPr bwMode="auto">
          <a:xfrm>
            <a:off x="4995040" y="1693287"/>
            <a:ext cx="3959773" cy="2548457"/>
          </a:xfrm>
          <a:prstGeom prst="rect">
            <a:avLst/>
          </a:prstGeom>
          <a:noFill/>
          <a:ln>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rmAutofit lnSpcReduction="10000"/>
          </a:bodyPr>
          <a:lstStyle/>
          <a:p>
            <a:pPr>
              <a:buNone/>
            </a:pPr>
            <a:r>
              <a:rPr lang="en-US" sz="1400" b="1" dirty="0">
                <a:latin typeface="Times New Roman" pitchFamily="18" charset="0"/>
                <a:cs typeface="Times New Roman" pitchFamily="18" charset="0"/>
              </a:rPr>
              <a:t>12. Does a combination of skin darkening, weight gain, and fasting blood sugar levels significantly predict PCOS status? (multivariant)</a:t>
            </a:r>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2">
            <a:alphaModFix/>
          </a:blip>
          <a:stretch>
            <a:fillRect/>
          </a:stretch>
        </p:blipFill>
        <p:spPr>
          <a:xfrm>
            <a:off x="4719412" y="49878"/>
            <a:ext cx="4276902" cy="475575"/>
          </a:xfrm>
          <a:prstGeom prst="rect">
            <a:avLst/>
          </a:prstGeom>
          <a:noFill/>
          <a:ln>
            <a:noFill/>
          </a:ln>
        </p:spPr>
      </p:pic>
      <p:sp>
        <p:nvSpPr>
          <p:cNvPr id="12" name="Text Placeholder 3"/>
          <p:cNvSpPr>
            <a:spLocks noGrp="1"/>
          </p:cNvSpPr>
          <p:nvPr>
            <p:ph type="body" idx="2"/>
          </p:nvPr>
        </p:nvSpPr>
        <p:spPr>
          <a:xfrm>
            <a:off x="5109078" y="839499"/>
            <a:ext cx="3772163" cy="852667"/>
          </a:xfrm>
        </p:spPr>
        <p:txBody>
          <a:bodyPr>
            <a:noAutofit/>
          </a:bodyPr>
          <a:lstStyle/>
          <a:p>
            <a:pPr>
              <a:buNone/>
            </a:pPr>
            <a:r>
              <a:rPr lang="en-US" sz="1400" b="1" dirty="0">
                <a:latin typeface="Times New Roman" pitchFamily="18" charset="0"/>
                <a:cs typeface="Times New Roman" pitchFamily="18" charset="0"/>
              </a:rPr>
              <a:t>13. Do average hormone levels differ significantly between individuals with and without PCOS? (multivariant)</a:t>
            </a:r>
          </a:p>
        </p:txBody>
      </p:sp>
      <p:pic>
        <p:nvPicPr>
          <p:cNvPr id="4098" name="Picture 2" descr="C:\Users\ARUN\Desktop\download.png"/>
          <p:cNvPicPr>
            <a:picLocks noChangeAspect="1" noChangeArrowheads="1"/>
          </p:cNvPicPr>
          <p:nvPr/>
        </p:nvPicPr>
        <p:blipFill>
          <a:blip r:embed="rId3"/>
          <a:srcRect/>
          <a:stretch>
            <a:fillRect/>
          </a:stretch>
        </p:blipFill>
        <p:spPr bwMode="auto">
          <a:xfrm>
            <a:off x="645126" y="1684199"/>
            <a:ext cx="3390845" cy="2656574"/>
          </a:xfrm>
          <a:prstGeom prst="rect">
            <a:avLst/>
          </a:prstGeom>
          <a:noFill/>
          <a:ln>
            <a:solidFill>
              <a:schemeClr val="tx1"/>
            </a:solidFill>
          </a:ln>
        </p:spPr>
      </p:pic>
      <p:pic>
        <p:nvPicPr>
          <p:cNvPr id="4099" name="Picture 3" descr="C:\Users\ARUN\Desktop\download.png"/>
          <p:cNvPicPr>
            <a:picLocks noChangeAspect="1" noChangeArrowheads="1"/>
          </p:cNvPicPr>
          <p:nvPr/>
        </p:nvPicPr>
        <p:blipFill>
          <a:blip r:embed="rId4"/>
          <a:srcRect/>
          <a:stretch>
            <a:fillRect/>
          </a:stretch>
        </p:blipFill>
        <p:spPr bwMode="auto">
          <a:xfrm>
            <a:off x="4771534" y="1618593"/>
            <a:ext cx="4231397" cy="2707235"/>
          </a:xfrm>
          <a:prstGeom prst="rect">
            <a:avLst/>
          </a:prstGeom>
          <a:noFill/>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77" y="116378"/>
            <a:ext cx="7886700" cy="798499"/>
          </a:xfrm>
        </p:spPr>
        <p:txBody>
          <a:bodyPr>
            <a:normAutofit/>
          </a:bodyPr>
          <a:lstStyle/>
          <a:p>
            <a:r>
              <a:rPr lang="en-US" sz="3400" b="1" dirty="0">
                <a:latin typeface="Times New Roman" pitchFamily="18" charset="0"/>
                <a:cs typeface="Times New Roman" pitchFamily="18" charset="0"/>
              </a:rPr>
              <a:t>Hypothesis</a:t>
            </a:r>
            <a:endParaRPr lang="en-US" sz="3400" dirty="0"/>
          </a:p>
        </p:txBody>
      </p:sp>
      <p:sp>
        <p:nvSpPr>
          <p:cNvPr id="4" name="Text Placeholder 3"/>
          <p:cNvSpPr>
            <a:spLocks noGrp="1"/>
          </p:cNvSpPr>
          <p:nvPr>
            <p:ph type="body" idx="2"/>
          </p:nvPr>
        </p:nvSpPr>
        <p:spPr>
          <a:xfrm>
            <a:off x="189185" y="957041"/>
            <a:ext cx="4351284" cy="705504"/>
          </a:xfrm>
        </p:spPr>
        <p:txBody>
          <a:bodyPr>
            <a:noAutofit/>
          </a:bodyPr>
          <a:lstStyle/>
          <a:p>
            <a:pPr>
              <a:buNone/>
            </a:pPr>
            <a:r>
              <a:rPr lang="en-US" sz="1200" b="1" dirty="0">
                <a:latin typeface="Times New Roman" panose="02020603050405020304" pitchFamily="18" charset="0"/>
                <a:cs typeface="Times New Roman" pitchFamily="18" charset="0"/>
              </a:rPr>
              <a:t>14. I</a:t>
            </a:r>
            <a:r>
              <a:rPr lang="en-US" sz="1200" b="1" i="0" dirty="0">
                <a:solidFill>
                  <a:srgbClr val="000000"/>
                </a:solidFill>
                <a:effectLst/>
                <a:highlight>
                  <a:srgbClr val="FFFFFF"/>
                </a:highlight>
                <a:latin typeface="Times New Roman" panose="02020603050405020304" pitchFamily="18" charset="0"/>
                <a:cs typeface="Times New Roman" panose="02020603050405020304" pitchFamily="18" charset="0"/>
              </a:rPr>
              <a:t>s there a link between PCOS prevalence and lifestyle factors like BMI, insulin levels, and regular exercise among women aged 25 to 39?</a:t>
            </a:r>
            <a:r>
              <a:rPr lang="en-US" sz="1200" b="1" i="0" u="none" strike="noStrike" dirty="0">
                <a:solidFill>
                  <a:srgbClr val="296EAA"/>
                </a:solidFill>
                <a:effectLst/>
                <a:highlight>
                  <a:srgbClr val="FFFFFF"/>
                </a:highlight>
                <a:latin typeface="Times New Roman" panose="02020603050405020304" pitchFamily="18" charset="0"/>
                <a:cs typeface="Times New Roman" panose="02020603050405020304" pitchFamily="18" charset="0"/>
                <a:hlinkClick r:id="rId2"/>
              </a:rPr>
              <a:t>¶</a:t>
            </a:r>
            <a:r>
              <a:rPr lang="en-US" sz="1200" b="1" dirty="0">
                <a:latin typeface="Times New Roman" panose="02020603050405020304" pitchFamily="18" charset="0"/>
                <a:cs typeface="Times New Roman" pitchFamily="18" charset="0"/>
              </a:rPr>
              <a:t> (multivariant) (external)</a:t>
            </a:r>
          </a:p>
        </p:txBody>
      </p:sp>
      <p:sp>
        <p:nvSpPr>
          <p:cNvPr id="7" name="Google Shape;191;p31"/>
          <p:cNvSpPr/>
          <p:nvPr/>
        </p:nvSpPr>
        <p:spPr>
          <a:xfrm>
            <a:off x="0" y="4430400"/>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8" name="Google Shape;185;p30"/>
          <p:cNvPicPr preferRelativeResize="0"/>
          <p:nvPr/>
        </p:nvPicPr>
        <p:blipFill>
          <a:blip r:embed="rId3">
            <a:alphaModFix/>
          </a:blip>
          <a:stretch>
            <a:fillRect/>
          </a:stretch>
        </p:blipFill>
        <p:spPr>
          <a:xfrm>
            <a:off x="4719412" y="49878"/>
            <a:ext cx="4276902" cy="475575"/>
          </a:xfrm>
          <a:prstGeom prst="rect">
            <a:avLst/>
          </a:prstGeom>
          <a:noFill/>
          <a:ln>
            <a:noFill/>
          </a:ln>
        </p:spPr>
      </p:pic>
      <p:sp>
        <p:nvSpPr>
          <p:cNvPr id="12" name="Text Placeholder 3"/>
          <p:cNvSpPr>
            <a:spLocks noGrp="1"/>
          </p:cNvSpPr>
          <p:nvPr>
            <p:ph type="body" idx="2"/>
          </p:nvPr>
        </p:nvSpPr>
        <p:spPr>
          <a:xfrm>
            <a:off x="5001150" y="555043"/>
            <a:ext cx="3772163" cy="852667"/>
          </a:xfrm>
        </p:spPr>
        <p:txBody>
          <a:bodyPr>
            <a:noAutofit/>
          </a:bodyPr>
          <a:lstStyle/>
          <a:p>
            <a:pPr>
              <a:buNone/>
            </a:pPr>
            <a:r>
              <a:rPr lang="en-US" sz="1200" b="1" dirty="0">
                <a:latin typeface="Times New Roman" panose="02020603050405020304" pitchFamily="18" charset="0"/>
                <a:cs typeface="Times New Roman" pitchFamily="18" charset="0"/>
              </a:rPr>
              <a:t>15. </a:t>
            </a:r>
            <a:r>
              <a:rPr lang="en-US" sz="1200" b="1" i="0" dirty="0">
                <a:solidFill>
                  <a:srgbClr val="000000"/>
                </a:solidFill>
                <a:effectLst/>
                <a:highlight>
                  <a:srgbClr val="FFFFFF"/>
                </a:highlight>
                <a:latin typeface="Times New Roman" panose="02020603050405020304" pitchFamily="18" charset="0"/>
                <a:cs typeface="Times New Roman" panose="02020603050405020304" pitchFamily="18" charset="0"/>
              </a:rPr>
              <a:t>Do symptoms like hair growth, skin darkening, hair loss, and pimples correlate with lifestyle factors such as fast food consumption, regular exercise, and weight gain in married women with PCOS? </a:t>
            </a:r>
            <a:r>
              <a:rPr lang="en-US" sz="1200" b="1" dirty="0">
                <a:latin typeface="Times New Roman" panose="02020603050405020304" pitchFamily="18" charset="0"/>
                <a:cs typeface="Times New Roman" pitchFamily="18" charset="0"/>
              </a:rPr>
              <a:t>(</a:t>
            </a:r>
            <a:r>
              <a:rPr lang="en-US" sz="1200" b="1">
                <a:latin typeface="Times New Roman" panose="02020603050405020304" pitchFamily="18" charset="0"/>
                <a:cs typeface="Times New Roman" pitchFamily="18" charset="0"/>
              </a:rPr>
              <a:t>multivariant) (external)</a:t>
            </a:r>
            <a:endParaRPr lang="en-US" sz="1200" b="1" dirty="0">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FA7B80BF-C793-1864-9F2C-CD53C879DC81}"/>
              </a:ext>
            </a:extLst>
          </p:cNvPr>
          <p:cNvPicPr>
            <a:picLocks noChangeAspect="1"/>
          </p:cNvPicPr>
          <p:nvPr/>
        </p:nvPicPr>
        <p:blipFill>
          <a:blip r:embed="rId4"/>
          <a:stretch>
            <a:fillRect/>
          </a:stretch>
        </p:blipFill>
        <p:spPr>
          <a:xfrm>
            <a:off x="4615049" y="1694144"/>
            <a:ext cx="4038078" cy="2394898"/>
          </a:xfrm>
          <a:prstGeom prst="rect">
            <a:avLst/>
          </a:prstGeom>
        </p:spPr>
      </p:pic>
      <p:pic>
        <p:nvPicPr>
          <p:cNvPr id="9" name="Picture 8">
            <a:extLst>
              <a:ext uri="{FF2B5EF4-FFF2-40B4-BE49-F238E27FC236}">
                <a16:creationId xmlns:a16="http://schemas.microsoft.com/office/drawing/2014/main" id="{6CF95C0B-65EC-E599-8B80-F1554117B7C7}"/>
              </a:ext>
            </a:extLst>
          </p:cNvPr>
          <p:cNvPicPr>
            <a:picLocks noChangeAspect="1"/>
          </p:cNvPicPr>
          <p:nvPr/>
        </p:nvPicPr>
        <p:blipFill>
          <a:blip r:embed="rId5"/>
          <a:stretch>
            <a:fillRect/>
          </a:stretch>
        </p:blipFill>
        <p:spPr>
          <a:xfrm>
            <a:off x="490872" y="1610559"/>
            <a:ext cx="3508017" cy="2725371"/>
          </a:xfrm>
          <a:prstGeom prst="rect">
            <a:avLst/>
          </a:prstGeom>
        </p:spPr>
      </p:pic>
    </p:spTree>
    <p:extLst>
      <p:ext uri="{BB962C8B-B14F-4D97-AF65-F5344CB8AC3E}">
        <p14:creationId xmlns:p14="http://schemas.microsoft.com/office/powerpoint/2010/main" val="3318917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2" name="Google Shape;212;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b="1"/>
              <a:t>MOOC Course Details</a:t>
            </a:r>
            <a:endParaRPr b="1"/>
          </a:p>
        </p:txBody>
      </p:sp>
      <p:sp>
        <p:nvSpPr>
          <p:cNvPr id="213" name="Google Shape;21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pic>
        <p:nvPicPr>
          <p:cNvPr id="214" name="Google Shape;214;p33"/>
          <p:cNvPicPr preferRelativeResize="0"/>
          <p:nvPr/>
        </p:nvPicPr>
        <p:blipFill>
          <a:blip r:embed="rId3">
            <a:alphaModFix/>
          </a:blip>
          <a:stretch>
            <a:fillRect/>
          </a:stretch>
        </p:blipFill>
        <p:spPr>
          <a:xfrm>
            <a:off x="4727725" y="152400"/>
            <a:ext cx="4276902" cy="475575"/>
          </a:xfrm>
          <a:prstGeom prst="rect">
            <a:avLst/>
          </a:prstGeom>
          <a:noFill/>
          <a:ln>
            <a:noFill/>
          </a:ln>
        </p:spPr>
      </p:pic>
      <p:graphicFrame>
        <p:nvGraphicFramePr>
          <p:cNvPr id="215" name="Google Shape;215;p33"/>
          <p:cNvGraphicFramePr/>
          <p:nvPr/>
        </p:nvGraphicFramePr>
        <p:xfrm>
          <a:off x="336332" y="1017123"/>
          <a:ext cx="8586950" cy="4259720"/>
        </p:xfrm>
        <a:graphic>
          <a:graphicData uri="http://schemas.openxmlformats.org/drawingml/2006/table">
            <a:tbl>
              <a:tblPr firstRow="1" bandRow="1">
                <a:noFill/>
                <a:tableStyleId>{28746181-1B05-4F55-AE1F-AC7342019A26}</a:tableStyleId>
              </a:tblPr>
              <a:tblGrid>
                <a:gridCol w="530053">
                  <a:extLst>
                    <a:ext uri="{9D8B030D-6E8A-4147-A177-3AD203B41FA5}">
                      <a16:colId xmlns:a16="http://schemas.microsoft.com/office/drawing/2014/main" val="20000"/>
                    </a:ext>
                  </a:extLst>
                </a:gridCol>
                <a:gridCol w="1745541">
                  <a:extLst>
                    <a:ext uri="{9D8B030D-6E8A-4147-A177-3AD203B41FA5}">
                      <a16:colId xmlns:a16="http://schemas.microsoft.com/office/drawing/2014/main" val="20001"/>
                    </a:ext>
                  </a:extLst>
                </a:gridCol>
                <a:gridCol w="1331960">
                  <a:extLst>
                    <a:ext uri="{9D8B030D-6E8A-4147-A177-3AD203B41FA5}">
                      <a16:colId xmlns:a16="http://schemas.microsoft.com/office/drawing/2014/main" val="20002"/>
                    </a:ext>
                  </a:extLst>
                </a:gridCol>
                <a:gridCol w="1604488">
                  <a:extLst>
                    <a:ext uri="{9D8B030D-6E8A-4147-A177-3AD203B41FA5}">
                      <a16:colId xmlns:a16="http://schemas.microsoft.com/office/drawing/2014/main" val="20003"/>
                    </a:ext>
                  </a:extLst>
                </a:gridCol>
                <a:gridCol w="1817807">
                  <a:extLst>
                    <a:ext uri="{9D8B030D-6E8A-4147-A177-3AD203B41FA5}">
                      <a16:colId xmlns:a16="http://schemas.microsoft.com/office/drawing/2014/main" val="20004"/>
                    </a:ext>
                  </a:extLst>
                </a:gridCol>
                <a:gridCol w="1557101">
                  <a:extLst>
                    <a:ext uri="{9D8B030D-6E8A-4147-A177-3AD203B41FA5}">
                      <a16:colId xmlns:a16="http://schemas.microsoft.com/office/drawing/2014/main" val="20005"/>
                    </a:ext>
                  </a:extLst>
                </a:gridCol>
              </a:tblGrid>
              <a:tr h="302000">
                <a:tc gridSpan="6">
                  <a:txBody>
                    <a:bodyPr/>
                    <a:lstStyle/>
                    <a:p>
                      <a:pPr marL="0" lvl="0" indent="0" algn="ctr" rtl="0">
                        <a:spcBef>
                          <a:spcPts val="0"/>
                        </a:spcBef>
                        <a:spcAft>
                          <a:spcPts val="0"/>
                        </a:spcAft>
                        <a:buNone/>
                      </a:pPr>
                      <a:r>
                        <a:rPr lang="en" sz="1800" b="1" dirty="0">
                          <a:solidFill>
                            <a:srgbClr val="FFFFFF"/>
                          </a:solidFill>
                          <a:latin typeface="Times New Roman" pitchFamily="18" charset="0"/>
                          <a:ea typeface="Calibri"/>
                          <a:cs typeface="Times New Roman" pitchFamily="18" charset="0"/>
                          <a:sym typeface="Calibri"/>
                        </a:rPr>
                        <a:t>Team No. : EDA-6</a:t>
                      </a:r>
                      <a:endParaRPr sz="1800" b="1" dirty="0">
                        <a:solidFill>
                          <a:srgbClr val="FFFFFF"/>
                        </a:solidFill>
                        <a:latin typeface="Times New Roman" pitchFamily="18" charset="0"/>
                        <a:ea typeface="Calibri"/>
                        <a:cs typeface="Times New Roman" pitchFamily="18" charset="0"/>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2000">
                <a:tc gridSpan="6">
                  <a:txBody>
                    <a:bodyPr/>
                    <a:lstStyle/>
                    <a:p>
                      <a:pPr marL="0" lvl="0" indent="0" algn="ctr" rtl="0">
                        <a:spcBef>
                          <a:spcPts val="0"/>
                        </a:spcBef>
                        <a:spcAft>
                          <a:spcPts val="0"/>
                        </a:spcAft>
                        <a:buNone/>
                      </a:pPr>
                      <a:r>
                        <a:rPr lang="en" sz="1800" b="1" dirty="0">
                          <a:solidFill>
                            <a:srgbClr val="FFFFFF"/>
                          </a:solidFill>
                          <a:latin typeface="Times New Roman" pitchFamily="18" charset="0"/>
                          <a:ea typeface="Calibri"/>
                          <a:cs typeface="Times New Roman" pitchFamily="18" charset="0"/>
                          <a:sym typeface="Calibri"/>
                        </a:rPr>
                        <a:t>Div: C</a:t>
                      </a:r>
                      <a:endParaRPr sz="1800" b="1" dirty="0">
                        <a:solidFill>
                          <a:srgbClr val="FFFFFF"/>
                        </a:solidFill>
                        <a:latin typeface="Times New Roman" pitchFamily="18" charset="0"/>
                        <a:ea typeface="Calibri"/>
                        <a:cs typeface="Times New Roman" pitchFamily="18" charset="0"/>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3575">
                <a:tc>
                  <a:txBody>
                    <a:bodyPr/>
                    <a:lstStyle/>
                    <a:p>
                      <a:pPr marL="0" marR="0" lvl="0" indent="0" algn="ctr" rtl="0">
                        <a:spcBef>
                          <a:spcPts val="0"/>
                        </a:spcBef>
                        <a:spcAft>
                          <a:spcPts val="0"/>
                        </a:spcAft>
                        <a:buNone/>
                      </a:pPr>
                      <a:r>
                        <a:rPr lang="en" sz="1800" b="1" u="none" strike="noStrike" cap="none" dirty="0">
                          <a:latin typeface="Times New Roman" pitchFamily="18" charset="0"/>
                          <a:cs typeface="Times New Roman" pitchFamily="18" charset="0"/>
                        </a:rPr>
                        <a:t>Sl. No. </a:t>
                      </a:r>
                      <a:endParaRPr sz="1800" b="1" u="none" strike="noStrike" cap="none" dirty="0">
                        <a:latin typeface="Times New Roman" pitchFamily="18" charset="0"/>
                        <a:cs typeface="Times New Roman" pitchFamily="18" charset="0"/>
                      </a:endParaRPr>
                    </a:p>
                  </a:txBody>
                  <a:tcPr marL="68600" marR="68600" marT="34300" marB="34300" anchor="ctr"/>
                </a:tc>
                <a:tc>
                  <a:txBody>
                    <a:bodyPr/>
                    <a:lstStyle/>
                    <a:p>
                      <a:pPr marL="0" marR="0" lvl="0" indent="0" algn="ctr" rtl="0">
                        <a:spcBef>
                          <a:spcPts val="0"/>
                        </a:spcBef>
                        <a:spcAft>
                          <a:spcPts val="0"/>
                        </a:spcAft>
                        <a:buNone/>
                      </a:pPr>
                      <a:r>
                        <a:rPr lang="en" sz="1800" b="1" u="none" strike="noStrike" cap="none" dirty="0">
                          <a:latin typeface="Times New Roman" pitchFamily="18" charset="0"/>
                          <a:cs typeface="Times New Roman" pitchFamily="18" charset="0"/>
                        </a:rPr>
                        <a:t>Name</a:t>
                      </a:r>
                      <a:endParaRPr sz="1800" b="1" u="none" strike="noStrike" cap="none" dirty="0">
                        <a:latin typeface="Times New Roman" pitchFamily="18" charset="0"/>
                        <a:cs typeface="Times New Roman" pitchFamily="18" charset="0"/>
                      </a:endParaRPr>
                    </a:p>
                  </a:txBody>
                  <a:tcPr marL="68600" marR="68600" marT="34300" marB="34300" anchor="ctr"/>
                </a:tc>
                <a:tc>
                  <a:txBody>
                    <a:bodyPr/>
                    <a:lstStyle/>
                    <a:p>
                      <a:pPr marL="0" marR="0" lvl="0" indent="0" algn="ctr" rtl="0">
                        <a:spcBef>
                          <a:spcPts val="0"/>
                        </a:spcBef>
                        <a:spcAft>
                          <a:spcPts val="0"/>
                        </a:spcAft>
                        <a:buNone/>
                      </a:pPr>
                      <a:r>
                        <a:rPr lang="en" sz="1800" b="1" dirty="0">
                          <a:latin typeface="Times New Roman" pitchFamily="18" charset="0"/>
                          <a:cs typeface="Times New Roman" pitchFamily="18" charset="0"/>
                        </a:rPr>
                        <a:t>SRN</a:t>
                      </a:r>
                      <a:r>
                        <a:rPr lang="en" sz="1800" b="1" u="none" strike="noStrike" cap="none" dirty="0">
                          <a:latin typeface="Times New Roman" pitchFamily="18" charset="0"/>
                          <a:cs typeface="Times New Roman" pitchFamily="18" charset="0"/>
                        </a:rPr>
                        <a:t>. </a:t>
                      </a:r>
                      <a:endParaRPr sz="1800" b="1" u="none" strike="noStrike" cap="none" dirty="0">
                        <a:latin typeface="Times New Roman" pitchFamily="18" charset="0"/>
                        <a:cs typeface="Times New Roman" pitchFamily="18" charset="0"/>
                      </a:endParaRPr>
                    </a:p>
                  </a:txBody>
                  <a:tcPr marL="68600" marR="68600" marT="34300" marB="34300" anchor="ctr"/>
                </a:tc>
                <a:tc>
                  <a:txBody>
                    <a:bodyPr/>
                    <a:lstStyle/>
                    <a:p>
                      <a:pPr marL="0" marR="0" lvl="0" indent="0" algn="ctr" rtl="0">
                        <a:spcBef>
                          <a:spcPts val="0"/>
                        </a:spcBef>
                        <a:spcAft>
                          <a:spcPts val="0"/>
                        </a:spcAft>
                        <a:buNone/>
                      </a:pPr>
                      <a:r>
                        <a:rPr lang="en" sz="1800" b="1" dirty="0">
                          <a:solidFill>
                            <a:srgbClr val="000000"/>
                          </a:solidFill>
                          <a:latin typeface="Times New Roman" pitchFamily="18" charset="0"/>
                          <a:cs typeface="Times New Roman" pitchFamily="18" charset="0"/>
                        </a:rPr>
                        <a:t>Course Name</a:t>
                      </a:r>
                      <a:endParaRPr sz="1800" b="1" dirty="0">
                        <a:solidFill>
                          <a:srgbClr val="000000"/>
                        </a:solidFill>
                        <a:latin typeface="Times New Roman" pitchFamily="18" charset="0"/>
                        <a:cs typeface="Times New Roman" pitchFamily="18" charset="0"/>
                      </a:endParaRPr>
                    </a:p>
                  </a:txBody>
                  <a:tcPr marL="68600" marR="68600" marT="34300" marB="34300" anchor="ctr"/>
                </a:tc>
                <a:tc>
                  <a:txBody>
                    <a:bodyPr/>
                    <a:lstStyle/>
                    <a:p>
                      <a:pPr marL="0" marR="0" lvl="0" indent="0" algn="ctr" rtl="0">
                        <a:spcBef>
                          <a:spcPts val="0"/>
                        </a:spcBef>
                        <a:spcAft>
                          <a:spcPts val="0"/>
                        </a:spcAft>
                        <a:buNone/>
                      </a:pPr>
                      <a:r>
                        <a:rPr lang="en" sz="1800" b="1">
                          <a:latin typeface="Times New Roman" pitchFamily="18" charset="0"/>
                          <a:cs typeface="Times New Roman" pitchFamily="18" charset="0"/>
                        </a:rPr>
                        <a:t>Course Link</a:t>
                      </a:r>
                      <a:endParaRPr sz="1800" b="1">
                        <a:latin typeface="Times New Roman" pitchFamily="18" charset="0"/>
                        <a:cs typeface="Times New Roman" pitchFamily="18" charset="0"/>
                      </a:endParaRPr>
                    </a:p>
                  </a:txBody>
                  <a:tcPr marL="68600" marR="68600" marT="34300" marB="34300" anchor="ctr"/>
                </a:tc>
                <a:tc>
                  <a:txBody>
                    <a:bodyPr/>
                    <a:lstStyle/>
                    <a:p>
                      <a:pPr marL="0" marR="0" lvl="0" indent="0" algn="ctr" rtl="0">
                        <a:spcBef>
                          <a:spcPts val="0"/>
                        </a:spcBef>
                        <a:spcAft>
                          <a:spcPts val="0"/>
                        </a:spcAft>
                        <a:buNone/>
                      </a:pPr>
                      <a:r>
                        <a:rPr lang="en" sz="1800" b="1">
                          <a:latin typeface="Times New Roman" pitchFamily="18" charset="0"/>
                          <a:cs typeface="Times New Roman" pitchFamily="18" charset="0"/>
                        </a:rPr>
                        <a:t>Status</a:t>
                      </a:r>
                      <a:endParaRPr sz="1800" b="1">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2"/>
                  </a:ext>
                </a:extLst>
              </a:tr>
              <a:tr h="486059">
                <a:tc>
                  <a:txBody>
                    <a:bodyPr/>
                    <a:lstStyle/>
                    <a:p>
                      <a:pPr marL="0" marR="0" lvl="0" indent="0" algn="ctr" rtl="0">
                        <a:spcBef>
                          <a:spcPts val="0"/>
                        </a:spcBef>
                        <a:spcAft>
                          <a:spcPts val="0"/>
                        </a:spcAft>
                        <a:buNone/>
                      </a:pPr>
                      <a:r>
                        <a:rPr lang="en" sz="1800" u="none" strike="noStrike" cap="none" dirty="0">
                          <a:latin typeface="Times New Roman" pitchFamily="18" charset="0"/>
                          <a:cs typeface="Times New Roman" pitchFamily="18" charset="0"/>
                        </a:rPr>
                        <a:t>1</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l" rtl="0">
                        <a:spcBef>
                          <a:spcPts val="0"/>
                        </a:spcBef>
                        <a:spcAft>
                          <a:spcPts val="0"/>
                        </a:spcAft>
                        <a:buNone/>
                      </a:pPr>
                      <a:r>
                        <a:rPr lang="en-US" sz="1600" u="none" strike="noStrike" cap="none" dirty="0">
                          <a:latin typeface="Times New Roman" pitchFamily="18" charset="0"/>
                          <a:cs typeface="Times New Roman" pitchFamily="18" charset="0"/>
                        </a:rPr>
                        <a:t>Shruti</a:t>
                      </a:r>
                      <a:r>
                        <a:rPr lang="en-US" sz="1600" u="none" strike="noStrike" cap="none" baseline="0" dirty="0">
                          <a:latin typeface="Times New Roman" pitchFamily="18" charset="0"/>
                          <a:cs typeface="Times New Roman" pitchFamily="18" charset="0"/>
                        </a:rPr>
                        <a:t> Khannukar</a:t>
                      </a:r>
                      <a:endParaRPr sz="1600"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None/>
                      </a:pPr>
                      <a:r>
                        <a:rPr lang="en" dirty="0">
                          <a:latin typeface="Times New Roman" pitchFamily="18" charset="0"/>
                          <a:cs typeface="Times New Roman" pitchFamily="18" charset="0"/>
                        </a:rPr>
                        <a:t>02FE23BCS401</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None/>
                      </a:pPr>
                      <a:r>
                        <a:rPr lang="en-US" dirty="0">
                          <a:latin typeface="Times New Roman" pitchFamily="18" charset="0"/>
                          <a:cs typeface="Times New Roman" pitchFamily="18" charset="0"/>
                        </a:rPr>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sng" strike="noStrike" cap="none" spc="-1" dirty="0">
                          <a:solidFill>
                            <a:srgbClr val="0099FF"/>
                          </a:solidFill>
                          <a:latin typeface="Times New Roman" pitchFamily="18" charset="0"/>
                          <a:ea typeface="Calibri"/>
                          <a:cs typeface="Times New Roman" pitchFamily="18" charset="0"/>
                          <a:sym typeface="Arial"/>
                        </a:rPr>
                        <a:t>https://infyspringboard.onwingspan.com/web/en/app/toc/lex_auth_0126429312277463041725_shared/overview</a:t>
                      </a:r>
                      <a:r>
                        <a:rPr lang="en-IN" sz="1100" b="0" u="sng" strike="noStrike" spc="-1" dirty="0">
                          <a:solidFill>
                            <a:srgbClr val="0099FF"/>
                          </a:solidFill>
                          <a:latin typeface="Times New Roman" pitchFamily="18" charset="0"/>
                          <a:cs typeface="Times New Roman" pitchFamily="18" charset="0"/>
                        </a:rPr>
                        <a:t> </a:t>
                      </a:r>
                      <a:endParaRPr lang="en-US" sz="1100"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strike="noStrike" spc="-1" dirty="0">
                          <a:latin typeface="Times New Roman" pitchFamily="18" charset="0"/>
                          <a:cs typeface="Times New Roman" pitchFamily="18" charset="0"/>
                        </a:rPr>
                        <a:t>Completed</a:t>
                      </a:r>
                      <a:endParaRPr lang="en-IN" sz="1400" b="0" strike="noStrike" spc="-1" dirty="0">
                        <a:latin typeface="Times New Roman" pitchFamily="18" charset="0"/>
                        <a:cs typeface="Times New Roman" pitchFamily="18" charset="0"/>
                      </a:endParaRPr>
                    </a:p>
                    <a:p>
                      <a:pPr marL="0" lvl="0" indent="0" algn="ctr" rtl="0">
                        <a:spcBef>
                          <a:spcPts val="0"/>
                        </a:spcBef>
                        <a:spcAft>
                          <a:spcPts val="0"/>
                        </a:spcAft>
                        <a:buNone/>
                      </a:pPr>
                      <a:endParaRPr sz="140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3"/>
                  </a:ext>
                </a:extLst>
              </a:tr>
              <a:tr h="493986">
                <a:tc>
                  <a:txBody>
                    <a:bodyPr/>
                    <a:lstStyle/>
                    <a:p>
                      <a:pPr marL="0" marR="0" lvl="0" indent="0" algn="ctr" rtl="0">
                        <a:spcBef>
                          <a:spcPts val="0"/>
                        </a:spcBef>
                        <a:spcAft>
                          <a:spcPts val="0"/>
                        </a:spcAft>
                        <a:buNone/>
                      </a:pPr>
                      <a:r>
                        <a:rPr lang="en" sz="1800" u="none" strike="noStrike" cap="none" dirty="0">
                          <a:latin typeface="Times New Roman" pitchFamily="18" charset="0"/>
                          <a:cs typeface="Times New Roman" pitchFamily="18" charset="0"/>
                        </a:rPr>
                        <a:t>2</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l" rtl="0">
                        <a:spcBef>
                          <a:spcPts val="0"/>
                        </a:spcBef>
                        <a:spcAft>
                          <a:spcPts val="0"/>
                        </a:spcAft>
                        <a:buNone/>
                      </a:pPr>
                      <a:r>
                        <a:rPr lang="en-US" sz="1600" u="none" strike="noStrike" cap="none" dirty="0">
                          <a:latin typeface="Times New Roman" pitchFamily="18" charset="0"/>
                          <a:cs typeface="Times New Roman" pitchFamily="18" charset="0"/>
                        </a:rPr>
                        <a:t>Divya Patil</a:t>
                      </a:r>
                      <a:endParaRPr sz="1600"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Times New Roman" pitchFamily="18" charset="0"/>
                          <a:cs typeface="Times New Roman" pitchFamily="18" charset="0"/>
                        </a:rPr>
                        <a:t>02FE23BCS410</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itchFamily="18" charset="0"/>
                          <a:cs typeface="Times New Roman" pitchFamily="18" charset="0"/>
                        </a:rPr>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sng" strike="noStrike" cap="none" spc="-1" dirty="0">
                          <a:solidFill>
                            <a:srgbClr val="0099FF"/>
                          </a:solidFill>
                          <a:latin typeface="Times New Roman" pitchFamily="18" charset="0"/>
                          <a:ea typeface="Calibri"/>
                          <a:cs typeface="Times New Roman" pitchFamily="18" charset="0"/>
                          <a:sym typeface="Arial"/>
                        </a:rPr>
                        <a:t>https://infyspringboard.onwingspan.com/web/en/app/toc/lex_auth_0126429312277463041725_shared/overview</a:t>
                      </a:r>
                      <a:r>
                        <a:rPr lang="en-IN" sz="1100" b="0" u="sng" strike="noStrike" spc="-1" dirty="0">
                          <a:solidFill>
                            <a:srgbClr val="0099FF"/>
                          </a:solidFill>
                          <a:latin typeface="Times New Roman" pitchFamily="18" charset="0"/>
                          <a:cs typeface="Times New Roman" pitchFamily="18" charset="0"/>
                        </a:rPr>
                        <a:t> </a:t>
                      </a:r>
                      <a:endParaRPr lang="en-US" sz="1100"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strike="noStrike" spc="-1" dirty="0">
                          <a:latin typeface="Times New Roman" pitchFamily="18" charset="0"/>
                          <a:cs typeface="Times New Roman" pitchFamily="18" charset="0"/>
                        </a:rPr>
                        <a:t>Completed</a:t>
                      </a:r>
                      <a:endParaRPr lang="en-IN" sz="1400" b="0" strike="noStrike" spc="-1" dirty="0">
                        <a:latin typeface="Times New Roman" pitchFamily="18" charset="0"/>
                        <a:cs typeface="Times New Roman" pitchFamily="18" charset="0"/>
                      </a:endParaRPr>
                    </a:p>
                    <a:p>
                      <a:pPr marL="0" lvl="0" indent="0" algn="ctr" rtl="0">
                        <a:spcBef>
                          <a:spcPts val="0"/>
                        </a:spcBef>
                        <a:spcAft>
                          <a:spcPts val="0"/>
                        </a:spcAft>
                        <a:buNone/>
                      </a:pPr>
                      <a:endParaRPr sz="1400"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4"/>
                  </a:ext>
                </a:extLst>
              </a:tr>
              <a:tr h="436200">
                <a:tc>
                  <a:txBody>
                    <a:bodyPr/>
                    <a:lstStyle/>
                    <a:p>
                      <a:pPr marL="0" marR="0" lvl="0" indent="0" algn="ctr" rtl="0">
                        <a:spcBef>
                          <a:spcPts val="0"/>
                        </a:spcBef>
                        <a:spcAft>
                          <a:spcPts val="0"/>
                        </a:spcAft>
                        <a:buNone/>
                      </a:pPr>
                      <a:r>
                        <a:rPr lang="en" sz="1800" u="none" strike="noStrike" cap="none" dirty="0">
                          <a:latin typeface="Times New Roman" pitchFamily="18" charset="0"/>
                          <a:cs typeface="Times New Roman" pitchFamily="18" charset="0"/>
                        </a:rPr>
                        <a:t>3</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l" rtl="0">
                        <a:spcBef>
                          <a:spcPts val="0"/>
                        </a:spcBef>
                        <a:spcAft>
                          <a:spcPts val="0"/>
                        </a:spcAft>
                        <a:buNone/>
                      </a:pPr>
                      <a:r>
                        <a:rPr lang="en-US" sz="1600" u="none" strike="noStrike" cap="none" dirty="0">
                          <a:latin typeface="Times New Roman" pitchFamily="18" charset="0"/>
                          <a:cs typeface="Times New Roman" pitchFamily="18" charset="0"/>
                        </a:rPr>
                        <a:t>Appasab Kambale</a:t>
                      </a:r>
                      <a:endParaRPr sz="1600"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Times New Roman" pitchFamily="18" charset="0"/>
                          <a:cs typeface="Times New Roman" pitchFamily="18" charset="0"/>
                        </a:rPr>
                        <a:t>02FE23BCS418</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None/>
                      </a:pPr>
                      <a:r>
                        <a:rPr lang="en-US" dirty="0">
                          <a:latin typeface="Times New Roman" pitchFamily="18" charset="0"/>
                          <a:cs typeface="Times New Roman" pitchFamily="18" charset="0"/>
                        </a:rPr>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sng" strike="noStrike" cap="none" spc="-1" dirty="0">
                          <a:solidFill>
                            <a:srgbClr val="0099FF"/>
                          </a:solidFill>
                          <a:latin typeface="Times New Roman" pitchFamily="18" charset="0"/>
                          <a:ea typeface="Calibri"/>
                          <a:cs typeface="Times New Roman" pitchFamily="18" charset="0"/>
                          <a:sym typeface="Arial"/>
                        </a:rPr>
                        <a:t>https://infyspringboard.onwingspan.com/web/en/app/toc/lex_auth_0126429312277463041725_shared/overview</a:t>
                      </a:r>
                      <a:r>
                        <a:rPr lang="en-IN" sz="1100" b="0" u="sng" strike="noStrike" spc="-1" dirty="0">
                          <a:solidFill>
                            <a:srgbClr val="0099FF"/>
                          </a:solidFill>
                          <a:latin typeface="Times New Roman" pitchFamily="18" charset="0"/>
                          <a:cs typeface="Times New Roman" pitchFamily="18" charset="0"/>
                        </a:rPr>
                        <a:t> </a:t>
                      </a:r>
                      <a:endParaRPr sz="1100"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strike="noStrike" spc="-1" dirty="0">
                          <a:latin typeface="Times New Roman" pitchFamily="18" charset="0"/>
                          <a:cs typeface="Times New Roman" pitchFamily="18" charset="0"/>
                        </a:rPr>
                        <a:t>Completed</a:t>
                      </a:r>
                      <a:endParaRPr lang="en-IN" sz="1400" b="0" strike="noStrike" spc="-1"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5"/>
                  </a:ext>
                </a:extLst>
              </a:tr>
              <a:tr h="436200">
                <a:tc>
                  <a:txBody>
                    <a:bodyPr/>
                    <a:lstStyle/>
                    <a:p>
                      <a:pPr marL="0" marR="0" lvl="0" indent="0" algn="ctr" rtl="0">
                        <a:spcBef>
                          <a:spcPts val="0"/>
                        </a:spcBef>
                        <a:spcAft>
                          <a:spcPts val="0"/>
                        </a:spcAft>
                        <a:buNone/>
                      </a:pPr>
                      <a:r>
                        <a:rPr lang="en" sz="1800" u="none" strike="noStrike" cap="none" dirty="0">
                          <a:latin typeface="Times New Roman" pitchFamily="18" charset="0"/>
                          <a:cs typeface="Times New Roman" pitchFamily="18" charset="0"/>
                        </a:rPr>
                        <a:t>4</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lvl="0" indent="0" algn="l" rtl="0">
                        <a:spcBef>
                          <a:spcPts val="0"/>
                        </a:spcBef>
                        <a:spcAft>
                          <a:spcPts val="0"/>
                        </a:spcAft>
                        <a:buNone/>
                      </a:pPr>
                      <a:r>
                        <a:rPr lang="en-US" sz="1600" u="none" strike="noStrike" cap="none" dirty="0">
                          <a:latin typeface="Times New Roman" pitchFamily="18" charset="0"/>
                          <a:cs typeface="Times New Roman" pitchFamily="18" charset="0"/>
                        </a:rPr>
                        <a:t>Arun Sadalgekar</a:t>
                      </a:r>
                      <a:endParaRPr sz="1600" dirty="0">
                        <a:latin typeface="Times New Roman" pitchFamily="18" charset="0"/>
                        <a:cs typeface="Times New Roman" pitchFamily="18" charset="0"/>
                      </a:endParaRPr>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Times New Roman" pitchFamily="18" charset="0"/>
                          <a:cs typeface="Times New Roman" pitchFamily="18" charset="0"/>
                        </a:rPr>
                        <a:t>02FE23BCS411</a:t>
                      </a:r>
                      <a:endParaRPr sz="1800" u="none" strike="noStrike" cap="none"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itchFamily="18" charset="0"/>
                          <a:cs typeface="Times New Roman" pitchFamily="18" charset="0"/>
                        </a:rPr>
                        <a:t>Python For Data Science</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sng" strike="noStrike" cap="none" spc="-1" dirty="0">
                          <a:solidFill>
                            <a:srgbClr val="0099FF"/>
                          </a:solidFill>
                          <a:latin typeface="Times New Roman" pitchFamily="18" charset="0"/>
                          <a:ea typeface="Calibri"/>
                          <a:cs typeface="Times New Roman" pitchFamily="18" charset="0"/>
                          <a:sym typeface="Arial"/>
                        </a:rPr>
                        <a:t>https://infyspringboard.onwingspan.com/web/en/app/toc/lex_auth_0126429312277463041725_shared/overview</a:t>
                      </a:r>
                      <a:r>
                        <a:rPr lang="en-IN" sz="1100" b="0" u="sng" strike="noStrike" spc="-1" dirty="0">
                          <a:solidFill>
                            <a:srgbClr val="0099FF"/>
                          </a:solidFill>
                          <a:latin typeface="Times New Roman" pitchFamily="18" charset="0"/>
                          <a:cs typeface="Times New Roman" pitchFamily="18" charset="0"/>
                        </a:rPr>
                        <a:t> </a:t>
                      </a:r>
                      <a:endParaRPr lang="en-US" sz="1100" dirty="0">
                        <a:latin typeface="Times New Roman" pitchFamily="18" charset="0"/>
                        <a:cs typeface="Times New Roman" pitchFamily="18" charset="0"/>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strike="noStrike" spc="-1" dirty="0">
                          <a:latin typeface="Times New Roman" pitchFamily="18" charset="0"/>
                          <a:cs typeface="Times New Roman" pitchFamily="18" charset="0"/>
                        </a:rPr>
                        <a:t>Completed</a:t>
                      </a:r>
                      <a:endParaRPr lang="en-IN" sz="1400" b="0" strike="noStrike" spc="-1" dirty="0">
                        <a:latin typeface="Times New Roman" pitchFamily="18" charset="0"/>
                        <a:cs typeface="Times New Roman" pitchFamily="18" charset="0"/>
                      </a:endParaRPr>
                    </a:p>
                    <a:p>
                      <a:pPr marL="0" lvl="0" indent="0" algn="ctr" rtl="0">
                        <a:spcBef>
                          <a:spcPts val="0"/>
                        </a:spcBef>
                        <a:spcAft>
                          <a:spcPts val="0"/>
                        </a:spcAft>
                        <a:buNone/>
                      </a:pPr>
                      <a:endParaRPr sz="1400" dirty="0">
                        <a:latin typeface="Times New Roman" pitchFamily="18" charset="0"/>
                        <a:cs typeface="Times New Roman" pitchFamily="18" charset="0"/>
                      </a:endParaRPr>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22" name="Google Shape;222;p34"/>
          <p:cNvSpPr txBox="1">
            <a:spLocks noGrp="1"/>
          </p:cNvSpPr>
          <p:nvPr>
            <p:ph type="title"/>
          </p:nvPr>
        </p:nvSpPr>
        <p:spPr>
          <a:xfrm>
            <a:off x="597119" y="186134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dirty="0"/>
              <a:t>Thank you !</a:t>
            </a:r>
            <a:endParaRPr b="1" dirty="0"/>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pic>
        <p:nvPicPr>
          <p:cNvPr id="225" name="Google Shape;225;p34"/>
          <p:cNvPicPr preferRelativeResize="0"/>
          <p:nvPr/>
        </p:nvPicPr>
        <p:blipFill>
          <a:blip r:embed="rId3">
            <a:alphaModFix/>
          </a:blip>
          <a:stretch>
            <a:fillRect/>
          </a:stretch>
        </p:blipFill>
        <p:spPr>
          <a:xfrm>
            <a:off x="4677875" y="112550"/>
            <a:ext cx="4276902" cy="47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3750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Course Project Problem Statement</a:t>
            </a:r>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8" name="Table 7"/>
          <p:cNvGraphicFramePr>
            <a:graphicFrameLocks noGrp="1"/>
          </p:cNvGraphicFramePr>
          <p:nvPr/>
        </p:nvGraphicFramePr>
        <p:xfrm>
          <a:off x="332412" y="1082081"/>
          <a:ext cx="5675587" cy="1701509"/>
        </p:xfrm>
        <a:graphic>
          <a:graphicData uri="http://schemas.openxmlformats.org/drawingml/2006/table">
            <a:tbl>
              <a:tblPr firstRow="1" bandRow="1">
                <a:tableStyleId>{1BA07E65-23D3-4327-A907-803515E79363}</a:tableStyleId>
              </a:tblPr>
              <a:tblGrid>
                <a:gridCol w="5675587">
                  <a:extLst>
                    <a:ext uri="{9D8B030D-6E8A-4147-A177-3AD203B41FA5}">
                      <a16:colId xmlns:a16="http://schemas.microsoft.com/office/drawing/2014/main" val="20000"/>
                    </a:ext>
                  </a:extLst>
                </a:gridCol>
              </a:tblGrid>
              <a:tr h="375629">
                <a:tc>
                  <a:txBody>
                    <a:bodyPr/>
                    <a:lstStyle/>
                    <a:p>
                      <a:pPr algn="ctr"/>
                      <a:r>
                        <a:rPr lang="en-US" sz="1350" dirty="0">
                          <a:latin typeface="Times New Roman" pitchFamily="18" charset="0"/>
                          <a:cs typeface="Times New Roman" pitchFamily="18" charset="0"/>
                        </a:rPr>
                        <a:t>Background</a:t>
                      </a:r>
                    </a:p>
                  </a:txBody>
                  <a:tcPr anchor="ctr"/>
                </a:tc>
                <a:extLst>
                  <a:ext uri="{0D108BD9-81ED-4DB2-BD59-A6C34878D82A}">
                    <a16:rowId xmlns:a16="http://schemas.microsoft.com/office/drawing/2014/main" val="10000"/>
                  </a:ext>
                </a:extLst>
              </a:tr>
              <a:tr h="682196">
                <a:tc>
                  <a:txBody>
                    <a:bodyPr/>
                    <a:lstStyle/>
                    <a:p>
                      <a:pPr algn="just"/>
                      <a:r>
                        <a:rPr lang="en-US" sz="1350" dirty="0">
                          <a:latin typeface="Times New Roman" pitchFamily="18" charset="0"/>
                          <a:cs typeface="Times New Roman" pitchFamily="18" charset="0"/>
                        </a:rPr>
                        <a:t>Polycystic Ovary Syndrome (PCOS), is a common endocrine disorder affecting women of reproductive age. It is characterized by irregular menstrual cycles, excessive androgen levels, and polycystic ovaries. PCOD can lead to various health issues, including infertility, metabolic syndrome, and an increased risk of type 2 diabetes and cardiovascular diseases. Understanding the factors associated with PCOD is crucial for early diagnosis and management.</a:t>
                      </a:r>
                    </a:p>
                  </a:txBody>
                  <a:tcPr anchor="ct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34133" y="2966685"/>
          <a:ext cx="8345214" cy="1315720"/>
        </p:xfrm>
        <a:graphic>
          <a:graphicData uri="http://schemas.openxmlformats.org/drawingml/2006/table">
            <a:tbl>
              <a:tblPr firstRow="1" bandRow="1">
                <a:tableStyleId>{1BA07E65-23D3-4327-A907-803515E79363}</a:tableStyleId>
              </a:tblPr>
              <a:tblGrid>
                <a:gridCol w="8345214">
                  <a:extLst>
                    <a:ext uri="{9D8B030D-6E8A-4147-A177-3AD203B41FA5}">
                      <a16:colId xmlns:a16="http://schemas.microsoft.com/office/drawing/2014/main" val="20000"/>
                    </a:ext>
                  </a:extLst>
                </a:gridCol>
              </a:tblGrid>
              <a:tr h="370840">
                <a:tc>
                  <a:txBody>
                    <a:bodyPr/>
                    <a:lstStyle/>
                    <a:p>
                      <a:pPr algn="ctr"/>
                      <a:r>
                        <a:rPr lang="en-US" dirty="0"/>
                        <a:t>Problem Statement</a:t>
                      </a:r>
                    </a:p>
                  </a:txBody>
                  <a:tcPr anchor="ctr"/>
                </a:tc>
                <a:extLst>
                  <a:ext uri="{0D108BD9-81ED-4DB2-BD59-A6C34878D82A}">
                    <a16:rowId xmlns:a16="http://schemas.microsoft.com/office/drawing/2014/main" val="10000"/>
                  </a:ext>
                </a:extLst>
              </a:tr>
              <a:tr h="370840">
                <a:tc>
                  <a:txBody>
                    <a:bodyPr/>
                    <a:lstStyle/>
                    <a:p>
                      <a:pPr algn="just"/>
                      <a:r>
                        <a:rPr lang="en-US" sz="1400" dirty="0">
                          <a:latin typeface="Times New Roman" pitchFamily="18" charset="0"/>
                          <a:cs typeface="Times New Roman" pitchFamily="18" charset="0"/>
                        </a:rPr>
                        <a:t>The primary goal of this project is to perform an Exploratory Data Analysis (EDA) on a dataset containing medical records of women, to identify significant factors associated with PCOD. This analysis will help in understanding the prevalence, demographic distribution, and potential risk factors of PCOD, which can further aid in developing targeted interventions and treatment plans.</a:t>
                      </a:r>
                    </a:p>
                  </a:txBody>
                  <a:tcPr/>
                </a:tc>
                <a:extLst>
                  <a:ext uri="{0D108BD9-81ED-4DB2-BD59-A6C34878D82A}">
                    <a16:rowId xmlns:a16="http://schemas.microsoft.com/office/drawing/2014/main" val="10001"/>
                  </a:ext>
                </a:extLst>
              </a:tr>
            </a:tbl>
          </a:graphicData>
        </a:graphic>
      </p:graphicFrame>
      <p:pic>
        <p:nvPicPr>
          <p:cNvPr id="21506" name="Picture 2" descr="What Really Happens During Your Menstrual Cycle - GENESIS Fertility ..."/>
          <p:cNvPicPr>
            <a:picLocks noChangeAspect="1" noChangeArrowheads="1"/>
          </p:cNvPicPr>
          <p:nvPr/>
        </p:nvPicPr>
        <p:blipFill>
          <a:blip r:embed="rId4"/>
          <a:srcRect b="13980"/>
          <a:stretch>
            <a:fillRect/>
          </a:stretch>
        </p:blipFill>
        <p:spPr bwMode="auto">
          <a:xfrm>
            <a:off x="6026727" y="1071701"/>
            <a:ext cx="2668385" cy="1879316"/>
          </a:xfrm>
          <a:prstGeom prst="rect">
            <a:avLst/>
          </a:prstGeom>
          <a:noFill/>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0337" y="340346"/>
            <a:ext cx="7886700" cy="994172"/>
          </a:xfrm>
          <a:prstGeom prst="rect">
            <a:avLst/>
          </a:prstGeom>
          <a:noFill/>
          <a:ln>
            <a:noFill/>
          </a:ln>
        </p:spPr>
        <p:txBody>
          <a:bodyPr spcFirstLastPara="1" wrap="square" lIns="68575" tIns="34275" rIns="68575" bIns="34275" anchor="ctr" anchorCtr="0">
            <a:normAutofit/>
          </a:bodyPr>
          <a:lstStyle/>
          <a:p>
            <a:pPr lvl="0" algn="ctr">
              <a:buSzPts val="3300"/>
            </a:pPr>
            <a:r>
              <a:rPr lang="en-US" sz="3200" b="1" dirty="0">
                <a:latin typeface="Times New Roman" pitchFamily="18" charset="0"/>
                <a:cs typeface="Times New Roman" pitchFamily="18" charset="0"/>
              </a:rPr>
              <a:t>SDG 3 target</a:t>
            </a:r>
            <a:endParaRPr sz="3200" b="1" dirty="0">
              <a:latin typeface="Courier New" pitchFamily="49" charset="0"/>
              <a:cs typeface="Courier New" pitchFamily="49" charset="0"/>
            </a:endParaRPr>
          </a:p>
        </p:txBody>
      </p:sp>
      <p:sp>
        <p:nvSpPr>
          <p:cNvPr id="173" name="Google Shape;173;p29"/>
          <p:cNvSpPr txBox="1">
            <a:spLocks noGrp="1"/>
          </p:cNvSpPr>
          <p:nvPr>
            <p:ph type="body" idx="1"/>
          </p:nvPr>
        </p:nvSpPr>
        <p:spPr>
          <a:xfrm>
            <a:off x="648392" y="1113906"/>
            <a:ext cx="7938559" cy="3192088"/>
          </a:xfrm>
          <a:prstGeom prst="rect">
            <a:avLst/>
          </a:prstGeom>
          <a:noFill/>
          <a:ln>
            <a:noFill/>
          </a:ln>
        </p:spPr>
        <p:txBody>
          <a:bodyPr spcFirstLastPara="1" wrap="square" lIns="68575" tIns="34275" rIns="68575" bIns="34275" anchor="t" anchorCtr="0">
            <a:normAutofit fontScale="62500" lnSpcReduction="20000"/>
          </a:bodyPr>
          <a:lstStyle/>
          <a:p>
            <a:pPr marL="596900" indent="-457200">
              <a:buFont typeface="+mj-lt"/>
              <a:buAutoNum type="arabicPeriod"/>
            </a:pPr>
            <a:r>
              <a:rPr lang="en-US" sz="2200" b="1" dirty="0">
                <a:latin typeface="Times New Roman" pitchFamily="18" charset="0"/>
                <a:cs typeface="Times New Roman" pitchFamily="18" charset="0"/>
              </a:rPr>
              <a:t>Data Acquisition and Preparation</a:t>
            </a:r>
            <a:r>
              <a:rPr lang="en-US" sz="2200" dirty="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Obtain a comprehensive dataset related to PCOS with at least 15 attributes and 8000 rows.</a:t>
            </a:r>
          </a:p>
          <a:p>
            <a:pPr fontAlgn="base"/>
            <a:r>
              <a:rPr lang="en-US" dirty="0">
                <a:latin typeface="Times New Roman" pitchFamily="18" charset="0"/>
                <a:cs typeface="Times New Roman" pitchFamily="18" charset="0"/>
              </a:rPr>
              <a:t> Clean the dataset by handling missing values, outliers, and inconsistencies to ensure data quality.</a:t>
            </a:r>
          </a:p>
          <a:p>
            <a:pPr marL="596900" indent="-457200">
              <a:buFont typeface="+mj-lt"/>
              <a:buAutoNum type="arabicPeriod" startAt="2"/>
            </a:pPr>
            <a:r>
              <a:rPr lang="en-US" sz="2200" b="1" dirty="0">
                <a:latin typeface="Times New Roman" pitchFamily="18" charset="0"/>
                <a:cs typeface="Times New Roman" pitchFamily="18" charset="0"/>
              </a:rPr>
              <a:t>Descriptive Statistics and Data Summarization</a:t>
            </a:r>
            <a:r>
              <a:rPr lang="en-US" sz="2200" dirty="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Calculate summary statistics (mean, median, mode, standard deviation) for continuous variables.</a:t>
            </a:r>
          </a:p>
          <a:p>
            <a:pPr fontAlgn="base"/>
            <a:r>
              <a:rPr lang="en-US" dirty="0">
                <a:latin typeface="Times New Roman" pitchFamily="18" charset="0"/>
                <a:cs typeface="Times New Roman" pitchFamily="18" charset="0"/>
              </a:rPr>
              <a:t>Summarize categorical variables by frequency counts and percentages.</a:t>
            </a:r>
          </a:p>
          <a:p>
            <a:pPr marL="596900" indent="-457200" fontAlgn="base">
              <a:buFont typeface="+mj-lt"/>
              <a:buAutoNum type="arabicPeriod" startAt="3"/>
            </a:pPr>
            <a:r>
              <a:rPr lang="en-US" sz="2200" b="1" dirty="0">
                <a:latin typeface="Times New Roman" pitchFamily="18" charset="0"/>
                <a:cs typeface="Times New Roman" pitchFamily="18" charset="0"/>
              </a:rPr>
              <a:t>Hypothesis Testing and Statistical Analysis</a:t>
            </a:r>
            <a:r>
              <a:rPr lang="en-US" sz="2200" dirty="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Formulate hypotheses related to PCOS, such as the impact of BMI on PCOS prevalence or the correlation between insulin levels and PCOS.</a:t>
            </a:r>
          </a:p>
          <a:p>
            <a:pPr fontAlgn="base"/>
            <a:r>
              <a:rPr lang="en-US" dirty="0">
                <a:latin typeface="Times New Roman" pitchFamily="18" charset="0"/>
                <a:cs typeface="Times New Roman" pitchFamily="18" charset="0"/>
              </a:rPr>
              <a:t>Perform statistical tests (t-tests, chi-square tests, ANOVA) to validate or refute these hypotheses.</a:t>
            </a:r>
          </a:p>
          <a:p>
            <a:pPr marL="596900" indent="-457200">
              <a:buFont typeface="+mj-lt"/>
              <a:buAutoNum type="arabicPeriod" startAt="4"/>
            </a:pPr>
            <a:r>
              <a:rPr lang="en-US" sz="2200" b="1" dirty="0">
                <a:latin typeface="Times New Roman" pitchFamily="18" charset="0"/>
                <a:cs typeface="Times New Roman" pitchFamily="18" charset="0"/>
              </a:rPr>
              <a:t>Exploration of Risk Factors and Demographics</a:t>
            </a:r>
            <a:r>
              <a:rPr lang="en-US" sz="2200" dirty="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Analyze demographic variables (age, weight, height, BMI) to understand their association with PCOS.</a:t>
            </a:r>
          </a:p>
          <a:p>
            <a:pPr fontAlgn="base"/>
            <a:r>
              <a:rPr lang="en-US" dirty="0">
                <a:latin typeface="Times New Roman" pitchFamily="18" charset="0"/>
                <a:cs typeface="Times New Roman" pitchFamily="18" charset="0"/>
              </a:rPr>
              <a:t>Investigate lifestyle factors (fast food, physical activity) and their impact on PCOS prevalence and severity.</a:t>
            </a:r>
          </a:p>
          <a:p>
            <a:pPr marL="177800" lvl="0" indent="-171450" algn="l" rtl="0">
              <a:lnSpc>
                <a:spcPct val="90000"/>
              </a:lnSpc>
              <a:spcBef>
                <a:spcPts val="0"/>
              </a:spcBef>
              <a:spcAft>
                <a:spcPts val="0"/>
              </a:spcAft>
              <a:buClr>
                <a:schemeClr val="dk1"/>
              </a:buClr>
              <a:buSzPts val="2100"/>
              <a:buNone/>
            </a:pPr>
            <a:endParaRPr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0337" y="340346"/>
            <a:ext cx="7886700" cy="994172"/>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sz="3200" b="1" dirty="0">
                <a:latin typeface="Times New Roman" pitchFamily="18" charset="0"/>
                <a:cs typeface="Times New Roman" pitchFamily="18" charset="0"/>
              </a:rPr>
              <a:t>Introduction</a:t>
            </a:r>
            <a:r>
              <a:rPr lang="en" sz="3200" b="1" dirty="0">
                <a:latin typeface="Courier New" pitchFamily="49" charset="0"/>
                <a:cs typeface="Courier New" pitchFamily="49" charset="0"/>
              </a:rPr>
              <a:t> </a:t>
            </a:r>
            <a:endParaRPr sz="3200" b="1" dirty="0">
              <a:latin typeface="Courier New" pitchFamily="49" charset="0"/>
              <a:cs typeface="Courier New" pitchFamily="49" charset="0"/>
            </a:endParaRPr>
          </a:p>
        </p:txBody>
      </p:sp>
      <p:sp>
        <p:nvSpPr>
          <p:cNvPr id="173" name="Google Shape;173;p29"/>
          <p:cNvSpPr txBox="1">
            <a:spLocks noGrp="1"/>
          </p:cNvSpPr>
          <p:nvPr>
            <p:ph type="body" idx="1"/>
          </p:nvPr>
        </p:nvSpPr>
        <p:spPr>
          <a:xfrm>
            <a:off x="639160" y="1190542"/>
            <a:ext cx="7947792" cy="3115451"/>
          </a:xfrm>
          <a:prstGeom prst="rect">
            <a:avLst/>
          </a:prstGeom>
          <a:noFill/>
          <a:ln>
            <a:noFill/>
          </a:ln>
        </p:spPr>
        <p:txBody>
          <a:bodyPr spcFirstLastPara="1" wrap="square" lIns="68575" tIns="34275" rIns="68575" bIns="34275" anchor="t" anchorCtr="0">
            <a:normAutofit fontScale="92500" lnSpcReduction="10000"/>
          </a:bodyPr>
          <a:lstStyle/>
          <a:p>
            <a:r>
              <a:rPr lang="en-US" sz="1600" b="1" dirty="0">
                <a:latin typeface="Times New Roman" pitchFamily="18" charset="0"/>
                <a:cs typeface="Times New Roman" pitchFamily="18" charset="0"/>
              </a:rPr>
              <a:t>Polycystic Ovary Syndrome (PCOS) </a:t>
            </a:r>
            <a:r>
              <a:rPr lang="en-US" sz="1600" dirty="0">
                <a:latin typeface="Times New Roman" pitchFamily="18" charset="0"/>
                <a:cs typeface="Times New Roman" pitchFamily="18" charset="0"/>
              </a:rPr>
              <a:t>is complex hormonal disorder affecting women of</a:t>
            </a:r>
          </a:p>
          <a:p>
            <a:pPr lvl="0">
              <a:buNone/>
            </a:pPr>
            <a:r>
              <a:rPr lang="en-US" sz="1600" dirty="0">
                <a:latin typeface="Times New Roman" pitchFamily="18" charset="0"/>
                <a:cs typeface="Times New Roman" pitchFamily="18" charset="0"/>
              </a:rPr>
              <a:t>	reproductive age, characterized by an imbalance of reproductive hormones. </a:t>
            </a:r>
          </a:p>
          <a:p>
            <a:r>
              <a:rPr lang="en-US" sz="1600" dirty="0">
                <a:latin typeface="Times New Roman" pitchFamily="18" charset="0"/>
                <a:cs typeface="Times New Roman" pitchFamily="18" charset="0"/>
              </a:rPr>
              <a:t>It affects </a:t>
            </a:r>
            <a:r>
              <a:rPr lang="en-US" sz="1600" b="1" dirty="0">
                <a:latin typeface="Times New Roman" pitchFamily="18" charset="0"/>
                <a:cs typeface="Times New Roman" pitchFamily="18" charset="0"/>
              </a:rPr>
              <a:t>5-10% </a:t>
            </a:r>
            <a:r>
              <a:rPr lang="en-US" sz="1600" dirty="0">
                <a:latin typeface="Times New Roman" pitchFamily="18" charset="0"/>
                <a:cs typeface="Times New Roman" pitchFamily="18" charset="0"/>
              </a:rPr>
              <a:t>of women of reproductive age globally.</a:t>
            </a:r>
          </a:p>
          <a:p>
            <a:r>
              <a:rPr lang="en-US" sz="1600" dirty="0">
                <a:latin typeface="Times New Roman" pitchFamily="18" charset="0"/>
                <a:cs typeface="Times New Roman" pitchFamily="18" charset="0"/>
              </a:rPr>
              <a:t>It's marked by symptoms like </a:t>
            </a:r>
            <a:r>
              <a:rPr lang="en-US" sz="1600" b="1" dirty="0">
                <a:latin typeface="Times New Roman" pitchFamily="18" charset="0"/>
                <a:cs typeface="Times New Roman" pitchFamily="18" charset="0"/>
              </a:rPr>
              <a:t>irregular menstrual cycles</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excessive hair growth</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acne</a:t>
            </a:r>
            <a:r>
              <a:rPr lang="en-US" sz="1600" dirty="0">
                <a:latin typeface="Times New Roman" pitchFamily="18" charset="0"/>
                <a:cs typeface="Times New Roman" pitchFamily="18" charset="0"/>
              </a:rPr>
              <a:t>, and</a:t>
            </a:r>
          </a:p>
          <a:p>
            <a:pPr>
              <a:buNone/>
            </a:pPr>
            <a:r>
              <a:rPr lang="en-US" sz="1600" b="1" dirty="0">
                <a:latin typeface="Times New Roman" pitchFamily="18" charset="0"/>
                <a:cs typeface="Times New Roman" pitchFamily="18" charset="0"/>
              </a:rPr>
              <a:t>	obesity</a:t>
            </a:r>
            <a:r>
              <a:rPr lang="en-US" sz="1600" dirty="0">
                <a:latin typeface="Times New Roman" pitchFamily="18" charset="0"/>
                <a:cs typeface="Times New Roman" pitchFamily="18" charset="0"/>
              </a:rPr>
              <a:t>, and can include </a:t>
            </a:r>
            <a:r>
              <a:rPr lang="en-US" sz="1600" b="1" dirty="0">
                <a:latin typeface="Times New Roman" pitchFamily="18" charset="0"/>
                <a:cs typeface="Times New Roman" pitchFamily="18" charset="0"/>
              </a:rPr>
              <a:t>multiple ovarian cysts</a:t>
            </a:r>
            <a:r>
              <a:rPr lang="en-US" sz="1600" dirty="0">
                <a:latin typeface="Times New Roman" pitchFamily="18" charset="0"/>
                <a:cs typeface="Times New Roman" pitchFamily="18" charset="0"/>
              </a:rPr>
              <a:t>. </a:t>
            </a:r>
          </a:p>
          <a:p>
            <a:r>
              <a:rPr lang="en-US" sz="1600" b="1" dirty="0">
                <a:latin typeface="Times New Roman" pitchFamily="18" charset="0"/>
                <a:cs typeface="Times New Roman" pitchFamily="18" charset="0"/>
              </a:rPr>
              <a:t>Alternative Names</a:t>
            </a:r>
            <a:r>
              <a:rPr lang="en-US" sz="1600" dirty="0">
                <a:latin typeface="Times New Roman" pitchFamily="18" charset="0"/>
                <a:cs typeface="Times New Roman" pitchFamily="18" charset="0"/>
              </a:rPr>
              <a:t>: Also known as Polycystic Ovary Disease (PCOD), Stein-</a:t>
            </a:r>
            <a:r>
              <a:rPr lang="en-US" sz="1600" dirty="0" err="1">
                <a:latin typeface="Times New Roman" pitchFamily="18" charset="0"/>
                <a:cs typeface="Times New Roman" pitchFamily="18" charset="0"/>
              </a:rPr>
              <a:t>Leventhal</a:t>
            </a: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Syndrome.</a:t>
            </a:r>
          </a:p>
          <a:p>
            <a:r>
              <a:rPr lang="en-US" sz="1600" b="1" dirty="0">
                <a:latin typeface="Times New Roman" pitchFamily="18" charset="0"/>
                <a:cs typeface="Times New Roman" pitchFamily="18" charset="0"/>
              </a:rPr>
              <a:t>Importance of Early Diagnosis:-</a:t>
            </a:r>
          </a:p>
          <a:p>
            <a:r>
              <a:rPr lang="en-US" sz="1600" dirty="0">
                <a:latin typeface="Times New Roman" pitchFamily="18" charset="0"/>
                <a:cs typeface="Times New Roman" pitchFamily="18" charset="0"/>
              </a:rPr>
              <a:t>Early intervention can reduce symptoms and complications.</a:t>
            </a:r>
          </a:p>
          <a:p>
            <a:r>
              <a:rPr lang="en-US" sz="1600" dirty="0">
                <a:latin typeface="Times New Roman" pitchFamily="18" charset="0"/>
                <a:cs typeface="Times New Roman" pitchFamily="18" charset="0"/>
              </a:rPr>
              <a:t>Improves quality of life for affected women.</a:t>
            </a:r>
          </a:p>
          <a:p>
            <a:pPr>
              <a:buNone/>
            </a:pPr>
            <a:endParaRPr sz="1600" dirty="0">
              <a:latin typeface="Times New Roman" pitchFamily="18" charset="0"/>
              <a:cs typeface="Times New Roman" pitchFamily="18" charset="0"/>
            </a:endParaRPr>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557927"/>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07629" y="0"/>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3200" b="1" dirty="0"/>
              <a:t>Dataset Description</a:t>
            </a:r>
            <a:endParaRPr sz="3200" b="1" dirty="0"/>
          </a:p>
        </p:txBody>
      </p:sp>
      <p:sp>
        <p:nvSpPr>
          <p:cNvPr id="163" name="Google Shape;163;p28"/>
          <p:cNvSpPr txBox="1">
            <a:spLocks noGrp="1"/>
          </p:cNvSpPr>
          <p:nvPr>
            <p:ph type="body" idx="1"/>
          </p:nvPr>
        </p:nvSpPr>
        <p:spPr>
          <a:xfrm>
            <a:off x="597118" y="872081"/>
            <a:ext cx="7886700" cy="1804617"/>
          </a:xfrm>
          <a:prstGeom prst="rect">
            <a:avLst/>
          </a:prstGeom>
          <a:noFill/>
          <a:ln>
            <a:noFill/>
          </a:ln>
        </p:spPr>
        <p:txBody>
          <a:bodyPr spcFirstLastPara="1" wrap="square" lIns="68575" tIns="34275" rIns="68575" bIns="34275" anchor="t" anchorCtr="0">
            <a:normAutofit/>
          </a:bodyPr>
          <a:lstStyle/>
          <a:p>
            <a:pPr marL="177800" lvl="0" indent="-171450">
              <a:spcBef>
                <a:spcPts val="0"/>
              </a:spcBef>
              <a:buSzPts val="2100"/>
            </a:pPr>
            <a:r>
              <a:rPr lang="en-US" sz="1800" dirty="0">
                <a:latin typeface="Times New Roman" pitchFamily="18" charset="0"/>
                <a:cs typeface="Times New Roman" pitchFamily="18" charset="0"/>
              </a:rPr>
              <a:t>The dataset consists of 1082 entries with 43 columns. Each entry represents a patient's medical record, containing both demographic and clinical information.</a:t>
            </a:r>
          </a:p>
          <a:p>
            <a:pPr marL="177800" lvl="0" indent="-171450">
              <a:spcBef>
                <a:spcPts val="0"/>
              </a:spcBef>
              <a:buSzPts val="2100"/>
            </a:pPr>
            <a:r>
              <a:rPr lang="en-US" sz="1800" dirty="0">
                <a:latin typeface="Times New Roman" pitchFamily="18" charset="0"/>
                <a:cs typeface="Times New Roman" pitchFamily="18" charset="0"/>
              </a:rPr>
              <a:t>There are </a:t>
            </a:r>
            <a:r>
              <a:rPr lang="en-US" sz="1800" dirty="0">
                <a:solidFill>
                  <a:srgbClr val="FF0000"/>
                </a:solidFill>
                <a:latin typeface="Times New Roman" pitchFamily="18" charset="0"/>
                <a:cs typeface="Times New Roman" pitchFamily="18" charset="0"/>
              </a:rPr>
              <a:t>1082 instances</a:t>
            </a:r>
            <a:r>
              <a:rPr lang="en-US" sz="1800" dirty="0">
                <a:latin typeface="Times New Roman" pitchFamily="18" charset="0"/>
                <a:cs typeface="Times New Roman" pitchFamily="18" charset="0"/>
              </a:rPr>
              <a:t>, Source URL : </a:t>
            </a:r>
            <a:r>
              <a:rPr lang="en-US" sz="1800" dirty="0">
                <a:hlinkClick r:id="rId3"/>
              </a:rPr>
              <a:t>https://www.kaggle.com/datasets/vanditharai/polycysticovarysyndromepcod</a:t>
            </a:r>
            <a:endParaRPr lang="en-US" sz="1800" dirty="0"/>
          </a:p>
          <a:p>
            <a:pPr marL="177800" lvl="0" indent="-171450">
              <a:spcBef>
                <a:spcPts val="0"/>
              </a:spcBef>
              <a:buSzPts val="2100"/>
              <a:buNone/>
            </a:pPr>
            <a:r>
              <a:rPr lang="en-US" sz="1800" dirty="0">
                <a:latin typeface="Times New Roman" pitchFamily="18" charset="0"/>
                <a:cs typeface="Times New Roman" pitchFamily="18" charset="0"/>
              </a:rPr>
              <a:t>   </a:t>
            </a:r>
            <a:r>
              <a:rPr lang="en-US" sz="1800" dirty="0">
                <a:hlinkClick r:id="rId4"/>
              </a:rPr>
              <a:t>https://www.kaggle.com/datasets/vanditharai/pcod123</a:t>
            </a:r>
            <a:endParaRPr sz="1800" dirty="0">
              <a:latin typeface="Times New Roman" pitchFamily="18" charset="0"/>
              <a:cs typeface="Times New Roman" pitchFamily="18" charset="0"/>
            </a:endParaRPr>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165" name="Google Shape;165;p28"/>
          <p:cNvPicPr preferRelativeResize="0"/>
          <p:nvPr/>
        </p:nvPicPr>
        <p:blipFill>
          <a:blip r:embed="rId5">
            <a:alphaModFix/>
          </a:blip>
          <a:stretch>
            <a:fillRect/>
          </a:stretch>
        </p:blipFill>
        <p:spPr>
          <a:xfrm>
            <a:off x="4727725" y="142450"/>
            <a:ext cx="4276902" cy="475575"/>
          </a:xfrm>
          <a:prstGeom prst="rect">
            <a:avLst/>
          </a:prstGeom>
          <a:noFill/>
          <a:ln>
            <a:noFill/>
          </a:ln>
        </p:spPr>
      </p:pic>
      <p:pic>
        <p:nvPicPr>
          <p:cNvPr id="19457" name="Picture 1"/>
          <p:cNvPicPr>
            <a:picLocks noChangeAspect="1" noChangeArrowheads="1"/>
          </p:cNvPicPr>
          <p:nvPr/>
        </p:nvPicPr>
        <p:blipFill>
          <a:blip r:embed="rId6">
            <a:lum bright="-30000"/>
          </a:blip>
          <a:srcRect/>
          <a:stretch>
            <a:fillRect/>
          </a:stretch>
        </p:blipFill>
        <p:spPr bwMode="auto">
          <a:xfrm>
            <a:off x="340822" y="2277687"/>
            <a:ext cx="8254537" cy="2217296"/>
          </a:xfrm>
          <a:prstGeom prst="rect">
            <a:avLst/>
          </a:prstGeom>
          <a:noFill/>
          <a:ln w="9525">
            <a:solidFill>
              <a:schemeClr val="tx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3200" b="1" dirty="0"/>
              <a:t>Dataset attributes</a:t>
            </a:r>
            <a:endParaRPr sz="3200" b="1" dirty="0"/>
          </a:p>
        </p:txBody>
      </p:sp>
      <p:sp>
        <p:nvSpPr>
          <p:cNvPr id="173" name="Google Shape;173;p29"/>
          <p:cNvSpPr txBox="1">
            <a:spLocks noGrp="1"/>
          </p:cNvSpPr>
          <p:nvPr>
            <p:ph type="body" idx="1"/>
          </p:nvPr>
        </p:nvSpPr>
        <p:spPr>
          <a:xfrm>
            <a:off x="639160" y="1190542"/>
            <a:ext cx="7947792" cy="3115451"/>
          </a:xfrm>
          <a:prstGeom prst="rect">
            <a:avLst/>
          </a:prstGeom>
          <a:noFill/>
          <a:ln>
            <a:noFill/>
          </a:ln>
        </p:spPr>
        <p:txBody>
          <a:bodyPr spcFirstLastPara="1" wrap="square" lIns="68575" tIns="34275" rIns="68575" bIns="34275" anchor="t" anchorCtr="0">
            <a:normAutofit fontScale="92500" lnSpcReduction="10000"/>
          </a:bodyPr>
          <a:lstStyle/>
          <a:p>
            <a:pPr marL="177800" lvl="0" indent="-171450" algn="l" rtl="0">
              <a:lnSpc>
                <a:spcPct val="90000"/>
              </a:lnSpc>
              <a:spcBef>
                <a:spcPts val="0"/>
              </a:spcBef>
              <a:spcAft>
                <a:spcPts val="0"/>
              </a:spcAft>
              <a:buClr>
                <a:schemeClr val="dk1"/>
              </a:buClr>
              <a:buSzPts val="2100"/>
              <a:buChar char="•"/>
            </a:pPr>
            <a:r>
              <a:rPr lang="en-US" sz="2000" dirty="0">
                <a:latin typeface="Times New Roman" pitchFamily="18" charset="0"/>
                <a:cs typeface="Times New Roman" pitchFamily="18" charset="0"/>
              </a:rPr>
              <a:t>There are </a:t>
            </a:r>
            <a:r>
              <a:rPr lang="en-US" sz="2000" b="1" dirty="0">
                <a:solidFill>
                  <a:srgbClr val="FF0000"/>
                </a:solidFill>
                <a:latin typeface="Times New Roman" pitchFamily="18" charset="0"/>
                <a:cs typeface="Times New Roman" pitchFamily="18" charset="0"/>
              </a:rPr>
              <a:t>43 features</a:t>
            </a:r>
            <a:r>
              <a:rPr lang="en-US" sz="2000" dirty="0">
                <a:latin typeface="Times New Roman" pitchFamily="18" charset="0"/>
                <a:cs typeface="Times New Roman" pitchFamily="18" charset="0"/>
              </a:rPr>
              <a:t> in dataset : </a:t>
            </a:r>
          </a:p>
          <a:p>
            <a:pPr marL="177800" lvl="0" indent="-171450" algn="l" rtl="0">
              <a:lnSpc>
                <a:spcPct val="90000"/>
              </a:lnSpc>
              <a:spcBef>
                <a:spcPts val="0"/>
              </a:spcBef>
              <a:spcAft>
                <a:spcPts val="0"/>
              </a:spcAft>
              <a:buClr>
                <a:schemeClr val="dk1"/>
              </a:buClr>
              <a:buSzPts val="2100"/>
              <a:buNone/>
            </a:pPr>
            <a:endParaRPr lang="en-US" sz="2000" dirty="0">
              <a:latin typeface="Times New Roman" pitchFamily="18" charset="0"/>
              <a:cs typeface="Times New Roman" pitchFamily="18" charset="0"/>
            </a:endParaRP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Sl No </a:t>
            </a:r>
            <a:r>
              <a:rPr lang="en-US" sz="1500" dirty="0">
                <a:latin typeface="Times New Roman" pitchFamily="18" charset="0"/>
                <a:cs typeface="Times New Roman" pitchFamily="18" charset="0"/>
              </a:rPr>
              <a:t>- Serial number: A unique identifier for each patient in the dataset.</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Patient File No </a:t>
            </a:r>
            <a:r>
              <a:rPr lang="en-US" sz="1500" dirty="0">
                <a:latin typeface="Times New Roman" pitchFamily="18" charset="0"/>
                <a:cs typeface="Times New Roman" pitchFamily="18" charset="0"/>
              </a:rPr>
              <a:t>- Patient file number: Another unique identifier for each patient, likely used in medical records.</a:t>
            </a:r>
            <a:endParaRPr lang="en-US" sz="1500" b="1" dirty="0">
              <a:latin typeface="Times New Roman" pitchFamily="18" charset="0"/>
              <a:cs typeface="Times New Roman" pitchFamily="18" charset="0"/>
            </a:endParaRP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PCOS (Y/N) -</a:t>
            </a:r>
            <a:r>
              <a:rPr lang="en-US" sz="1500" dirty="0">
                <a:latin typeface="Times New Roman" pitchFamily="18" charset="0"/>
                <a:cs typeface="Times New Roman" pitchFamily="18" charset="0"/>
              </a:rPr>
              <a:t> Indicates whether the patient has Polycystic Ovary Syndrome (PCOS). 'Y' means Yes, and 'N' means No.</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Age (yrs) -</a:t>
            </a:r>
            <a:r>
              <a:rPr lang="en-US" sz="1500" dirty="0">
                <a:latin typeface="Times New Roman" pitchFamily="18" charset="0"/>
                <a:cs typeface="Times New Roman" pitchFamily="18" charset="0"/>
              </a:rPr>
              <a:t> Age of the patient in years.</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Weight (Kg) -</a:t>
            </a:r>
            <a:r>
              <a:rPr lang="en-US" sz="1500" dirty="0">
                <a:latin typeface="Times New Roman" pitchFamily="18" charset="0"/>
                <a:cs typeface="Times New Roman" pitchFamily="18" charset="0"/>
              </a:rPr>
              <a:t> Weight of the patient in kilograms.</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Height(Cm) - </a:t>
            </a:r>
            <a:r>
              <a:rPr lang="en-US" sz="1500" dirty="0">
                <a:latin typeface="Times New Roman" pitchFamily="18" charset="0"/>
                <a:cs typeface="Times New Roman" pitchFamily="18" charset="0"/>
              </a:rPr>
              <a:t>Height of the patient in centimeters.</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BMI - </a:t>
            </a:r>
            <a:r>
              <a:rPr lang="en-US" sz="1500" dirty="0">
                <a:latin typeface="Times New Roman" pitchFamily="18" charset="0"/>
                <a:cs typeface="Times New Roman" pitchFamily="18" charset="0"/>
              </a:rPr>
              <a:t>Body Mass Index: A measure of body fat based on weight and height.</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Blood Group - </a:t>
            </a:r>
            <a:r>
              <a:rPr lang="en-US" sz="1500" dirty="0">
                <a:latin typeface="Times New Roman" pitchFamily="18" charset="0"/>
                <a:cs typeface="Times New Roman" pitchFamily="18" charset="0"/>
              </a:rPr>
              <a:t>Blood group of the patient (e.g., A, B, AB, O).</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Pulse rate(</a:t>
            </a:r>
            <a:r>
              <a:rPr lang="en-US" sz="1500" b="1" dirty="0" err="1">
                <a:latin typeface="Times New Roman" pitchFamily="18" charset="0"/>
                <a:cs typeface="Times New Roman" pitchFamily="18" charset="0"/>
              </a:rPr>
              <a:t>bpm</a:t>
            </a:r>
            <a:r>
              <a:rPr lang="en-US" sz="1500" b="1" dirty="0">
                <a:latin typeface="Times New Roman" pitchFamily="18" charset="0"/>
                <a:cs typeface="Times New Roman" pitchFamily="18" charset="0"/>
              </a:rPr>
              <a:t>) - </a:t>
            </a:r>
            <a:r>
              <a:rPr lang="en-US" sz="1500" dirty="0">
                <a:latin typeface="Times New Roman" pitchFamily="18" charset="0"/>
                <a:cs typeface="Times New Roman" pitchFamily="18" charset="0"/>
              </a:rPr>
              <a:t>Pulse rate in beats per minute.</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RR (breaths/min) - </a:t>
            </a:r>
            <a:r>
              <a:rPr lang="en-US" sz="1500" dirty="0">
                <a:latin typeface="Times New Roman" pitchFamily="18" charset="0"/>
                <a:cs typeface="Times New Roman" pitchFamily="18" charset="0"/>
              </a:rPr>
              <a:t>Respiratory rate in breaths per minute.</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Hb(g/dl) - </a:t>
            </a:r>
            <a:r>
              <a:rPr lang="en-US" sz="1500" dirty="0">
                <a:latin typeface="Times New Roman" pitchFamily="18" charset="0"/>
                <a:cs typeface="Times New Roman" pitchFamily="18" charset="0"/>
              </a:rPr>
              <a:t>Hemoglobin level in grams per deciliter, an indicator of the oxygen-carrying capacity of blood.</a:t>
            </a:r>
          </a:p>
          <a:p>
            <a:pPr marL="463550" indent="-457200">
              <a:spcBef>
                <a:spcPts val="0"/>
              </a:spcBef>
              <a:buSzPct val="100000"/>
              <a:buFont typeface="+mj-lt"/>
              <a:buAutoNum type="arabicPeriod"/>
            </a:pPr>
            <a:r>
              <a:rPr lang="en-US" sz="1500" b="1" dirty="0">
                <a:latin typeface="Times New Roman" pitchFamily="18" charset="0"/>
                <a:cs typeface="Times New Roman" pitchFamily="18" charset="0"/>
              </a:rPr>
              <a:t>Cycle(R/I) </a:t>
            </a:r>
            <a:r>
              <a:rPr lang="en-US" sz="1500" dirty="0">
                <a:latin typeface="Times New Roman" pitchFamily="18" charset="0"/>
                <a:cs typeface="Times New Roman" pitchFamily="18" charset="0"/>
              </a:rPr>
              <a:t>- Menstrual cycle regularity: 'R' for Regular and 'I' for Irregular.</a:t>
            </a:r>
          </a:p>
          <a:p>
            <a:pPr marL="177800" lvl="0" indent="-171450" algn="l" rtl="0">
              <a:lnSpc>
                <a:spcPct val="90000"/>
              </a:lnSpc>
              <a:spcBef>
                <a:spcPts val="0"/>
              </a:spcBef>
              <a:spcAft>
                <a:spcPts val="0"/>
              </a:spcAft>
              <a:buClr>
                <a:schemeClr val="dk1"/>
              </a:buClr>
              <a:buSzPts val="2100"/>
              <a:buNone/>
            </a:pPr>
            <a:endParaRPr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6097" y="706582"/>
            <a:ext cx="8285270" cy="3707476"/>
          </a:xfrm>
        </p:spPr>
        <p:txBody>
          <a:bodyPr>
            <a:normAutofit fontScale="85000" lnSpcReduction="20000"/>
          </a:bodyPr>
          <a:lstStyle/>
          <a:p>
            <a:pPr marL="596900" indent="-457200">
              <a:buSzPct val="100000"/>
              <a:buFont typeface="+mj-lt"/>
              <a:buAutoNum type="arabicPeriod" startAt="13"/>
            </a:pPr>
            <a:r>
              <a:rPr lang="en-US" sz="1400" b="1" dirty="0">
                <a:latin typeface="Times New Roman" pitchFamily="18" charset="0"/>
                <a:cs typeface="Times New Roman" pitchFamily="18" charset="0"/>
              </a:rPr>
              <a:t>Cycle length(days) - </a:t>
            </a:r>
            <a:r>
              <a:rPr lang="en-US" sz="1400" dirty="0">
                <a:latin typeface="Times New Roman" pitchFamily="18" charset="0"/>
                <a:cs typeface="Times New Roman" pitchFamily="18" charset="0"/>
              </a:rPr>
              <a:t>Length of the menstrual cycle in days.</a:t>
            </a:r>
          </a:p>
          <a:p>
            <a:pPr marL="596900" indent="-457200">
              <a:buSzPct val="100000"/>
              <a:buFont typeface="+mj-lt"/>
              <a:buAutoNum type="arabicPeriod" startAt="13"/>
            </a:pPr>
            <a:r>
              <a:rPr lang="en-US" sz="1400" b="1" dirty="0">
                <a:latin typeface="Times New Roman" pitchFamily="18" charset="0"/>
                <a:cs typeface="Times New Roman" pitchFamily="18" charset="0"/>
              </a:rPr>
              <a:t>Marriage Status (Yrs) -</a:t>
            </a:r>
            <a:r>
              <a:rPr lang="en-US" sz="1400" dirty="0">
                <a:latin typeface="Times New Roman" pitchFamily="18" charset="0"/>
                <a:cs typeface="Times New Roman" pitchFamily="18" charset="0"/>
              </a:rPr>
              <a:t> Number of years the patient has been married.</a:t>
            </a:r>
          </a:p>
          <a:p>
            <a:pPr marL="596900" indent="-457200">
              <a:buSzPct val="100000"/>
              <a:buFont typeface="+mj-lt"/>
              <a:buAutoNum type="arabicPeriod" startAt="13"/>
            </a:pPr>
            <a:r>
              <a:rPr lang="en-US" sz="1400" b="1" dirty="0">
                <a:latin typeface="Times New Roman" pitchFamily="18" charset="0"/>
                <a:cs typeface="Times New Roman" pitchFamily="18" charset="0"/>
              </a:rPr>
              <a:t>Pregnant(Y/N) - </a:t>
            </a:r>
            <a:r>
              <a:rPr lang="en-US" sz="1400" dirty="0">
                <a:latin typeface="Times New Roman" pitchFamily="18" charset="0"/>
                <a:cs typeface="Times New Roman" pitchFamily="18" charset="0"/>
              </a:rPr>
              <a:t>Indicates whether the patient is currently pregnant. 'Y' means Yes, and 'N' means No.</a:t>
            </a:r>
          </a:p>
          <a:p>
            <a:pPr marL="596900" indent="-457200">
              <a:buSzPct val="100000"/>
              <a:buFont typeface="+mj-lt"/>
              <a:buAutoNum type="arabicPeriod" startAt="13"/>
            </a:pPr>
            <a:r>
              <a:rPr lang="en-US" sz="1400" b="1" dirty="0">
                <a:latin typeface="Times New Roman" pitchFamily="18" charset="0"/>
                <a:cs typeface="Times New Roman" pitchFamily="18" charset="0"/>
              </a:rPr>
              <a:t>No of abortions - </a:t>
            </a:r>
            <a:r>
              <a:rPr lang="en-US" sz="1400" dirty="0">
                <a:latin typeface="Times New Roman" pitchFamily="18" charset="0"/>
                <a:cs typeface="Times New Roman" pitchFamily="18" charset="0"/>
              </a:rPr>
              <a:t>Number of abortions the patient has had.</a:t>
            </a:r>
          </a:p>
          <a:p>
            <a:pPr marL="596900" indent="-457200">
              <a:buSzPct val="100000"/>
              <a:buFont typeface="+mj-lt"/>
              <a:buAutoNum type="arabicPeriod" startAt="13"/>
            </a:pPr>
            <a:r>
              <a:rPr lang="en-US" sz="1400" b="1" dirty="0">
                <a:latin typeface="Times New Roman" pitchFamily="18" charset="0"/>
                <a:cs typeface="Times New Roman" pitchFamily="18" charset="0"/>
              </a:rPr>
              <a:t>FSH(</a:t>
            </a:r>
            <a:r>
              <a:rPr lang="en-US" sz="1400" b="1" dirty="0" err="1">
                <a:latin typeface="Times New Roman" pitchFamily="18" charset="0"/>
                <a:cs typeface="Times New Roman" pitchFamily="18" charset="0"/>
              </a:rPr>
              <a:t>mIU</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Follicle-stimulating hormone level in </a:t>
            </a:r>
            <a:r>
              <a:rPr lang="en-US" sz="1400" dirty="0" err="1">
                <a:latin typeface="Times New Roman" pitchFamily="18" charset="0"/>
                <a:cs typeface="Times New Roman" pitchFamily="18" charset="0"/>
              </a:rPr>
              <a:t>milli</a:t>
            </a:r>
            <a:r>
              <a:rPr lang="en-US" sz="1400" dirty="0">
                <a:latin typeface="Times New Roman" pitchFamily="18" charset="0"/>
                <a:cs typeface="Times New Roman" pitchFamily="18" charset="0"/>
              </a:rPr>
              <a:t>-international units per milliliter. FSH is involved in reproductive processes.</a:t>
            </a:r>
          </a:p>
          <a:p>
            <a:pPr marL="596900" indent="-457200">
              <a:buSzPct val="100000"/>
              <a:buFont typeface="+mj-lt"/>
              <a:buAutoNum type="arabicPeriod" startAt="13"/>
            </a:pPr>
            <a:r>
              <a:rPr lang="en-US" sz="1400" b="1" dirty="0">
                <a:latin typeface="Times New Roman" pitchFamily="18" charset="0"/>
                <a:cs typeface="Times New Roman" pitchFamily="18" charset="0"/>
              </a:rPr>
              <a:t>LH(</a:t>
            </a:r>
            <a:r>
              <a:rPr lang="en-US" sz="1400" b="1" dirty="0" err="1">
                <a:latin typeface="Times New Roman" pitchFamily="18" charset="0"/>
                <a:cs typeface="Times New Roman" pitchFamily="18" charset="0"/>
              </a:rPr>
              <a:t>mIU</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Luteinizing hormone level in </a:t>
            </a:r>
            <a:r>
              <a:rPr lang="en-US" sz="1400" dirty="0" err="1">
                <a:latin typeface="Times New Roman" pitchFamily="18" charset="0"/>
                <a:cs typeface="Times New Roman" pitchFamily="18" charset="0"/>
              </a:rPr>
              <a:t>milli</a:t>
            </a:r>
            <a:r>
              <a:rPr lang="en-US" sz="1400" dirty="0">
                <a:latin typeface="Times New Roman" pitchFamily="18" charset="0"/>
                <a:cs typeface="Times New Roman" pitchFamily="18" charset="0"/>
              </a:rPr>
              <a:t>-international units per milliliter. LH is also involved in reproductive processes.</a:t>
            </a:r>
          </a:p>
          <a:p>
            <a:pPr marL="596900" indent="-457200">
              <a:buSzPct val="100000"/>
              <a:buFont typeface="+mj-lt"/>
              <a:buAutoNum type="arabicPeriod" startAt="13"/>
            </a:pPr>
            <a:r>
              <a:rPr lang="en-US" sz="1400" b="1" dirty="0">
                <a:latin typeface="Times New Roman" pitchFamily="18" charset="0"/>
                <a:cs typeface="Times New Roman" pitchFamily="18" charset="0"/>
              </a:rPr>
              <a:t>FSH/LH - </a:t>
            </a:r>
            <a:r>
              <a:rPr lang="en-US" sz="1400" dirty="0">
                <a:latin typeface="Times New Roman" pitchFamily="18" charset="0"/>
                <a:cs typeface="Times New Roman" pitchFamily="18" charset="0"/>
              </a:rPr>
              <a:t>Ratio of FSH to LH.</a:t>
            </a:r>
          </a:p>
          <a:p>
            <a:pPr marL="596900" indent="-457200">
              <a:buSzPct val="100000"/>
              <a:buFont typeface="+mj-lt"/>
              <a:buAutoNum type="arabicPeriod" startAt="13"/>
            </a:pPr>
            <a:r>
              <a:rPr lang="en-US" sz="1400" b="1" dirty="0">
                <a:latin typeface="Times New Roman" pitchFamily="18" charset="0"/>
                <a:cs typeface="Times New Roman" pitchFamily="18" charset="0"/>
              </a:rPr>
              <a:t>Hip(inch) -</a:t>
            </a:r>
            <a:r>
              <a:rPr lang="en-US" sz="1400" dirty="0">
                <a:latin typeface="Times New Roman" pitchFamily="18" charset="0"/>
                <a:cs typeface="Times New Roman" pitchFamily="18" charset="0"/>
              </a:rPr>
              <a:t> Hip circumference in inches.</a:t>
            </a:r>
          </a:p>
          <a:p>
            <a:pPr marL="596900" indent="-457200">
              <a:buSzPct val="100000"/>
              <a:buFont typeface="+mj-lt"/>
              <a:buAutoNum type="arabicPeriod" startAt="13"/>
            </a:pPr>
            <a:r>
              <a:rPr lang="en-US" sz="1400" b="1" dirty="0">
                <a:latin typeface="Times New Roman" pitchFamily="18" charset="0"/>
                <a:cs typeface="Times New Roman" pitchFamily="18" charset="0"/>
              </a:rPr>
              <a:t>Waist(inch) -</a:t>
            </a:r>
            <a:r>
              <a:rPr lang="en-US" sz="1400" dirty="0">
                <a:latin typeface="Times New Roman" pitchFamily="18" charset="0"/>
                <a:cs typeface="Times New Roman" pitchFamily="18" charset="0"/>
              </a:rPr>
              <a:t> Waist circumference in inches.</a:t>
            </a:r>
          </a:p>
          <a:p>
            <a:pPr marL="596900" indent="-457200">
              <a:buSzPct val="100000"/>
              <a:buFont typeface="+mj-lt"/>
              <a:buAutoNum type="arabicPeriod" startAt="13"/>
            </a:pPr>
            <a:r>
              <a:rPr lang="en-US" sz="1400" b="1" dirty="0">
                <a:latin typeface="Times New Roman" pitchFamily="18" charset="0"/>
                <a:cs typeface="Times New Roman" pitchFamily="18" charset="0"/>
              </a:rPr>
              <a:t>Waist/Hip Ratio -</a:t>
            </a:r>
            <a:r>
              <a:rPr lang="en-US" sz="1400" dirty="0">
                <a:latin typeface="Times New Roman" pitchFamily="18" charset="0"/>
                <a:cs typeface="Times New Roman" pitchFamily="18" charset="0"/>
              </a:rPr>
              <a:t> Waist to hip ratio: An indicator of body fat distribution.</a:t>
            </a:r>
          </a:p>
          <a:p>
            <a:pPr marL="596900" indent="-457200">
              <a:buSzPct val="100000"/>
              <a:buFont typeface="+mj-lt"/>
              <a:buAutoNum type="arabicPeriod" startAt="13"/>
            </a:pPr>
            <a:r>
              <a:rPr lang="en-US" sz="1400" b="1" dirty="0">
                <a:latin typeface="Times New Roman" pitchFamily="18" charset="0"/>
                <a:cs typeface="Times New Roman" pitchFamily="18" charset="0"/>
              </a:rPr>
              <a:t>TSH (</a:t>
            </a:r>
            <a:r>
              <a:rPr lang="en-US" sz="1400" b="1" dirty="0" err="1">
                <a:latin typeface="Times New Roman" pitchFamily="18" charset="0"/>
                <a:cs typeface="Times New Roman" pitchFamily="18" charset="0"/>
              </a:rPr>
              <a:t>mIU</a:t>
            </a:r>
            <a:r>
              <a:rPr lang="en-US" sz="1400" b="1" dirty="0">
                <a:latin typeface="Times New Roman" pitchFamily="18" charset="0"/>
                <a:cs typeface="Times New Roman" pitchFamily="18" charset="0"/>
              </a:rPr>
              <a:t>/L) </a:t>
            </a:r>
            <a:r>
              <a:rPr lang="en-US" sz="1400" dirty="0">
                <a:latin typeface="Times New Roman" pitchFamily="18" charset="0"/>
                <a:cs typeface="Times New Roman" pitchFamily="18" charset="0"/>
              </a:rPr>
              <a:t>- Thyroid-stimulating hormone level in </a:t>
            </a:r>
            <a:r>
              <a:rPr lang="en-US" sz="1400" dirty="0" err="1">
                <a:latin typeface="Times New Roman" pitchFamily="18" charset="0"/>
                <a:cs typeface="Times New Roman" pitchFamily="18" charset="0"/>
              </a:rPr>
              <a:t>milli</a:t>
            </a:r>
            <a:r>
              <a:rPr lang="en-US" sz="1400" dirty="0">
                <a:latin typeface="Times New Roman" pitchFamily="18" charset="0"/>
                <a:cs typeface="Times New Roman" pitchFamily="18" charset="0"/>
              </a:rPr>
              <a:t>-international units per liter. TSH regulates thyroid function.</a:t>
            </a:r>
            <a:endParaRPr lang="en-US" sz="1400" b="1" dirty="0">
              <a:latin typeface="Times New Roman" pitchFamily="18" charset="0"/>
              <a:cs typeface="Times New Roman" pitchFamily="18" charset="0"/>
            </a:endParaRPr>
          </a:p>
          <a:p>
            <a:pPr marL="596900" indent="-457200">
              <a:buSzPct val="100000"/>
              <a:buFont typeface="+mj-lt"/>
              <a:buAutoNum type="arabicPeriod" startAt="13"/>
            </a:pPr>
            <a:r>
              <a:rPr lang="en-US" sz="1400" b="1" dirty="0">
                <a:latin typeface="Times New Roman" pitchFamily="18" charset="0"/>
                <a:cs typeface="Times New Roman" pitchFamily="18" charset="0"/>
              </a:rPr>
              <a:t>AMH(</a:t>
            </a:r>
            <a:r>
              <a:rPr lang="en-US" sz="1400" b="1" dirty="0" err="1">
                <a:latin typeface="Times New Roman" pitchFamily="18" charset="0"/>
                <a:cs typeface="Times New Roman" pitchFamily="18" charset="0"/>
              </a:rPr>
              <a:t>ng</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 Anti-</a:t>
            </a:r>
            <a:r>
              <a:rPr lang="en-US" sz="1400" dirty="0" err="1">
                <a:latin typeface="Times New Roman" pitchFamily="18" charset="0"/>
                <a:cs typeface="Times New Roman" pitchFamily="18" charset="0"/>
              </a:rPr>
              <a:t>Müllerian</a:t>
            </a:r>
            <a:r>
              <a:rPr lang="en-US" sz="1400" dirty="0">
                <a:latin typeface="Times New Roman" pitchFamily="18" charset="0"/>
                <a:cs typeface="Times New Roman" pitchFamily="18" charset="0"/>
              </a:rPr>
              <a:t> hormone level in </a:t>
            </a:r>
            <a:r>
              <a:rPr lang="en-US" sz="1400" dirty="0" err="1">
                <a:latin typeface="Times New Roman" pitchFamily="18" charset="0"/>
                <a:cs typeface="Times New Roman" pitchFamily="18" charset="0"/>
              </a:rPr>
              <a:t>nanograms</a:t>
            </a:r>
            <a:r>
              <a:rPr lang="en-US" sz="1400" dirty="0">
                <a:latin typeface="Times New Roman" pitchFamily="18" charset="0"/>
                <a:cs typeface="Times New Roman" pitchFamily="18" charset="0"/>
              </a:rPr>
              <a:t> per milliliter. AMH is a marker of ovarian reserve.</a:t>
            </a:r>
            <a:endParaRPr lang="en-US" sz="1400" b="1" dirty="0">
              <a:latin typeface="Times New Roman" pitchFamily="18" charset="0"/>
              <a:cs typeface="Times New Roman" pitchFamily="18" charset="0"/>
            </a:endParaRPr>
          </a:p>
          <a:p>
            <a:pPr marL="596900" indent="-457200">
              <a:buSzPct val="100000"/>
              <a:buFont typeface="+mj-lt"/>
              <a:buAutoNum type="arabicPeriod" startAt="13"/>
            </a:pPr>
            <a:r>
              <a:rPr lang="en-US" sz="1400" b="1" dirty="0">
                <a:latin typeface="Times New Roman" pitchFamily="18" charset="0"/>
                <a:cs typeface="Times New Roman" pitchFamily="18" charset="0"/>
              </a:rPr>
              <a:t>PRL(</a:t>
            </a:r>
            <a:r>
              <a:rPr lang="en-US" sz="1400" b="1" dirty="0" err="1">
                <a:latin typeface="Times New Roman" pitchFamily="18" charset="0"/>
                <a:cs typeface="Times New Roman" pitchFamily="18" charset="0"/>
              </a:rPr>
              <a:t>ng</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Prolactin</a:t>
            </a:r>
            <a:r>
              <a:rPr lang="en-US" sz="1400" dirty="0">
                <a:latin typeface="Times New Roman" pitchFamily="18" charset="0"/>
                <a:cs typeface="Times New Roman" pitchFamily="18" charset="0"/>
              </a:rPr>
              <a:t> level in </a:t>
            </a:r>
            <a:r>
              <a:rPr lang="en-US" sz="1400" dirty="0" err="1">
                <a:latin typeface="Times New Roman" pitchFamily="18" charset="0"/>
                <a:cs typeface="Times New Roman" pitchFamily="18" charset="0"/>
              </a:rPr>
              <a:t>nanograms</a:t>
            </a:r>
            <a:r>
              <a:rPr lang="en-US" sz="1400" dirty="0">
                <a:latin typeface="Times New Roman" pitchFamily="18" charset="0"/>
                <a:cs typeface="Times New Roman" pitchFamily="18" charset="0"/>
              </a:rPr>
              <a:t> per milliliter. </a:t>
            </a:r>
            <a:r>
              <a:rPr lang="en-US" sz="1400" dirty="0" err="1">
                <a:latin typeface="Times New Roman" pitchFamily="18" charset="0"/>
                <a:cs typeface="Times New Roman" pitchFamily="18" charset="0"/>
              </a:rPr>
              <a:t>Prolactin</a:t>
            </a:r>
            <a:r>
              <a:rPr lang="en-US" sz="1400" dirty="0">
                <a:latin typeface="Times New Roman" pitchFamily="18" charset="0"/>
                <a:cs typeface="Times New Roman" pitchFamily="18" charset="0"/>
              </a:rPr>
              <a:t> is involved in milk production and other functions.</a:t>
            </a:r>
          </a:p>
          <a:p>
            <a:pPr marL="596900" indent="-457200">
              <a:buSzPct val="100000"/>
              <a:buFont typeface="+mj-lt"/>
              <a:buAutoNum type="arabicPeriod" startAt="13"/>
            </a:pPr>
            <a:r>
              <a:rPr lang="en-US" sz="1400" b="1" dirty="0" err="1">
                <a:latin typeface="Times New Roman" pitchFamily="18" charset="0"/>
                <a:cs typeface="Times New Roman" pitchFamily="18" charset="0"/>
              </a:rPr>
              <a:t>Vit</a:t>
            </a:r>
            <a:r>
              <a:rPr lang="en-US" sz="1400" b="1" dirty="0">
                <a:latin typeface="Times New Roman" pitchFamily="18" charset="0"/>
                <a:cs typeface="Times New Roman" pitchFamily="18" charset="0"/>
              </a:rPr>
              <a:t> D3 (</a:t>
            </a:r>
            <a:r>
              <a:rPr lang="en-US" sz="1400" b="1" dirty="0" err="1">
                <a:latin typeface="Times New Roman" pitchFamily="18" charset="0"/>
                <a:cs typeface="Times New Roman" pitchFamily="18" charset="0"/>
              </a:rPr>
              <a:t>ng</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 Vitamin D3 level in </a:t>
            </a:r>
            <a:r>
              <a:rPr lang="en-US" sz="1400" dirty="0" err="1">
                <a:latin typeface="Times New Roman" pitchFamily="18" charset="0"/>
                <a:cs typeface="Times New Roman" pitchFamily="18" charset="0"/>
              </a:rPr>
              <a:t>nanograms</a:t>
            </a:r>
            <a:r>
              <a:rPr lang="en-US" sz="1400" dirty="0">
                <a:latin typeface="Times New Roman" pitchFamily="18" charset="0"/>
                <a:cs typeface="Times New Roman" pitchFamily="18" charset="0"/>
              </a:rPr>
              <a:t> per milliliter. Vitamin D3 is important for bone health and other functions.</a:t>
            </a:r>
          </a:p>
        </p:txBody>
      </p:sp>
      <p:sp>
        <p:nvSpPr>
          <p:cNvPr id="4"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5" name="Google Shape;175;p29"/>
          <p:cNvPicPr preferRelativeResize="0"/>
          <p:nvPr/>
        </p:nvPicPr>
        <p:blipFill>
          <a:blip r:embed="rId2">
            <a:alphaModFix/>
          </a:blip>
          <a:stretch>
            <a:fillRect/>
          </a:stretch>
        </p:blipFill>
        <p:spPr>
          <a:xfrm>
            <a:off x="4747625" y="102550"/>
            <a:ext cx="4276902" cy="47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578" y="615142"/>
            <a:ext cx="8287789" cy="3798916"/>
          </a:xfrm>
        </p:spPr>
        <p:txBody>
          <a:bodyPr>
            <a:normAutofit lnSpcReduction="10000"/>
          </a:bodyPr>
          <a:lstStyle/>
          <a:p>
            <a:pPr marL="596900" indent="-457200">
              <a:buSzPct val="100000"/>
              <a:buFont typeface="+mj-lt"/>
              <a:buAutoNum type="arabicPeriod" startAt="27"/>
            </a:pPr>
            <a:r>
              <a:rPr lang="en-US" sz="1400" b="1" dirty="0">
                <a:latin typeface="Times New Roman" pitchFamily="18" charset="0"/>
                <a:cs typeface="Times New Roman" pitchFamily="18" charset="0"/>
              </a:rPr>
              <a:t>PRG(</a:t>
            </a:r>
            <a:r>
              <a:rPr lang="en-US" sz="1400" b="1" dirty="0" err="1">
                <a:latin typeface="Times New Roman" pitchFamily="18" charset="0"/>
                <a:cs typeface="Times New Roman" pitchFamily="18" charset="0"/>
              </a:rPr>
              <a:t>ng</a:t>
            </a:r>
            <a:r>
              <a:rPr lang="en-US"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mL</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 Progesterone level in </a:t>
            </a:r>
            <a:r>
              <a:rPr lang="en-US" sz="1400" dirty="0" err="1">
                <a:latin typeface="Times New Roman" pitchFamily="18" charset="0"/>
                <a:cs typeface="Times New Roman" pitchFamily="18" charset="0"/>
              </a:rPr>
              <a:t>nanograms</a:t>
            </a:r>
            <a:r>
              <a:rPr lang="en-US" sz="1400" dirty="0">
                <a:latin typeface="Times New Roman" pitchFamily="18" charset="0"/>
                <a:cs typeface="Times New Roman" pitchFamily="18" charset="0"/>
              </a:rPr>
              <a:t> per milliliter. Progesterone is involved in the menstrual cycle and pregnancy.</a:t>
            </a:r>
          </a:p>
          <a:p>
            <a:pPr marL="596900" indent="-457200">
              <a:buSzPct val="100000"/>
              <a:buFont typeface="+mj-lt"/>
              <a:buAutoNum type="arabicPeriod" startAt="27"/>
            </a:pPr>
            <a:r>
              <a:rPr lang="en-US" sz="1400" b="1" dirty="0">
                <a:latin typeface="Times New Roman" pitchFamily="18" charset="0"/>
                <a:cs typeface="Times New Roman" pitchFamily="18" charset="0"/>
              </a:rPr>
              <a:t>RBS(mg/dl) </a:t>
            </a:r>
            <a:r>
              <a:rPr lang="en-US" sz="1400" dirty="0">
                <a:latin typeface="Times New Roman" pitchFamily="18" charset="0"/>
                <a:cs typeface="Times New Roman" pitchFamily="18" charset="0"/>
              </a:rPr>
              <a:t>- Random blood sugar level in milligrams per deciliter. This is an indicator of glucose levels in the blood.</a:t>
            </a:r>
          </a:p>
          <a:p>
            <a:pPr marL="596900" indent="-457200">
              <a:buSzPct val="100000"/>
              <a:buFont typeface="+mj-lt"/>
              <a:buAutoNum type="arabicPeriod" startAt="27"/>
            </a:pPr>
            <a:r>
              <a:rPr lang="en-US" sz="1400" b="1" dirty="0">
                <a:latin typeface="Times New Roman" pitchFamily="18" charset="0"/>
                <a:cs typeface="Times New Roman" pitchFamily="18" charset="0"/>
              </a:rPr>
              <a:t>Weight gain(Y/N) </a:t>
            </a:r>
            <a:r>
              <a:rPr lang="en-US" sz="1400" dirty="0">
                <a:latin typeface="Times New Roman" pitchFamily="18" charset="0"/>
                <a:cs typeface="Times New Roman" pitchFamily="18" charset="0"/>
              </a:rPr>
              <a:t>- Indicates whether the patient has experienced weight gain. 'Y' means Yes, and 'N' means No.</a:t>
            </a:r>
          </a:p>
          <a:p>
            <a:pPr marL="596900" indent="-457200">
              <a:buSzPct val="100000"/>
              <a:buFont typeface="+mj-lt"/>
              <a:buAutoNum type="arabicPeriod" startAt="27"/>
            </a:pPr>
            <a:r>
              <a:rPr lang="en-US" sz="1400" b="1" dirty="0">
                <a:latin typeface="Times New Roman" pitchFamily="18" charset="0"/>
                <a:cs typeface="Times New Roman" pitchFamily="18" charset="0"/>
              </a:rPr>
              <a:t>hair growth(Y/N) </a:t>
            </a:r>
            <a:r>
              <a:rPr lang="en-US" sz="1400" dirty="0">
                <a:latin typeface="Times New Roman" pitchFamily="18" charset="0"/>
                <a:cs typeface="Times New Roman" pitchFamily="18" charset="0"/>
              </a:rPr>
              <a:t>- Indicates whether the patient has experienced abnormal hair growth. 'Y' means Yes, and 'N' means No.</a:t>
            </a:r>
          </a:p>
          <a:p>
            <a:pPr marL="596900" indent="-457200">
              <a:buSzPct val="100000"/>
              <a:buFont typeface="+mj-lt"/>
              <a:buAutoNum type="arabicPeriod" startAt="27"/>
            </a:pPr>
            <a:r>
              <a:rPr lang="en-US" sz="1400" b="1" dirty="0">
                <a:latin typeface="Times New Roman" pitchFamily="18" charset="0"/>
                <a:cs typeface="Times New Roman" pitchFamily="18" charset="0"/>
              </a:rPr>
              <a:t>Skin darkening (Y/N) </a:t>
            </a:r>
            <a:r>
              <a:rPr lang="en-US" sz="1400" dirty="0">
                <a:latin typeface="Times New Roman" pitchFamily="18" charset="0"/>
                <a:cs typeface="Times New Roman" pitchFamily="18" charset="0"/>
              </a:rPr>
              <a:t>- Indicates whether the patient has experienced skin darkening. 'Y' means Yes, and 'N' means No.</a:t>
            </a:r>
          </a:p>
          <a:p>
            <a:pPr marL="596900" indent="-457200">
              <a:buSzPct val="100000"/>
              <a:buFont typeface="+mj-lt"/>
              <a:buAutoNum type="arabicPeriod" startAt="27"/>
            </a:pPr>
            <a:r>
              <a:rPr lang="en-US" sz="1400" b="1" dirty="0">
                <a:latin typeface="Times New Roman" pitchFamily="18" charset="0"/>
                <a:cs typeface="Times New Roman" pitchFamily="18" charset="0"/>
              </a:rPr>
              <a:t>Hair loss(Y/N) </a:t>
            </a:r>
            <a:r>
              <a:rPr lang="en-US" sz="1400" dirty="0">
                <a:latin typeface="Times New Roman" pitchFamily="18" charset="0"/>
                <a:cs typeface="Times New Roman" pitchFamily="18" charset="0"/>
              </a:rPr>
              <a:t>- Indicates whether the patient has experienced hair loss. 'Y' means Yes, and 'N' means No.</a:t>
            </a:r>
          </a:p>
          <a:p>
            <a:pPr marL="596900" indent="-457200">
              <a:buSzPct val="100000"/>
              <a:buFont typeface="+mj-lt"/>
              <a:buAutoNum type="arabicPeriod" startAt="27"/>
            </a:pPr>
            <a:r>
              <a:rPr lang="en-US" sz="1400" b="1" dirty="0">
                <a:latin typeface="Times New Roman" pitchFamily="18" charset="0"/>
                <a:cs typeface="Times New Roman" pitchFamily="18" charset="0"/>
              </a:rPr>
              <a:t>Pimples(Y/N) </a:t>
            </a:r>
            <a:r>
              <a:rPr lang="en-US" sz="1400" dirty="0">
                <a:latin typeface="Times New Roman" pitchFamily="18" charset="0"/>
                <a:cs typeface="Times New Roman" pitchFamily="18" charset="0"/>
              </a:rPr>
              <a:t>- Indicates whether the patient has experienced pimples. 'Y' means Yes, and 'N' means No.</a:t>
            </a:r>
          </a:p>
          <a:p>
            <a:pPr marL="596900" indent="-457200">
              <a:buSzPct val="100000"/>
              <a:buFont typeface="+mj-lt"/>
              <a:buAutoNum type="arabicPeriod" startAt="27"/>
            </a:pPr>
            <a:r>
              <a:rPr lang="en-US" sz="1400" b="1" dirty="0">
                <a:latin typeface="Times New Roman" pitchFamily="18" charset="0"/>
                <a:cs typeface="Times New Roman" pitchFamily="18" charset="0"/>
              </a:rPr>
              <a:t>Fast food (Y/N) </a:t>
            </a:r>
            <a:r>
              <a:rPr lang="en-US" sz="1400" dirty="0">
                <a:latin typeface="Times New Roman" pitchFamily="18" charset="0"/>
                <a:cs typeface="Times New Roman" pitchFamily="18" charset="0"/>
              </a:rPr>
              <a:t>- Indicates whether the patient consumes fast food. 'Y' means Yes, and 'N' means No.</a:t>
            </a:r>
          </a:p>
          <a:p>
            <a:pPr marL="596900" indent="-457200">
              <a:buSzPct val="100000"/>
              <a:buFont typeface="+mj-lt"/>
              <a:buAutoNum type="arabicPeriod" startAt="27"/>
            </a:pPr>
            <a:r>
              <a:rPr lang="en-US" sz="1400" b="1" dirty="0" err="1">
                <a:latin typeface="Times New Roman" pitchFamily="18" charset="0"/>
                <a:cs typeface="Times New Roman" pitchFamily="18" charset="0"/>
              </a:rPr>
              <a:t>Reg</a:t>
            </a:r>
            <a:r>
              <a:rPr lang="en-US" sz="1400" b="1" dirty="0">
                <a:latin typeface="Times New Roman" pitchFamily="18" charset="0"/>
                <a:cs typeface="Times New Roman" pitchFamily="18" charset="0"/>
              </a:rPr>
              <a:t> Exercise(Y/N) </a:t>
            </a:r>
            <a:r>
              <a:rPr lang="en-US" sz="1400" dirty="0">
                <a:latin typeface="Times New Roman" pitchFamily="18" charset="0"/>
                <a:cs typeface="Times New Roman" pitchFamily="18" charset="0"/>
              </a:rPr>
              <a:t>- Indicates whether the patient engages in regular exercise. 'Y' means Yes, and 'N' means No.</a:t>
            </a:r>
          </a:p>
        </p:txBody>
      </p:sp>
      <p:sp>
        <p:nvSpPr>
          <p:cNvPr id="4"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pic>
        <p:nvPicPr>
          <p:cNvPr id="5" name="Google Shape;175;p29"/>
          <p:cNvPicPr preferRelativeResize="0"/>
          <p:nvPr/>
        </p:nvPicPr>
        <p:blipFill>
          <a:blip r:embed="rId2">
            <a:alphaModFix/>
          </a:blip>
          <a:stretch>
            <a:fillRect/>
          </a:stretch>
        </p:blipFill>
        <p:spPr>
          <a:xfrm>
            <a:off x="4747625" y="102550"/>
            <a:ext cx="4276902" cy="475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3061</Words>
  <Application>Microsoft Office PowerPoint</Application>
  <PresentationFormat>On-screen Show (16:9)</PresentationFormat>
  <Paragraphs>308</Paragraphs>
  <Slides>24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Courier New</vt:lpstr>
      <vt:lpstr>Times New Roman</vt:lpstr>
      <vt:lpstr>Simple Light</vt:lpstr>
      <vt:lpstr>Office Theme</vt:lpstr>
      <vt:lpstr>21ECSC210 Exploratory Data Analysis Course Project</vt:lpstr>
      <vt:lpstr>PowerPoint Presentation</vt:lpstr>
      <vt:lpstr>Course Project Problem Statement</vt:lpstr>
      <vt:lpstr>SDG 3 target</vt:lpstr>
      <vt:lpstr>Introduction </vt:lpstr>
      <vt:lpstr>Dataset Description</vt:lpstr>
      <vt:lpstr>Dataset attributes</vt:lpstr>
      <vt:lpstr>PowerPoint Presentation</vt:lpstr>
      <vt:lpstr>PowerPoint Presentation</vt:lpstr>
      <vt:lpstr>PowerPoint Presentation</vt:lpstr>
      <vt:lpstr>Feature Set Description</vt:lpstr>
      <vt:lpstr>Domain understanding</vt:lpstr>
      <vt:lpstr>Domain understanding</vt:lpstr>
      <vt:lpstr>Domain understanding</vt:lpstr>
      <vt:lpstr>Data Cleaning and Preprocessing</vt:lpstr>
      <vt:lpstr>Hypothesis</vt:lpstr>
      <vt:lpstr>Hypothesis</vt:lpstr>
      <vt:lpstr>Hypothesis</vt:lpstr>
      <vt:lpstr>Hypothesis</vt:lpstr>
      <vt:lpstr>Hypothesis</vt:lpstr>
      <vt:lpstr>Hypothesis</vt:lpstr>
      <vt:lpstr>Hypothesis</vt:lpstr>
      <vt:lpstr>MOOC Course Details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ARUN</dc:creator>
  <cp:lastModifiedBy>Shru Khannukar</cp:lastModifiedBy>
  <cp:revision>38</cp:revision>
  <dcterms:modified xsi:type="dcterms:W3CDTF">2024-06-26T07:22:51Z</dcterms:modified>
</cp:coreProperties>
</file>