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70" r:id="rId3"/>
    <p:sldId id="257" r:id="rId4"/>
    <p:sldId id="258" r:id="rId5"/>
    <p:sldId id="261" r:id="rId6"/>
    <p:sldId id="260" r:id="rId7"/>
    <p:sldId id="271" r:id="rId8"/>
    <p:sldId id="272" r:id="rId9"/>
    <p:sldId id="273" r:id="rId10"/>
    <p:sldId id="276" r:id="rId11"/>
    <p:sldId id="262" r:id="rId12"/>
    <p:sldId id="274" r:id="rId13"/>
    <p:sldId id="280" r:id="rId14"/>
    <p:sldId id="275" r:id="rId15"/>
    <p:sldId id="279" r:id="rId16"/>
    <p:sldId id="264" r:id="rId17"/>
    <p:sldId id="265" r:id="rId18"/>
    <p:sldId id="266" r:id="rId19"/>
    <p:sldId id="267" r:id="rId20"/>
    <p:sldId id="268" r:id="rId21"/>
    <p:sldId id="269"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098D98-DA0E-4750-8142-0FB07D9DCAB0}" v="5" dt="2023-12-05T17:06:24.9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8"/>
    <p:restoredTop sz="96327"/>
  </p:normalViewPr>
  <p:slideViewPr>
    <p:cSldViewPr snapToGrid="0">
      <p:cViewPr>
        <p:scale>
          <a:sx n="74" d="100"/>
          <a:sy n="74" d="100"/>
        </p:scale>
        <p:origin x="3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epu, Srinath" userId="b34226c5-9d88-4de6-bc9b-068ebaaca84b" providerId="ADAL" clId="{FE098D98-DA0E-4750-8142-0FB07D9DCAB0}"/>
    <pc:docChg chg="addSld modSld sldOrd">
      <pc:chgData name="Kalepu, Srinath" userId="b34226c5-9d88-4de6-bc9b-068ebaaca84b" providerId="ADAL" clId="{FE098D98-DA0E-4750-8142-0FB07D9DCAB0}" dt="2023-12-05T17:12:03.116" v="43" actId="14100"/>
      <pc:docMkLst>
        <pc:docMk/>
      </pc:docMkLst>
      <pc:sldChg chg="ord">
        <pc:chgData name="Kalepu, Srinath" userId="b34226c5-9d88-4de6-bc9b-068ebaaca84b" providerId="ADAL" clId="{FE098D98-DA0E-4750-8142-0FB07D9DCAB0}" dt="2023-12-05T16:34:17.194" v="7"/>
        <pc:sldMkLst>
          <pc:docMk/>
          <pc:sldMk cId="87296360" sldId="257"/>
        </pc:sldMkLst>
      </pc:sldChg>
      <pc:sldChg chg="modSp mod ord">
        <pc:chgData name="Kalepu, Srinath" userId="b34226c5-9d88-4de6-bc9b-068ebaaca84b" providerId="ADAL" clId="{FE098D98-DA0E-4750-8142-0FB07D9DCAB0}" dt="2023-12-05T16:34:16.373" v="5"/>
        <pc:sldMkLst>
          <pc:docMk/>
          <pc:sldMk cId="923373117" sldId="270"/>
        </pc:sldMkLst>
        <pc:spChg chg="mod">
          <ac:chgData name="Kalepu, Srinath" userId="b34226c5-9d88-4de6-bc9b-068ebaaca84b" providerId="ADAL" clId="{FE098D98-DA0E-4750-8142-0FB07D9DCAB0}" dt="2023-12-05T16:22:18.523" v="3" actId="5793"/>
          <ac:spMkLst>
            <pc:docMk/>
            <pc:sldMk cId="923373117" sldId="270"/>
            <ac:spMk id="7" creationId="{37CF8A69-4D6B-AD9B-1676-21E6AF114F4C}"/>
          </ac:spMkLst>
        </pc:spChg>
      </pc:sldChg>
      <pc:sldChg chg="modSp mod">
        <pc:chgData name="Kalepu, Srinath" userId="b34226c5-9d88-4de6-bc9b-068ebaaca84b" providerId="ADAL" clId="{FE098D98-DA0E-4750-8142-0FB07D9DCAB0}" dt="2023-12-05T17:12:03.116" v="43" actId="14100"/>
        <pc:sldMkLst>
          <pc:docMk/>
          <pc:sldMk cId="92431569" sldId="274"/>
        </pc:sldMkLst>
        <pc:spChg chg="mod">
          <ac:chgData name="Kalepu, Srinath" userId="b34226c5-9d88-4de6-bc9b-068ebaaca84b" providerId="ADAL" clId="{FE098D98-DA0E-4750-8142-0FB07D9DCAB0}" dt="2023-12-05T17:11:49.443" v="40" actId="1076"/>
          <ac:spMkLst>
            <pc:docMk/>
            <pc:sldMk cId="92431569" sldId="274"/>
            <ac:spMk id="23" creationId="{0BF23390-05C3-8B2A-AA6D-C845C8851EF9}"/>
          </ac:spMkLst>
        </pc:spChg>
        <pc:picChg chg="mod">
          <ac:chgData name="Kalepu, Srinath" userId="b34226c5-9d88-4de6-bc9b-068ebaaca84b" providerId="ADAL" clId="{FE098D98-DA0E-4750-8142-0FB07D9DCAB0}" dt="2023-12-05T17:11:41.946" v="39" actId="14100"/>
          <ac:picMkLst>
            <pc:docMk/>
            <pc:sldMk cId="92431569" sldId="274"/>
            <ac:picMk id="7" creationId="{D3729CB7-2243-D496-B9E3-FCF0FC68EEBA}"/>
          </ac:picMkLst>
        </pc:picChg>
        <pc:picChg chg="mod">
          <ac:chgData name="Kalepu, Srinath" userId="b34226c5-9d88-4de6-bc9b-068ebaaca84b" providerId="ADAL" clId="{FE098D98-DA0E-4750-8142-0FB07D9DCAB0}" dt="2023-12-05T17:12:03.116" v="43" actId="14100"/>
          <ac:picMkLst>
            <pc:docMk/>
            <pc:sldMk cId="92431569" sldId="274"/>
            <ac:picMk id="11" creationId="{69CBA5C9-B7A0-89AA-7715-D5463153A51A}"/>
          </ac:picMkLst>
        </pc:picChg>
      </pc:sldChg>
      <pc:sldChg chg="addSp modSp new mod">
        <pc:chgData name="Kalepu, Srinath" userId="b34226c5-9d88-4de6-bc9b-068ebaaca84b" providerId="ADAL" clId="{FE098D98-DA0E-4750-8142-0FB07D9DCAB0}" dt="2023-12-05T17:06:26.499" v="37" actId="962"/>
        <pc:sldMkLst>
          <pc:docMk/>
          <pc:sldMk cId="707252411" sldId="280"/>
        </pc:sldMkLst>
        <pc:picChg chg="add mod">
          <ac:chgData name="Kalepu, Srinath" userId="b34226c5-9d88-4de6-bc9b-068ebaaca84b" providerId="ADAL" clId="{FE098D98-DA0E-4750-8142-0FB07D9DCAB0}" dt="2023-12-05T17:06:26.499" v="37" actId="962"/>
          <ac:picMkLst>
            <pc:docMk/>
            <pc:sldMk cId="707252411" sldId="280"/>
            <ac:picMk id="3" creationId="{A4CDC5C2-C9B1-8E94-4A52-1104D8289396}"/>
          </ac:picMkLst>
        </pc:picChg>
      </pc:sldChg>
    </pc:docChg>
  </pc:docChgLst>
</pc:chgInfo>
</file>

<file path=ppt/diagrams/_rels/data2.xml.rels><?xml version="1.0" encoding="UTF-8" standalone="yes"?>
<Relationships xmlns="http://schemas.openxmlformats.org/package/2006/relationships"><Relationship Id="rId1" Type="http://schemas.openxmlformats.org/officeDocument/2006/relationships/hyperlink" Target="https://www.kaggle.com/datasets/ranzeet013/cervical-cancer-dataset/data"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kaggle.com/datasets/ranzeet013/cervical-cancer-dataset/data"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20BF04-130F-4EEB-B176-1603EB60F882}" type="doc">
      <dgm:prSet loTypeId="urn:microsoft.com/office/officeart/2005/8/layout/hierarchy1" loCatId="hierarchy" qsTypeId="urn:microsoft.com/office/officeart/2005/8/quickstyle/simple1" qsCatId="simple" csTypeId="urn:microsoft.com/office/officeart/2005/8/colors/accent2_2" csCatId="accent2"/>
      <dgm:spPr/>
      <dgm:t>
        <a:bodyPr/>
        <a:lstStyle/>
        <a:p>
          <a:endParaRPr lang="en-US"/>
        </a:p>
      </dgm:t>
    </dgm:pt>
    <dgm:pt modelId="{9A295A94-FFB1-47F0-AAC5-D80CCB3489EB}">
      <dgm:prSet/>
      <dgm:spPr/>
      <dgm:t>
        <a:bodyPr/>
        <a:lstStyle/>
        <a:p>
          <a:r>
            <a:rPr lang="en-US"/>
            <a:t>Null Hypothesis: There is no significant interaction between age and the use of hormonal contraceptives in terms of their effect on cervical cancer risk, meaning that the impact of hormonal contraceptives on cervical cancer risk does not differ significantly between various age groups. </a:t>
          </a:r>
        </a:p>
      </dgm:t>
    </dgm:pt>
    <dgm:pt modelId="{FE01D2AE-0A25-4272-B488-082BD16597DF}" type="parTrans" cxnId="{A796BE9F-0022-46BE-BB8F-062D7601D57C}">
      <dgm:prSet/>
      <dgm:spPr/>
      <dgm:t>
        <a:bodyPr/>
        <a:lstStyle/>
        <a:p>
          <a:endParaRPr lang="en-US"/>
        </a:p>
      </dgm:t>
    </dgm:pt>
    <dgm:pt modelId="{D74A2EDA-1183-49E8-996D-EDD2EE1EFC76}" type="sibTrans" cxnId="{A796BE9F-0022-46BE-BB8F-062D7601D57C}">
      <dgm:prSet/>
      <dgm:spPr/>
      <dgm:t>
        <a:bodyPr/>
        <a:lstStyle/>
        <a:p>
          <a:endParaRPr lang="en-US"/>
        </a:p>
      </dgm:t>
    </dgm:pt>
    <dgm:pt modelId="{BA50822E-663B-4AF6-8D16-6DA1D5E54CB2}">
      <dgm:prSet/>
      <dgm:spPr/>
      <dgm:t>
        <a:bodyPr/>
        <a:lstStyle/>
        <a:p>
          <a:r>
            <a:rPr lang="en-US"/>
            <a:t>Alternative Hypothesis: An interaction effect exists between age and the use of hormonal contraceptives, leading to varying impacts of hormonal contraceptives on cervical cancer risk among different age groups.</a:t>
          </a:r>
        </a:p>
      </dgm:t>
    </dgm:pt>
    <dgm:pt modelId="{84B47594-AACE-48EB-904D-D2BBDD8DE307}" type="parTrans" cxnId="{05146A32-1E73-4541-80E1-C69C1AC97075}">
      <dgm:prSet/>
      <dgm:spPr/>
      <dgm:t>
        <a:bodyPr/>
        <a:lstStyle/>
        <a:p>
          <a:endParaRPr lang="en-US"/>
        </a:p>
      </dgm:t>
    </dgm:pt>
    <dgm:pt modelId="{D9D4CE08-601D-4D01-9448-10F24877F5DB}" type="sibTrans" cxnId="{05146A32-1E73-4541-80E1-C69C1AC97075}">
      <dgm:prSet/>
      <dgm:spPr/>
      <dgm:t>
        <a:bodyPr/>
        <a:lstStyle/>
        <a:p>
          <a:endParaRPr lang="en-US"/>
        </a:p>
      </dgm:t>
    </dgm:pt>
    <dgm:pt modelId="{92F8C8C5-8513-5247-8E12-C97152901C23}" type="pres">
      <dgm:prSet presAssocID="{6B20BF04-130F-4EEB-B176-1603EB60F882}" presName="hierChild1" presStyleCnt="0">
        <dgm:presLayoutVars>
          <dgm:chPref val="1"/>
          <dgm:dir/>
          <dgm:animOne val="branch"/>
          <dgm:animLvl val="lvl"/>
          <dgm:resizeHandles/>
        </dgm:presLayoutVars>
      </dgm:prSet>
      <dgm:spPr/>
    </dgm:pt>
    <dgm:pt modelId="{13DBA3DF-DF29-8D4B-BAEB-5DCD4DF57059}" type="pres">
      <dgm:prSet presAssocID="{9A295A94-FFB1-47F0-AAC5-D80CCB3489EB}" presName="hierRoot1" presStyleCnt="0"/>
      <dgm:spPr/>
    </dgm:pt>
    <dgm:pt modelId="{4C2A8226-7129-254A-8452-860454A2A2FC}" type="pres">
      <dgm:prSet presAssocID="{9A295A94-FFB1-47F0-AAC5-D80CCB3489EB}" presName="composite" presStyleCnt="0"/>
      <dgm:spPr/>
    </dgm:pt>
    <dgm:pt modelId="{1E71A38B-8410-8F47-81CA-75C2585A38F4}" type="pres">
      <dgm:prSet presAssocID="{9A295A94-FFB1-47F0-AAC5-D80CCB3489EB}" presName="background" presStyleLbl="node0" presStyleIdx="0" presStyleCnt="2"/>
      <dgm:spPr/>
    </dgm:pt>
    <dgm:pt modelId="{5C20F481-98DB-3A4A-8A5A-EF9D1A873E71}" type="pres">
      <dgm:prSet presAssocID="{9A295A94-FFB1-47F0-AAC5-D80CCB3489EB}" presName="text" presStyleLbl="fgAcc0" presStyleIdx="0" presStyleCnt="2">
        <dgm:presLayoutVars>
          <dgm:chPref val="3"/>
        </dgm:presLayoutVars>
      </dgm:prSet>
      <dgm:spPr/>
    </dgm:pt>
    <dgm:pt modelId="{30A23465-FA21-B846-851E-BC81E384879E}" type="pres">
      <dgm:prSet presAssocID="{9A295A94-FFB1-47F0-AAC5-D80CCB3489EB}" presName="hierChild2" presStyleCnt="0"/>
      <dgm:spPr/>
    </dgm:pt>
    <dgm:pt modelId="{FA8CAB58-DEDC-4A47-9DF2-51136BE313D4}" type="pres">
      <dgm:prSet presAssocID="{BA50822E-663B-4AF6-8D16-6DA1D5E54CB2}" presName="hierRoot1" presStyleCnt="0"/>
      <dgm:spPr/>
    </dgm:pt>
    <dgm:pt modelId="{666845EA-C8CE-3D45-8528-D51CE8D4B3D3}" type="pres">
      <dgm:prSet presAssocID="{BA50822E-663B-4AF6-8D16-6DA1D5E54CB2}" presName="composite" presStyleCnt="0"/>
      <dgm:spPr/>
    </dgm:pt>
    <dgm:pt modelId="{8603FB6F-EE17-7841-B917-E16522AD32B8}" type="pres">
      <dgm:prSet presAssocID="{BA50822E-663B-4AF6-8D16-6DA1D5E54CB2}" presName="background" presStyleLbl="node0" presStyleIdx="1" presStyleCnt="2"/>
      <dgm:spPr/>
    </dgm:pt>
    <dgm:pt modelId="{447986D5-39C7-9241-A540-69EC6AA32257}" type="pres">
      <dgm:prSet presAssocID="{BA50822E-663B-4AF6-8D16-6DA1D5E54CB2}" presName="text" presStyleLbl="fgAcc0" presStyleIdx="1" presStyleCnt="2">
        <dgm:presLayoutVars>
          <dgm:chPref val="3"/>
        </dgm:presLayoutVars>
      </dgm:prSet>
      <dgm:spPr/>
    </dgm:pt>
    <dgm:pt modelId="{29CF3AA4-A03C-244A-9AF6-2B337C4A86C9}" type="pres">
      <dgm:prSet presAssocID="{BA50822E-663B-4AF6-8D16-6DA1D5E54CB2}" presName="hierChild2" presStyleCnt="0"/>
      <dgm:spPr/>
    </dgm:pt>
  </dgm:ptLst>
  <dgm:cxnLst>
    <dgm:cxn modelId="{05146A32-1E73-4541-80E1-C69C1AC97075}" srcId="{6B20BF04-130F-4EEB-B176-1603EB60F882}" destId="{BA50822E-663B-4AF6-8D16-6DA1D5E54CB2}" srcOrd="1" destOrd="0" parTransId="{84B47594-AACE-48EB-904D-D2BBDD8DE307}" sibTransId="{D9D4CE08-601D-4D01-9448-10F24877F5DB}"/>
    <dgm:cxn modelId="{2AE9BB7A-04BA-CC43-8E7D-D8F81F9FDC2E}" type="presOf" srcId="{9A295A94-FFB1-47F0-AAC5-D80CCB3489EB}" destId="{5C20F481-98DB-3A4A-8A5A-EF9D1A873E71}" srcOrd="0" destOrd="0" presId="urn:microsoft.com/office/officeart/2005/8/layout/hierarchy1"/>
    <dgm:cxn modelId="{9BF0C889-7CEB-144B-B0BB-E70F5DA86F87}" type="presOf" srcId="{BA50822E-663B-4AF6-8D16-6DA1D5E54CB2}" destId="{447986D5-39C7-9241-A540-69EC6AA32257}" srcOrd="0" destOrd="0" presId="urn:microsoft.com/office/officeart/2005/8/layout/hierarchy1"/>
    <dgm:cxn modelId="{A796BE9F-0022-46BE-BB8F-062D7601D57C}" srcId="{6B20BF04-130F-4EEB-B176-1603EB60F882}" destId="{9A295A94-FFB1-47F0-AAC5-D80CCB3489EB}" srcOrd="0" destOrd="0" parTransId="{FE01D2AE-0A25-4272-B488-082BD16597DF}" sibTransId="{D74A2EDA-1183-49E8-996D-EDD2EE1EFC76}"/>
    <dgm:cxn modelId="{920233C9-FD5E-9440-8D32-A707CFEB6065}" type="presOf" srcId="{6B20BF04-130F-4EEB-B176-1603EB60F882}" destId="{92F8C8C5-8513-5247-8E12-C97152901C23}" srcOrd="0" destOrd="0" presId="urn:microsoft.com/office/officeart/2005/8/layout/hierarchy1"/>
    <dgm:cxn modelId="{F280F1C4-A9A5-7D49-93DF-2EA54DF19F02}" type="presParOf" srcId="{92F8C8C5-8513-5247-8E12-C97152901C23}" destId="{13DBA3DF-DF29-8D4B-BAEB-5DCD4DF57059}" srcOrd="0" destOrd="0" presId="urn:microsoft.com/office/officeart/2005/8/layout/hierarchy1"/>
    <dgm:cxn modelId="{52D2E138-1142-0546-A1E0-DD7EBDF0A11E}" type="presParOf" srcId="{13DBA3DF-DF29-8D4B-BAEB-5DCD4DF57059}" destId="{4C2A8226-7129-254A-8452-860454A2A2FC}" srcOrd="0" destOrd="0" presId="urn:microsoft.com/office/officeart/2005/8/layout/hierarchy1"/>
    <dgm:cxn modelId="{5C62042D-A0C8-1A4F-8010-12ED872A8FE2}" type="presParOf" srcId="{4C2A8226-7129-254A-8452-860454A2A2FC}" destId="{1E71A38B-8410-8F47-81CA-75C2585A38F4}" srcOrd="0" destOrd="0" presId="urn:microsoft.com/office/officeart/2005/8/layout/hierarchy1"/>
    <dgm:cxn modelId="{7EDC0071-0D9B-AC46-9CC5-251FBA779468}" type="presParOf" srcId="{4C2A8226-7129-254A-8452-860454A2A2FC}" destId="{5C20F481-98DB-3A4A-8A5A-EF9D1A873E71}" srcOrd="1" destOrd="0" presId="urn:microsoft.com/office/officeart/2005/8/layout/hierarchy1"/>
    <dgm:cxn modelId="{BEC3DC16-A290-AB47-A1BC-03BE6C46F95C}" type="presParOf" srcId="{13DBA3DF-DF29-8D4B-BAEB-5DCD4DF57059}" destId="{30A23465-FA21-B846-851E-BC81E384879E}" srcOrd="1" destOrd="0" presId="urn:microsoft.com/office/officeart/2005/8/layout/hierarchy1"/>
    <dgm:cxn modelId="{D2E4C925-8999-6441-A485-4EE4A102283A}" type="presParOf" srcId="{92F8C8C5-8513-5247-8E12-C97152901C23}" destId="{FA8CAB58-DEDC-4A47-9DF2-51136BE313D4}" srcOrd="1" destOrd="0" presId="urn:microsoft.com/office/officeart/2005/8/layout/hierarchy1"/>
    <dgm:cxn modelId="{9628A34D-3662-9747-94C0-DE76D8D2C913}" type="presParOf" srcId="{FA8CAB58-DEDC-4A47-9DF2-51136BE313D4}" destId="{666845EA-C8CE-3D45-8528-D51CE8D4B3D3}" srcOrd="0" destOrd="0" presId="urn:microsoft.com/office/officeart/2005/8/layout/hierarchy1"/>
    <dgm:cxn modelId="{DDC4B32D-3DD4-A440-8012-02BCB3EB37B8}" type="presParOf" srcId="{666845EA-C8CE-3D45-8528-D51CE8D4B3D3}" destId="{8603FB6F-EE17-7841-B917-E16522AD32B8}" srcOrd="0" destOrd="0" presId="urn:microsoft.com/office/officeart/2005/8/layout/hierarchy1"/>
    <dgm:cxn modelId="{DDD8DB53-F9E2-B847-9904-781A57B9F4DA}" type="presParOf" srcId="{666845EA-C8CE-3D45-8528-D51CE8D4B3D3}" destId="{447986D5-39C7-9241-A540-69EC6AA32257}" srcOrd="1" destOrd="0" presId="urn:microsoft.com/office/officeart/2005/8/layout/hierarchy1"/>
    <dgm:cxn modelId="{01BBAD66-D635-6C49-8FAB-7B4FF486D5C0}" type="presParOf" srcId="{FA8CAB58-DEDC-4A47-9DF2-51136BE313D4}" destId="{29CF3AA4-A03C-244A-9AF6-2B337C4A86C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198085-DAA8-4E02-8586-FF9BEBA528E4}" type="doc">
      <dgm:prSet loTypeId="urn:microsoft.com/office/officeart/2016/7/layout/BasicProcessNew" loCatId="process" qsTypeId="urn:microsoft.com/office/officeart/2005/8/quickstyle/simple1" qsCatId="simple" csTypeId="urn:microsoft.com/office/officeart/2005/8/colors/colorful1" csCatId="colorful" phldr="1"/>
      <dgm:spPr/>
      <dgm:t>
        <a:bodyPr/>
        <a:lstStyle/>
        <a:p>
          <a:endParaRPr lang="en-US"/>
        </a:p>
      </dgm:t>
    </dgm:pt>
    <dgm:pt modelId="{C2BC4CAC-01DB-4470-8894-2F38EFC42083}">
      <dgm:prSet custT="1"/>
      <dgm:spPr/>
      <dgm:t>
        <a:bodyPr/>
        <a:lstStyle/>
        <a:p>
          <a:r>
            <a:rPr lang="en-US" sz="1800" dirty="0"/>
            <a:t>Data Collection: </a:t>
          </a:r>
        </a:p>
        <a:p>
          <a:r>
            <a:rPr lang="en-US" sz="1800" dirty="0"/>
            <a:t>The data for this study was obtained from Kaggle.</a:t>
          </a:r>
        </a:p>
        <a:p>
          <a:r>
            <a:rPr lang="en-US" sz="1800" dirty="0">
              <a:hlinkClick xmlns:r="http://schemas.openxmlformats.org/officeDocument/2006/relationships" r:id="rId1"/>
            </a:rPr>
            <a:t>https://www.kaggle.com/datasets/ranzeet013/cervical-cancer-dataset/data</a:t>
          </a:r>
          <a:endParaRPr lang="en-US" sz="1800" dirty="0"/>
        </a:p>
        <a:p>
          <a:endParaRPr lang="en-US" sz="1800" dirty="0"/>
        </a:p>
      </dgm:t>
    </dgm:pt>
    <dgm:pt modelId="{945155C3-1245-4E2B-B6C1-AE322851A120}" type="parTrans" cxnId="{D807CB8F-A95E-4E82-BB84-C54FC7411138}">
      <dgm:prSet/>
      <dgm:spPr/>
      <dgm:t>
        <a:bodyPr/>
        <a:lstStyle/>
        <a:p>
          <a:endParaRPr lang="en-US"/>
        </a:p>
      </dgm:t>
    </dgm:pt>
    <dgm:pt modelId="{7C44DF97-F1B4-4F69-A16A-0751C268FEBD}" type="sibTrans" cxnId="{D807CB8F-A95E-4E82-BB84-C54FC7411138}">
      <dgm:prSet/>
      <dgm:spPr/>
      <dgm:t>
        <a:bodyPr/>
        <a:lstStyle/>
        <a:p>
          <a:endParaRPr lang="en-US"/>
        </a:p>
      </dgm:t>
    </dgm:pt>
    <dgm:pt modelId="{B7AC993A-60CA-481A-A7EA-60C99F248656}">
      <dgm:prSet custT="1"/>
      <dgm:spPr/>
      <dgm:t>
        <a:bodyPr/>
        <a:lstStyle/>
        <a:p>
          <a:r>
            <a:rPr lang="en-US" sz="1800" dirty="0"/>
            <a:t> Data Cleaning and Extraction: </a:t>
          </a:r>
        </a:p>
        <a:p>
          <a:r>
            <a:rPr lang="en-US" sz="1800" dirty="0"/>
            <a:t>Removing null values</a:t>
          </a:r>
        </a:p>
        <a:p>
          <a:r>
            <a:rPr lang="en-US" sz="1800" dirty="0"/>
            <a:t>Converting subjective data to categorical data</a:t>
          </a:r>
        </a:p>
        <a:p>
          <a:r>
            <a:rPr lang="en-US" sz="1800" dirty="0"/>
            <a:t>Removing outliers</a:t>
          </a:r>
        </a:p>
      </dgm:t>
    </dgm:pt>
    <dgm:pt modelId="{F2CE541D-5DFA-430C-8992-3DB62A722B75}" type="parTrans" cxnId="{09154DA1-4778-421C-A050-9BF87B80054A}">
      <dgm:prSet/>
      <dgm:spPr/>
      <dgm:t>
        <a:bodyPr/>
        <a:lstStyle/>
        <a:p>
          <a:endParaRPr lang="en-US"/>
        </a:p>
      </dgm:t>
    </dgm:pt>
    <dgm:pt modelId="{A8B2AAF3-3B95-4423-8B63-99000AC5462B}" type="sibTrans" cxnId="{09154DA1-4778-421C-A050-9BF87B80054A}">
      <dgm:prSet/>
      <dgm:spPr/>
      <dgm:t>
        <a:bodyPr/>
        <a:lstStyle/>
        <a:p>
          <a:endParaRPr lang="en-US"/>
        </a:p>
      </dgm:t>
    </dgm:pt>
    <dgm:pt modelId="{9F0F076E-6C5E-4853-BE94-108C04837A9E}">
      <dgm:prSet custT="1"/>
      <dgm:spPr/>
      <dgm:t>
        <a:bodyPr/>
        <a:lstStyle/>
        <a:p>
          <a:r>
            <a:rPr lang="en-US" sz="1800" dirty="0"/>
            <a:t>Developing</a:t>
          </a:r>
          <a:r>
            <a:rPr lang="en-US" sz="1800" baseline="0" dirty="0"/>
            <a:t> models:</a:t>
          </a:r>
        </a:p>
        <a:p>
          <a:r>
            <a:rPr lang="en-US" sz="1800" dirty="0"/>
            <a:t>Logistic Regression</a:t>
          </a:r>
        </a:p>
        <a:p>
          <a:r>
            <a:rPr lang="en-US" sz="1800" dirty="0"/>
            <a:t>Support Vector Machine</a:t>
          </a:r>
        </a:p>
        <a:p>
          <a:r>
            <a:rPr lang="en-US" sz="1800" dirty="0"/>
            <a:t>Random Forest</a:t>
          </a:r>
        </a:p>
        <a:p>
          <a:r>
            <a:rPr lang="en-US" sz="1800" dirty="0"/>
            <a:t>Decision Tree</a:t>
          </a:r>
        </a:p>
        <a:p>
          <a:endParaRPr lang="en-US" sz="1800" dirty="0"/>
        </a:p>
      </dgm:t>
    </dgm:pt>
    <dgm:pt modelId="{35C642EA-3198-44D6-A968-EEAA871D120A}" type="parTrans" cxnId="{EF689470-C3BE-46B5-BA38-F3F53FED5E05}">
      <dgm:prSet/>
      <dgm:spPr/>
      <dgm:t>
        <a:bodyPr/>
        <a:lstStyle/>
        <a:p>
          <a:endParaRPr lang="en-US"/>
        </a:p>
      </dgm:t>
    </dgm:pt>
    <dgm:pt modelId="{0F502C8F-22D6-4313-8E95-B3AC197127DC}" type="sibTrans" cxnId="{EF689470-C3BE-46B5-BA38-F3F53FED5E05}">
      <dgm:prSet/>
      <dgm:spPr/>
      <dgm:t>
        <a:bodyPr/>
        <a:lstStyle/>
        <a:p>
          <a:endParaRPr lang="en-US"/>
        </a:p>
      </dgm:t>
    </dgm:pt>
    <dgm:pt modelId="{7AAF33FB-D56D-49ED-B048-B05425B57C66}">
      <dgm:prSet custT="1"/>
      <dgm:spPr/>
      <dgm:t>
        <a:bodyPr/>
        <a:lstStyle/>
        <a:p>
          <a:r>
            <a:rPr lang="en-US" sz="1800" dirty="0"/>
            <a:t> Statistical Analysis: It is the most critical part of the study. The Analysis will be performed using Python, which includes libraries like Scikit-Learn in Machine Learning and visualization libraries like Seaborn, Matplotlib, and </a:t>
          </a:r>
          <a:r>
            <a:rPr lang="en-US" sz="1800" dirty="0" err="1"/>
            <a:t>Plotly</a:t>
          </a:r>
          <a:r>
            <a:rPr lang="en-US" sz="1800" dirty="0"/>
            <a:t> for data visualization. </a:t>
          </a:r>
        </a:p>
      </dgm:t>
    </dgm:pt>
    <dgm:pt modelId="{401D15FC-6DF1-4531-88FF-1DA74AAEC6F3}" type="parTrans" cxnId="{2C0F2CCF-A2F9-49A8-9857-4F3E4A8E6EF0}">
      <dgm:prSet/>
      <dgm:spPr/>
      <dgm:t>
        <a:bodyPr/>
        <a:lstStyle/>
        <a:p>
          <a:endParaRPr lang="en-US"/>
        </a:p>
      </dgm:t>
    </dgm:pt>
    <dgm:pt modelId="{39F409E8-D27E-46C0-AA74-356543D28AC2}" type="sibTrans" cxnId="{2C0F2CCF-A2F9-49A8-9857-4F3E4A8E6EF0}">
      <dgm:prSet/>
      <dgm:spPr/>
      <dgm:t>
        <a:bodyPr/>
        <a:lstStyle/>
        <a:p>
          <a:endParaRPr lang="en-US"/>
        </a:p>
      </dgm:t>
    </dgm:pt>
    <dgm:pt modelId="{ACB72E1B-C55A-704F-A8E9-DFEDDC63A9A8}" type="pres">
      <dgm:prSet presAssocID="{A8198085-DAA8-4E02-8586-FF9BEBA528E4}" presName="Name0" presStyleCnt="0">
        <dgm:presLayoutVars>
          <dgm:dir/>
          <dgm:resizeHandles val="exact"/>
        </dgm:presLayoutVars>
      </dgm:prSet>
      <dgm:spPr/>
    </dgm:pt>
    <dgm:pt modelId="{233169ED-3FCC-7042-A9AE-E2B6A5AEBC60}" type="pres">
      <dgm:prSet presAssocID="{C2BC4CAC-01DB-4470-8894-2F38EFC42083}" presName="node" presStyleLbl="node1" presStyleIdx="0" presStyleCnt="7" custScaleY="189581" custLinFactNeighborX="27856" custLinFactNeighborY="637">
        <dgm:presLayoutVars>
          <dgm:bulletEnabled val="1"/>
        </dgm:presLayoutVars>
      </dgm:prSet>
      <dgm:spPr/>
    </dgm:pt>
    <dgm:pt modelId="{91F895AA-B983-6A46-928A-61D50D1445BC}" type="pres">
      <dgm:prSet presAssocID="{7C44DF97-F1B4-4F69-A16A-0751C268FEBD}" presName="sibTransSpacerBeforeConnector" presStyleCnt="0"/>
      <dgm:spPr/>
    </dgm:pt>
    <dgm:pt modelId="{7C34C6E8-56A9-264B-A66D-92CFEE282562}" type="pres">
      <dgm:prSet presAssocID="{7C44DF97-F1B4-4F69-A16A-0751C268FEBD}" presName="sibTrans" presStyleLbl="node1" presStyleIdx="1" presStyleCnt="7"/>
      <dgm:spPr/>
    </dgm:pt>
    <dgm:pt modelId="{3EF810F2-8F27-E643-BA60-B5500B97C93F}" type="pres">
      <dgm:prSet presAssocID="{7C44DF97-F1B4-4F69-A16A-0751C268FEBD}" presName="sibTransSpacerAfterConnector" presStyleCnt="0"/>
      <dgm:spPr/>
    </dgm:pt>
    <dgm:pt modelId="{1FA62234-4687-8D4F-A621-DAE72B58AFD1}" type="pres">
      <dgm:prSet presAssocID="{B7AC993A-60CA-481A-A7EA-60C99F248656}" presName="node" presStyleLbl="node1" presStyleIdx="2" presStyleCnt="7" custScaleY="187036">
        <dgm:presLayoutVars>
          <dgm:bulletEnabled val="1"/>
        </dgm:presLayoutVars>
      </dgm:prSet>
      <dgm:spPr/>
    </dgm:pt>
    <dgm:pt modelId="{65784153-6F7D-234E-A866-D291D1B7DD99}" type="pres">
      <dgm:prSet presAssocID="{A8B2AAF3-3B95-4423-8B63-99000AC5462B}" presName="sibTransSpacerBeforeConnector" presStyleCnt="0"/>
      <dgm:spPr/>
    </dgm:pt>
    <dgm:pt modelId="{0A2F675B-933F-F241-8315-0F8994855078}" type="pres">
      <dgm:prSet presAssocID="{A8B2AAF3-3B95-4423-8B63-99000AC5462B}" presName="sibTrans" presStyleLbl="node1" presStyleIdx="3" presStyleCnt="7"/>
      <dgm:spPr/>
    </dgm:pt>
    <dgm:pt modelId="{C9C7425C-F4AB-B84B-B42C-604E4DE1B04E}" type="pres">
      <dgm:prSet presAssocID="{A8B2AAF3-3B95-4423-8B63-99000AC5462B}" presName="sibTransSpacerAfterConnector" presStyleCnt="0"/>
      <dgm:spPr/>
    </dgm:pt>
    <dgm:pt modelId="{3208D02A-FF7D-074D-AA98-5144573FCFB3}" type="pres">
      <dgm:prSet presAssocID="{9F0F076E-6C5E-4853-BE94-108C04837A9E}" presName="node" presStyleLbl="node1" presStyleIdx="4" presStyleCnt="7" custScaleY="187036" custLinFactX="-1206" custLinFactNeighborX="-100000" custLinFactNeighborY="781">
        <dgm:presLayoutVars>
          <dgm:bulletEnabled val="1"/>
        </dgm:presLayoutVars>
      </dgm:prSet>
      <dgm:spPr/>
    </dgm:pt>
    <dgm:pt modelId="{C36EF290-6D62-4D47-B021-E1AAB30BFAE1}" type="pres">
      <dgm:prSet presAssocID="{0F502C8F-22D6-4313-8E95-B3AC197127DC}" presName="sibTransSpacerBeforeConnector" presStyleCnt="0"/>
      <dgm:spPr/>
    </dgm:pt>
    <dgm:pt modelId="{EAC2DF50-2867-BB41-ABFD-50A7DBA848E7}" type="pres">
      <dgm:prSet presAssocID="{0F502C8F-22D6-4313-8E95-B3AC197127DC}" presName="sibTrans" presStyleLbl="node1" presStyleIdx="5" presStyleCnt="7"/>
      <dgm:spPr/>
    </dgm:pt>
    <dgm:pt modelId="{DCA0EEDC-320D-5F42-B1BE-3A519167CD5E}" type="pres">
      <dgm:prSet presAssocID="{0F502C8F-22D6-4313-8E95-B3AC197127DC}" presName="sibTransSpacerAfterConnector" presStyleCnt="0"/>
      <dgm:spPr/>
    </dgm:pt>
    <dgm:pt modelId="{98CB18CD-F5AF-ED47-A9DE-6EFB89E26521}" type="pres">
      <dgm:prSet presAssocID="{7AAF33FB-D56D-49ED-B048-B05425B57C66}" presName="node" presStyleLbl="node1" presStyleIdx="6" presStyleCnt="7" custScaleY="184490">
        <dgm:presLayoutVars>
          <dgm:bulletEnabled val="1"/>
        </dgm:presLayoutVars>
      </dgm:prSet>
      <dgm:spPr/>
    </dgm:pt>
  </dgm:ptLst>
  <dgm:cxnLst>
    <dgm:cxn modelId="{DAD84F3D-EF23-3F4B-8B8F-9875907D3EBD}" type="presOf" srcId="{A8B2AAF3-3B95-4423-8B63-99000AC5462B}" destId="{0A2F675B-933F-F241-8315-0F8994855078}" srcOrd="0" destOrd="0" presId="urn:microsoft.com/office/officeart/2016/7/layout/BasicProcessNew"/>
    <dgm:cxn modelId="{EF689470-C3BE-46B5-BA38-F3F53FED5E05}" srcId="{A8198085-DAA8-4E02-8586-FF9BEBA528E4}" destId="{9F0F076E-6C5E-4853-BE94-108C04837A9E}" srcOrd="2" destOrd="0" parTransId="{35C642EA-3198-44D6-A968-EEAA871D120A}" sibTransId="{0F502C8F-22D6-4313-8E95-B3AC197127DC}"/>
    <dgm:cxn modelId="{D807CB8F-A95E-4E82-BB84-C54FC7411138}" srcId="{A8198085-DAA8-4E02-8586-FF9BEBA528E4}" destId="{C2BC4CAC-01DB-4470-8894-2F38EFC42083}" srcOrd="0" destOrd="0" parTransId="{945155C3-1245-4E2B-B6C1-AE322851A120}" sibTransId="{7C44DF97-F1B4-4F69-A16A-0751C268FEBD}"/>
    <dgm:cxn modelId="{5671AE9D-0E70-9C43-87E1-A939FCF71593}" type="presOf" srcId="{B7AC993A-60CA-481A-A7EA-60C99F248656}" destId="{1FA62234-4687-8D4F-A621-DAE72B58AFD1}" srcOrd="0" destOrd="0" presId="urn:microsoft.com/office/officeart/2016/7/layout/BasicProcessNew"/>
    <dgm:cxn modelId="{09154DA1-4778-421C-A050-9BF87B80054A}" srcId="{A8198085-DAA8-4E02-8586-FF9BEBA528E4}" destId="{B7AC993A-60CA-481A-A7EA-60C99F248656}" srcOrd="1" destOrd="0" parTransId="{F2CE541D-5DFA-430C-8992-3DB62A722B75}" sibTransId="{A8B2AAF3-3B95-4423-8B63-99000AC5462B}"/>
    <dgm:cxn modelId="{A8DE18A9-8C2B-1A4C-85DA-2052053E5449}" type="presOf" srcId="{A8198085-DAA8-4E02-8586-FF9BEBA528E4}" destId="{ACB72E1B-C55A-704F-A8E9-DFEDDC63A9A8}" srcOrd="0" destOrd="0" presId="urn:microsoft.com/office/officeart/2016/7/layout/BasicProcessNew"/>
    <dgm:cxn modelId="{A47AB8B0-4055-7F41-ACD6-E7172BA18C72}" type="presOf" srcId="{0F502C8F-22D6-4313-8E95-B3AC197127DC}" destId="{EAC2DF50-2867-BB41-ABFD-50A7DBA848E7}" srcOrd="0" destOrd="0" presId="urn:microsoft.com/office/officeart/2016/7/layout/BasicProcessNew"/>
    <dgm:cxn modelId="{890A0CBE-C9EA-EC46-8FD0-4C50292B2CBF}" type="presOf" srcId="{7AAF33FB-D56D-49ED-B048-B05425B57C66}" destId="{98CB18CD-F5AF-ED47-A9DE-6EFB89E26521}" srcOrd="0" destOrd="0" presId="urn:microsoft.com/office/officeart/2016/7/layout/BasicProcessNew"/>
    <dgm:cxn modelId="{7B01DBC0-2CC3-A146-93CF-5997AEB59AB7}" type="presOf" srcId="{9F0F076E-6C5E-4853-BE94-108C04837A9E}" destId="{3208D02A-FF7D-074D-AA98-5144573FCFB3}" srcOrd="0" destOrd="0" presId="urn:microsoft.com/office/officeart/2016/7/layout/BasicProcessNew"/>
    <dgm:cxn modelId="{2C0F2CCF-A2F9-49A8-9857-4F3E4A8E6EF0}" srcId="{A8198085-DAA8-4E02-8586-FF9BEBA528E4}" destId="{7AAF33FB-D56D-49ED-B048-B05425B57C66}" srcOrd="3" destOrd="0" parTransId="{401D15FC-6DF1-4531-88FF-1DA74AAEC6F3}" sibTransId="{39F409E8-D27E-46C0-AA74-356543D28AC2}"/>
    <dgm:cxn modelId="{97EDABDE-B93A-E546-A4CC-2448604C9853}" type="presOf" srcId="{7C44DF97-F1B4-4F69-A16A-0751C268FEBD}" destId="{7C34C6E8-56A9-264B-A66D-92CFEE282562}" srcOrd="0" destOrd="0" presId="urn:microsoft.com/office/officeart/2016/7/layout/BasicProcessNew"/>
    <dgm:cxn modelId="{6A5AD7EE-BD7E-0F45-A11F-4D631C6352EA}" type="presOf" srcId="{C2BC4CAC-01DB-4470-8894-2F38EFC42083}" destId="{233169ED-3FCC-7042-A9AE-E2B6A5AEBC60}" srcOrd="0" destOrd="0" presId="urn:microsoft.com/office/officeart/2016/7/layout/BasicProcessNew"/>
    <dgm:cxn modelId="{30C10F6A-5FFD-C640-BB75-01E3390FFDDF}" type="presParOf" srcId="{ACB72E1B-C55A-704F-A8E9-DFEDDC63A9A8}" destId="{233169ED-3FCC-7042-A9AE-E2B6A5AEBC60}" srcOrd="0" destOrd="0" presId="urn:microsoft.com/office/officeart/2016/7/layout/BasicProcessNew"/>
    <dgm:cxn modelId="{CF1E87F6-03CB-374D-AAAB-962DB62701C2}" type="presParOf" srcId="{ACB72E1B-C55A-704F-A8E9-DFEDDC63A9A8}" destId="{91F895AA-B983-6A46-928A-61D50D1445BC}" srcOrd="1" destOrd="0" presId="urn:microsoft.com/office/officeart/2016/7/layout/BasicProcessNew"/>
    <dgm:cxn modelId="{27747E4F-A9AC-414A-9CE6-4013DBEA49F6}" type="presParOf" srcId="{ACB72E1B-C55A-704F-A8E9-DFEDDC63A9A8}" destId="{7C34C6E8-56A9-264B-A66D-92CFEE282562}" srcOrd="2" destOrd="0" presId="urn:microsoft.com/office/officeart/2016/7/layout/BasicProcessNew"/>
    <dgm:cxn modelId="{0929795C-9F6B-4C4D-AB94-2DE3DE986A00}" type="presParOf" srcId="{ACB72E1B-C55A-704F-A8E9-DFEDDC63A9A8}" destId="{3EF810F2-8F27-E643-BA60-B5500B97C93F}" srcOrd="3" destOrd="0" presId="urn:microsoft.com/office/officeart/2016/7/layout/BasicProcessNew"/>
    <dgm:cxn modelId="{4AC45777-55EA-164C-A2AC-1C4D07E32F8F}" type="presParOf" srcId="{ACB72E1B-C55A-704F-A8E9-DFEDDC63A9A8}" destId="{1FA62234-4687-8D4F-A621-DAE72B58AFD1}" srcOrd="4" destOrd="0" presId="urn:microsoft.com/office/officeart/2016/7/layout/BasicProcessNew"/>
    <dgm:cxn modelId="{4B1AE8EB-8F19-7647-86D0-94A09E3D3FC9}" type="presParOf" srcId="{ACB72E1B-C55A-704F-A8E9-DFEDDC63A9A8}" destId="{65784153-6F7D-234E-A866-D291D1B7DD99}" srcOrd="5" destOrd="0" presId="urn:microsoft.com/office/officeart/2016/7/layout/BasicProcessNew"/>
    <dgm:cxn modelId="{03B657B2-4081-684E-9C07-830D649383D3}" type="presParOf" srcId="{ACB72E1B-C55A-704F-A8E9-DFEDDC63A9A8}" destId="{0A2F675B-933F-F241-8315-0F8994855078}" srcOrd="6" destOrd="0" presId="urn:microsoft.com/office/officeart/2016/7/layout/BasicProcessNew"/>
    <dgm:cxn modelId="{AA9BC72A-FE8D-564E-9B80-4F8DC068B610}" type="presParOf" srcId="{ACB72E1B-C55A-704F-A8E9-DFEDDC63A9A8}" destId="{C9C7425C-F4AB-B84B-B42C-604E4DE1B04E}" srcOrd="7" destOrd="0" presId="urn:microsoft.com/office/officeart/2016/7/layout/BasicProcessNew"/>
    <dgm:cxn modelId="{977BDED3-896C-DC44-A5F5-82E2F39B7B75}" type="presParOf" srcId="{ACB72E1B-C55A-704F-A8E9-DFEDDC63A9A8}" destId="{3208D02A-FF7D-074D-AA98-5144573FCFB3}" srcOrd="8" destOrd="0" presId="urn:microsoft.com/office/officeart/2016/7/layout/BasicProcessNew"/>
    <dgm:cxn modelId="{56E2AE34-CBF8-E941-B814-925192A17B1B}" type="presParOf" srcId="{ACB72E1B-C55A-704F-A8E9-DFEDDC63A9A8}" destId="{C36EF290-6D62-4D47-B021-E1AAB30BFAE1}" srcOrd="9" destOrd="0" presId="urn:microsoft.com/office/officeart/2016/7/layout/BasicProcessNew"/>
    <dgm:cxn modelId="{2F0F8E02-9846-044E-9E84-E0A3CEB07B15}" type="presParOf" srcId="{ACB72E1B-C55A-704F-A8E9-DFEDDC63A9A8}" destId="{EAC2DF50-2867-BB41-ABFD-50A7DBA848E7}" srcOrd="10" destOrd="0" presId="urn:microsoft.com/office/officeart/2016/7/layout/BasicProcessNew"/>
    <dgm:cxn modelId="{6E73E1A5-C314-8D45-9C27-893A53404373}" type="presParOf" srcId="{ACB72E1B-C55A-704F-A8E9-DFEDDC63A9A8}" destId="{DCA0EEDC-320D-5F42-B1BE-3A519167CD5E}" srcOrd="11" destOrd="0" presId="urn:microsoft.com/office/officeart/2016/7/layout/BasicProcessNew"/>
    <dgm:cxn modelId="{1C97D833-9D9A-5B44-AE7F-258E9790C084}" type="presParOf" srcId="{ACB72E1B-C55A-704F-A8E9-DFEDDC63A9A8}" destId="{98CB18CD-F5AF-ED47-A9DE-6EFB89E26521}" srcOrd="12"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6F2A41-21B5-4CC1-9556-27CB8597DC3F}"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DC5C63F3-2E2A-4354-B651-4D2422265F05}">
      <dgm:prSet/>
      <dgm:spPr/>
      <dgm:t>
        <a:bodyPr/>
        <a:lstStyle/>
        <a:p>
          <a:r>
            <a:rPr lang="en-US"/>
            <a:t>Determine the null values in each column .</a:t>
          </a:r>
        </a:p>
      </dgm:t>
    </dgm:pt>
    <dgm:pt modelId="{F7E7B435-446E-435D-9E26-DE91DD932D83}" type="parTrans" cxnId="{6A49869C-40F8-4AB6-8489-F5F55B94C070}">
      <dgm:prSet/>
      <dgm:spPr/>
      <dgm:t>
        <a:bodyPr/>
        <a:lstStyle/>
        <a:p>
          <a:endParaRPr lang="en-US"/>
        </a:p>
      </dgm:t>
    </dgm:pt>
    <dgm:pt modelId="{C8EBB1A0-4BF0-4DC1-891F-D85261119D6E}" type="sibTrans" cxnId="{6A49869C-40F8-4AB6-8489-F5F55B94C070}">
      <dgm:prSet/>
      <dgm:spPr/>
      <dgm:t>
        <a:bodyPr/>
        <a:lstStyle/>
        <a:p>
          <a:endParaRPr lang="en-US"/>
        </a:p>
      </dgm:t>
    </dgm:pt>
    <dgm:pt modelId="{D4BB68A8-1A53-4D37-87B2-20E6BC0D8EF3}">
      <dgm:prSet/>
      <dgm:spPr/>
      <dgm:t>
        <a:bodyPr/>
        <a:lstStyle/>
        <a:p>
          <a:r>
            <a:rPr lang="en-US"/>
            <a:t>Imputed the missing values from the given data set.</a:t>
          </a:r>
        </a:p>
      </dgm:t>
    </dgm:pt>
    <dgm:pt modelId="{EFAA3F14-3F51-43C3-B90E-560FF1A59CFB}" type="parTrans" cxnId="{E54519E7-E76B-4A1C-B715-088F294B4080}">
      <dgm:prSet/>
      <dgm:spPr/>
      <dgm:t>
        <a:bodyPr/>
        <a:lstStyle/>
        <a:p>
          <a:endParaRPr lang="en-US"/>
        </a:p>
      </dgm:t>
    </dgm:pt>
    <dgm:pt modelId="{8633DA0E-D028-4FA3-9484-356B64470EE1}" type="sibTrans" cxnId="{E54519E7-E76B-4A1C-B715-088F294B4080}">
      <dgm:prSet/>
      <dgm:spPr/>
      <dgm:t>
        <a:bodyPr/>
        <a:lstStyle/>
        <a:p>
          <a:endParaRPr lang="en-US"/>
        </a:p>
      </dgm:t>
    </dgm:pt>
    <dgm:pt modelId="{33C9AA1A-B8F8-4256-BCBF-0860A35F3380}">
      <dgm:prSet/>
      <dgm:spPr/>
      <dgm:t>
        <a:bodyPr/>
        <a:lstStyle/>
        <a:p>
          <a:r>
            <a:rPr lang="en-US"/>
            <a:t>We imputed the categorical values with 0 or 1 and continues variables with median values.</a:t>
          </a:r>
        </a:p>
      </dgm:t>
    </dgm:pt>
    <dgm:pt modelId="{09584AE3-2782-44D7-A313-96C1CC6856BE}" type="parTrans" cxnId="{EF641CD4-4CA0-491A-9824-AC78F236997E}">
      <dgm:prSet/>
      <dgm:spPr/>
      <dgm:t>
        <a:bodyPr/>
        <a:lstStyle/>
        <a:p>
          <a:endParaRPr lang="en-US"/>
        </a:p>
      </dgm:t>
    </dgm:pt>
    <dgm:pt modelId="{E02F5B6C-0DD3-4E4C-BB3D-15565A0FE2A5}" type="sibTrans" cxnId="{EF641CD4-4CA0-491A-9824-AC78F236997E}">
      <dgm:prSet/>
      <dgm:spPr/>
      <dgm:t>
        <a:bodyPr/>
        <a:lstStyle/>
        <a:p>
          <a:endParaRPr lang="en-US"/>
        </a:p>
      </dgm:t>
    </dgm:pt>
    <dgm:pt modelId="{1E2B6513-0F94-402F-BF90-38D4403537B3}">
      <dgm:prSet/>
      <dgm:spPr/>
      <dgm:t>
        <a:bodyPr/>
        <a:lstStyle/>
        <a:p>
          <a:r>
            <a:rPr lang="en-US" dirty="0"/>
            <a:t>Checked for the null values </a:t>
          </a:r>
        </a:p>
        <a:p>
          <a:r>
            <a:rPr lang="en-US" dirty="0" err="1"/>
            <a:t>df.isnull</a:t>
          </a:r>
          <a:r>
            <a:rPr lang="en-US" dirty="0"/>
            <a:t>().sum()</a:t>
          </a:r>
        </a:p>
      </dgm:t>
    </dgm:pt>
    <dgm:pt modelId="{97A89D57-B7B1-4E4F-908B-1F74817B105C}" type="parTrans" cxnId="{925C7258-BFD6-41AF-81F6-EEF7B254E7D3}">
      <dgm:prSet/>
      <dgm:spPr/>
      <dgm:t>
        <a:bodyPr/>
        <a:lstStyle/>
        <a:p>
          <a:endParaRPr lang="en-US"/>
        </a:p>
      </dgm:t>
    </dgm:pt>
    <dgm:pt modelId="{203D666E-D58A-41AD-94E2-29905F620FE5}" type="sibTrans" cxnId="{925C7258-BFD6-41AF-81F6-EEF7B254E7D3}">
      <dgm:prSet/>
      <dgm:spPr/>
      <dgm:t>
        <a:bodyPr/>
        <a:lstStyle/>
        <a:p>
          <a:endParaRPr lang="en-US"/>
        </a:p>
      </dgm:t>
    </dgm:pt>
    <dgm:pt modelId="{C2F216F9-23F7-B54E-A3A3-7D6CC518701D}" type="pres">
      <dgm:prSet presAssocID="{1C6F2A41-21B5-4CC1-9556-27CB8597DC3F}" presName="outerComposite" presStyleCnt="0">
        <dgm:presLayoutVars>
          <dgm:chMax val="5"/>
          <dgm:dir/>
          <dgm:resizeHandles val="exact"/>
        </dgm:presLayoutVars>
      </dgm:prSet>
      <dgm:spPr/>
    </dgm:pt>
    <dgm:pt modelId="{B499CAA0-88BF-E148-857B-22392433AAC6}" type="pres">
      <dgm:prSet presAssocID="{1C6F2A41-21B5-4CC1-9556-27CB8597DC3F}" presName="dummyMaxCanvas" presStyleCnt="0">
        <dgm:presLayoutVars/>
      </dgm:prSet>
      <dgm:spPr/>
    </dgm:pt>
    <dgm:pt modelId="{B48E22E3-EE52-6C4D-B43D-D7DC45162E12}" type="pres">
      <dgm:prSet presAssocID="{1C6F2A41-21B5-4CC1-9556-27CB8597DC3F}" presName="FourNodes_1" presStyleLbl="node1" presStyleIdx="0" presStyleCnt="4">
        <dgm:presLayoutVars>
          <dgm:bulletEnabled val="1"/>
        </dgm:presLayoutVars>
      </dgm:prSet>
      <dgm:spPr/>
    </dgm:pt>
    <dgm:pt modelId="{78D1484B-AF71-6E47-98C8-AB470645C13D}" type="pres">
      <dgm:prSet presAssocID="{1C6F2A41-21B5-4CC1-9556-27CB8597DC3F}" presName="FourNodes_2" presStyleLbl="node1" presStyleIdx="1" presStyleCnt="4">
        <dgm:presLayoutVars>
          <dgm:bulletEnabled val="1"/>
        </dgm:presLayoutVars>
      </dgm:prSet>
      <dgm:spPr/>
    </dgm:pt>
    <dgm:pt modelId="{6FB66F7F-CBF8-9643-B34D-298BBED04A38}" type="pres">
      <dgm:prSet presAssocID="{1C6F2A41-21B5-4CC1-9556-27CB8597DC3F}" presName="FourNodes_3" presStyleLbl="node1" presStyleIdx="2" presStyleCnt="4">
        <dgm:presLayoutVars>
          <dgm:bulletEnabled val="1"/>
        </dgm:presLayoutVars>
      </dgm:prSet>
      <dgm:spPr/>
    </dgm:pt>
    <dgm:pt modelId="{3F09E68C-B63F-9748-9345-80B2C893DF15}" type="pres">
      <dgm:prSet presAssocID="{1C6F2A41-21B5-4CC1-9556-27CB8597DC3F}" presName="FourNodes_4" presStyleLbl="node1" presStyleIdx="3" presStyleCnt="4" custLinFactNeighborX="-136" custLinFactNeighborY="1634">
        <dgm:presLayoutVars>
          <dgm:bulletEnabled val="1"/>
        </dgm:presLayoutVars>
      </dgm:prSet>
      <dgm:spPr/>
    </dgm:pt>
    <dgm:pt modelId="{D23CE6E2-D369-DF49-B58B-67C304C650DF}" type="pres">
      <dgm:prSet presAssocID="{1C6F2A41-21B5-4CC1-9556-27CB8597DC3F}" presName="FourConn_1-2" presStyleLbl="fgAccFollowNode1" presStyleIdx="0" presStyleCnt="3">
        <dgm:presLayoutVars>
          <dgm:bulletEnabled val="1"/>
        </dgm:presLayoutVars>
      </dgm:prSet>
      <dgm:spPr/>
    </dgm:pt>
    <dgm:pt modelId="{EC877937-7343-CE4D-9328-4A223D0332A1}" type="pres">
      <dgm:prSet presAssocID="{1C6F2A41-21B5-4CC1-9556-27CB8597DC3F}" presName="FourConn_2-3" presStyleLbl="fgAccFollowNode1" presStyleIdx="1" presStyleCnt="3">
        <dgm:presLayoutVars>
          <dgm:bulletEnabled val="1"/>
        </dgm:presLayoutVars>
      </dgm:prSet>
      <dgm:spPr/>
    </dgm:pt>
    <dgm:pt modelId="{FA7DCFEF-9869-6A42-B59C-D4AA23B0AA89}" type="pres">
      <dgm:prSet presAssocID="{1C6F2A41-21B5-4CC1-9556-27CB8597DC3F}" presName="FourConn_3-4" presStyleLbl="fgAccFollowNode1" presStyleIdx="2" presStyleCnt="3">
        <dgm:presLayoutVars>
          <dgm:bulletEnabled val="1"/>
        </dgm:presLayoutVars>
      </dgm:prSet>
      <dgm:spPr/>
    </dgm:pt>
    <dgm:pt modelId="{019238C1-2CFB-7449-956F-CA2E682BDBE6}" type="pres">
      <dgm:prSet presAssocID="{1C6F2A41-21B5-4CC1-9556-27CB8597DC3F}" presName="FourNodes_1_text" presStyleLbl="node1" presStyleIdx="3" presStyleCnt="4">
        <dgm:presLayoutVars>
          <dgm:bulletEnabled val="1"/>
        </dgm:presLayoutVars>
      </dgm:prSet>
      <dgm:spPr/>
    </dgm:pt>
    <dgm:pt modelId="{9D07089E-80A1-6846-B9EC-A0F4EAB7D31D}" type="pres">
      <dgm:prSet presAssocID="{1C6F2A41-21B5-4CC1-9556-27CB8597DC3F}" presName="FourNodes_2_text" presStyleLbl="node1" presStyleIdx="3" presStyleCnt="4">
        <dgm:presLayoutVars>
          <dgm:bulletEnabled val="1"/>
        </dgm:presLayoutVars>
      </dgm:prSet>
      <dgm:spPr/>
    </dgm:pt>
    <dgm:pt modelId="{5BCBE6CD-B110-5B4B-B0E8-0E1AF69D1719}" type="pres">
      <dgm:prSet presAssocID="{1C6F2A41-21B5-4CC1-9556-27CB8597DC3F}" presName="FourNodes_3_text" presStyleLbl="node1" presStyleIdx="3" presStyleCnt="4">
        <dgm:presLayoutVars>
          <dgm:bulletEnabled val="1"/>
        </dgm:presLayoutVars>
      </dgm:prSet>
      <dgm:spPr/>
    </dgm:pt>
    <dgm:pt modelId="{F088E128-9739-544E-8A9C-63D111BAC833}" type="pres">
      <dgm:prSet presAssocID="{1C6F2A41-21B5-4CC1-9556-27CB8597DC3F}" presName="FourNodes_4_text" presStyleLbl="node1" presStyleIdx="3" presStyleCnt="4">
        <dgm:presLayoutVars>
          <dgm:bulletEnabled val="1"/>
        </dgm:presLayoutVars>
      </dgm:prSet>
      <dgm:spPr/>
    </dgm:pt>
  </dgm:ptLst>
  <dgm:cxnLst>
    <dgm:cxn modelId="{4D18EF5E-A806-EA46-88B4-98D3EC6057A5}" type="presOf" srcId="{D4BB68A8-1A53-4D37-87B2-20E6BC0D8EF3}" destId="{78D1484B-AF71-6E47-98C8-AB470645C13D}" srcOrd="0" destOrd="0" presId="urn:microsoft.com/office/officeart/2005/8/layout/vProcess5"/>
    <dgm:cxn modelId="{BF2A6D4E-079E-B84A-BE2E-E1367932A352}" type="presOf" srcId="{DC5C63F3-2E2A-4354-B651-4D2422265F05}" destId="{B48E22E3-EE52-6C4D-B43D-D7DC45162E12}" srcOrd="0" destOrd="0" presId="urn:microsoft.com/office/officeart/2005/8/layout/vProcess5"/>
    <dgm:cxn modelId="{925C7258-BFD6-41AF-81F6-EEF7B254E7D3}" srcId="{1C6F2A41-21B5-4CC1-9556-27CB8597DC3F}" destId="{1E2B6513-0F94-402F-BF90-38D4403537B3}" srcOrd="3" destOrd="0" parTransId="{97A89D57-B7B1-4E4F-908B-1F74817B105C}" sibTransId="{203D666E-D58A-41AD-94E2-29905F620FE5}"/>
    <dgm:cxn modelId="{6C205F86-920B-2741-988F-113FF185C48C}" type="presOf" srcId="{33C9AA1A-B8F8-4256-BCBF-0860A35F3380}" destId="{5BCBE6CD-B110-5B4B-B0E8-0E1AF69D1719}" srcOrd="1" destOrd="0" presId="urn:microsoft.com/office/officeart/2005/8/layout/vProcess5"/>
    <dgm:cxn modelId="{D4A14688-EF28-A044-83DB-049B87E69F44}" type="presOf" srcId="{1C6F2A41-21B5-4CC1-9556-27CB8597DC3F}" destId="{C2F216F9-23F7-B54E-A3A3-7D6CC518701D}" srcOrd="0" destOrd="0" presId="urn:microsoft.com/office/officeart/2005/8/layout/vProcess5"/>
    <dgm:cxn modelId="{6A49869C-40F8-4AB6-8489-F5F55B94C070}" srcId="{1C6F2A41-21B5-4CC1-9556-27CB8597DC3F}" destId="{DC5C63F3-2E2A-4354-B651-4D2422265F05}" srcOrd="0" destOrd="0" parTransId="{F7E7B435-446E-435D-9E26-DE91DD932D83}" sibTransId="{C8EBB1A0-4BF0-4DC1-891F-D85261119D6E}"/>
    <dgm:cxn modelId="{64FCD9A8-D6BB-2543-AF24-A466F40B4E60}" type="presOf" srcId="{33C9AA1A-B8F8-4256-BCBF-0860A35F3380}" destId="{6FB66F7F-CBF8-9643-B34D-298BBED04A38}" srcOrd="0" destOrd="0" presId="urn:microsoft.com/office/officeart/2005/8/layout/vProcess5"/>
    <dgm:cxn modelId="{3B65EAAD-86F1-2C4B-8BA8-46D3B609C160}" type="presOf" srcId="{8633DA0E-D028-4FA3-9484-356B64470EE1}" destId="{EC877937-7343-CE4D-9328-4A223D0332A1}" srcOrd="0" destOrd="0" presId="urn:microsoft.com/office/officeart/2005/8/layout/vProcess5"/>
    <dgm:cxn modelId="{B0063DBF-75C3-044C-9ED9-49E11DBE3471}" type="presOf" srcId="{D4BB68A8-1A53-4D37-87B2-20E6BC0D8EF3}" destId="{9D07089E-80A1-6846-B9EC-A0F4EAB7D31D}" srcOrd="1" destOrd="0" presId="urn:microsoft.com/office/officeart/2005/8/layout/vProcess5"/>
    <dgm:cxn modelId="{EF641CD4-4CA0-491A-9824-AC78F236997E}" srcId="{1C6F2A41-21B5-4CC1-9556-27CB8597DC3F}" destId="{33C9AA1A-B8F8-4256-BCBF-0860A35F3380}" srcOrd="2" destOrd="0" parTransId="{09584AE3-2782-44D7-A313-96C1CC6856BE}" sibTransId="{E02F5B6C-0DD3-4E4C-BB3D-15565A0FE2A5}"/>
    <dgm:cxn modelId="{718ECAD9-CCFA-E54B-88F7-D94A480F98D5}" type="presOf" srcId="{C8EBB1A0-4BF0-4DC1-891F-D85261119D6E}" destId="{D23CE6E2-D369-DF49-B58B-67C304C650DF}" srcOrd="0" destOrd="0" presId="urn:microsoft.com/office/officeart/2005/8/layout/vProcess5"/>
    <dgm:cxn modelId="{EAE19FDE-0A61-314E-BBA0-1BEDD3CA1615}" type="presOf" srcId="{DC5C63F3-2E2A-4354-B651-4D2422265F05}" destId="{019238C1-2CFB-7449-956F-CA2E682BDBE6}" srcOrd="1" destOrd="0" presId="urn:microsoft.com/office/officeart/2005/8/layout/vProcess5"/>
    <dgm:cxn modelId="{E54519E7-E76B-4A1C-B715-088F294B4080}" srcId="{1C6F2A41-21B5-4CC1-9556-27CB8597DC3F}" destId="{D4BB68A8-1A53-4D37-87B2-20E6BC0D8EF3}" srcOrd="1" destOrd="0" parTransId="{EFAA3F14-3F51-43C3-B90E-560FF1A59CFB}" sibTransId="{8633DA0E-D028-4FA3-9484-356B64470EE1}"/>
    <dgm:cxn modelId="{866480E9-9C14-B945-A1D9-3D34A55F6FF3}" type="presOf" srcId="{1E2B6513-0F94-402F-BF90-38D4403537B3}" destId="{F088E128-9739-544E-8A9C-63D111BAC833}" srcOrd="1" destOrd="0" presId="urn:microsoft.com/office/officeart/2005/8/layout/vProcess5"/>
    <dgm:cxn modelId="{D0D8F4EA-307D-FA4D-A729-BEBF32E90AC7}" type="presOf" srcId="{E02F5B6C-0DD3-4E4C-BB3D-15565A0FE2A5}" destId="{FA7DCFEF-9869-6A42-B59C-D4AA23B0AA89}" srcOrd="0" destOrd="0" presId="urn:microsoft.com/office/officeart/2005/8/layout/vProcess5"/>
    <dgm:cxn modelId="{48BFC3F8-BDB7-AA46-AE56-3B45AE2E85C9}" type="presOf" srcId="{1E2B6513-0F94-402F-BF90-38D4403537B3}" destId="{3F09E68C-B63F-9748-9345-80B2C893DF15}" srcOrd="0" destOrd="0" presId="urn:microsoft.com/office/officeart/2005/8/layout/vProcess5"/>
    <dgm:cxn modelId="{EFD2A12E-7FDF-0C4D-BC20-D1270F1A278B}" type="presParOf" srcId="{C2F216F9-23F7-B54E-A3A3-7D6CC518701D}" destId="{B499CAA0-88BF-E148-857B-22392433AAC6}" srcOrd="0" destOrd="0" presId="urn:microsoft.com/office/officeart/2005/8/layout/vProcess5"/>
    <dgm:cxn modelId="{CADBBEA7-EF94-CF4B-B4C6-085E4501F500}" type="presParOf" srcId="{C2F216F9-23F7-B54E-A3A3-7D6CC518701D}" destId="{B48E22E3-EE52-6C4D-B43D-D7DC45162E12}" srcOrd="1" destOrd="0" presId="urn:microsoft.com/office/officeart/2005/8/layout/vProcess5"/>
    <dgm:cxn modelId="{CAD1FB37-AE14-C54A-92C7-69C62446E81C}" type="presParOf" srcId="{C2F216F9-23F7-B54E-A3A3-7D6CC518701D}" destId="{78D1484B-AF71-6E47-98C8-AB470645C13D}" srcOrd="2" destOrd="0" presId="urn:microsoft.com/office/officeart/2005/8/layout/vProcess5"/>
    <dgm:cxn modelId="{FC2F4108-74FB-2540-8A06-7D2DF7062DD5}" type="presParOf" srcId="{C2F216F9-23F7-B54E-A3A3-7D6CC518701D}" destId="{6FB66F7F-CBF8-9643-B34D-298BBED04A38}" srcOrd="3" destOrd="0" presId="urn:microsoft.com/office/officeart/2005/8/layout/vProcess5"/>
    <dgm:cxn modelId="{CE4199A3-3B4D-9941-AA52-F75E0143A14E}" type="presParOf" srcId="{C2F216F9-23F7-B54E-A3A3-7D6CC518701D}" destId="{3F09E68C-B63F-9748-9345-80B2C893DF15}" srcOrd="4" destOrd="0" presId="urn:microsoft.com/office/officeart/2005/8/layout/vProcess5"/>
    <dgm:cxn modelId="{711ECB84-0DF1-E84C-BEA3-E9C8A3CB8AB0}" type="presParOf" srcId="{C2F216F9-23F7-B54E-A3A3-7D6CC518701D}" destId="{D23CE6E2-D369-DF49-B58B-67C304C650DF}" srcOrd="5" destOrd="0" presId="urn:microsoft.com/office/officeart/2005/8/layout/vProcess5"/>
    <dgm:cxn modelId="{F39AC439-01FC-094D-81AA-65416340A7E4}" type="presParOf" srcId="{C2F216F9-23F7-B54E-A3A3-7D6CC518701D}" destId="{EC877937-7343-CE4D-9328-4A223D0332A1}" srcOrd="6" destOrd="0" presId="urn:microsoft.com/office/officeart/2005/8/layout/vProcess5"/>
    <dgm:cxn modelId="{7FF77333-F405-3F49-B383-938D6238C8B3}" type="presParOf" srcId="{C2F216F9-23F7-B54E-A3A3-7D6CC518701D}" destId="{FA7DCFEF-9869-6A42-B59C-D4AA23B0AA89}" srcOrd="7" destOrd="0" presId="urn:microsoft.com/office/officeart/2005/8/layout/vProcess5"/>
    <dgm:cxn modelId="{FEF84348-0EFA-EB49-909B-7E4813F8DFED}" type="presParOf" srcId="{C2F216F9-23F7-B54E-A3A3-7D6CC518701D}" destId="{019238C1-2CFB-7449-956F-CA2E682BDBE6}" srcOrd="8" destOrd="0" presId="urn:microsoft.com/office/officeart/2005/8/layout/vProcess5"/>
    <dgm:cxn modelId="{8943D2CE-BB38-FB4D-B885-30FCC3DDF0BF}" type="presParOf" srcId="{C2F216F9-23F7-B54E-A3A3-7D6CC518701D}" destId="{9D07089E-80A1-6846-B9EC-A0F4EAB7D31D}" srcOrd="9" destOrd="0" presId="urn:microsoft.com/office/officeart/2005/8/layout/vProcess5"/>
    <dgm:cxn modelId="{529CF8A4-069F-DF48-A02A-6A9396B0916A}" type="presParOf" srcId="{C2F216F9-23F7-B54E-A3A3-7D6CC518701D}" destId="{5BCBE6CD-B110-5B4B-B0E8-0E1AF69D1719}" srcOrd="10" destOrd="0" presId="urn:microsoft.com/office/officeart/2005/8/layout/vProcess5"/>
    <dgm:cxn modelId="{A46FDDF4-225D-014F-87FE-3E31FA571A60}" type="presParOf" srcId="{C2F216F9-23F7-B54E-A3A3-7D6CC518701D}" destId="{F088E128-9739-544E-8A9C-63D111BAC83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30D3D0-86BA-4ACB-870B-4D4DC40B2E3D}"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D9A422AB-72A9-4BE8-AE4E-FBF7BC5A3FF4}">
      <dgm:prSet/>
      <dgm:spPr/>
      <dgm:t>
        <a:bodyPr/>
        <a:lstStyle/>
        <a:p>
          <a:r>
            <a:rPr lang="en-US"/>
            <a:t>LOGISTIC REGRESSION</a:t>
          </a:r>
        </a:p>
      </dgm:t>
    </dgm:pt>
    <dgm:pt modelId="{991BA213-E456-4E2C-9581-2BDB19451B57}" type="parTrans" cxnId="{3E59EC63-D2D4-4FBE-943F-50EED15392E5}">
      <dgm:prSet/>
      <dgm:spPr/>
      <dgm:t>
        <a:bodyPr/>
        <a:lstStyle/>
        <a:p>
          <a:endParaRPr lang="en-US"/>
        </a:p>
      </dgm:t>
    </dgm:pt>
    <dgm:pt modelId="{9FDE596E-62D4-419C-B04B-B25D3625D23D}" type="sibTrans" cxnId="{3E59EC63-D2D4-4FBE-943F-50EED15392E5}">
      <dgm:prSet/>
      <dgm:spPr/>
      <dgm:t>
        <a:bodyPr/>
        <a:lstStyle/>
        <a:p>
          <a:endParaRPr lang="en-US"/>
        </a:p>
      </dgm:t>
    </dgm:pt>
    <dgm:pt modelId="{0C3DE2F9-28AD-458C-895E-020DB27E35EC}">
      <dgm:prSet/>
      <dgm:spPr/>
      <dgm:t>
        <a:bodyPr/>
        <a:lstStyle/>
        <a:p>
          <a:r>
            <a:rPr lang="en-US"/>
            <a:t>SUPPORT VECTOR MACHINE</a:t>
          </a:r>
        </a:p>
      </dgm:t>
    </dgm:pt>
    <dgm:pt modelId="{DEEBA497-0620-4F9D-B3E9-468DA1CEC36D}" type="parTrans" cxnId="{97D0BF18-942D-4F59-AE91-2ADE16AF1094}">
      <dgm:prSet/>
      <dgm:spPr/>
      <dgm:t>
        <a:bodyPr/>
        <a:lstStyle/>
        <a:p>
          <a:endParaRPr lang="en-US"/>
        </a:p>
      </dgm:t>
    </dgm:pt>
    <dgm:pt modelId="{60A7CD80-ED78-4FE4-B5E1-010BE6DE0049}" type="sibTrans" cxnId="{97D0BF18-942D-4F59-AE91-2ADE16AF1094}">
      <dgm:prSet/>
      <dgm:spPr/>
      <dgm:t>
        <a:bodyPr/>
        <a:lstStyle/>
        <a:p>
          <a:endParaRPr lang="en-US"/>
        </a:p>
      </dgm:t>
    </dgm:pt>
    <dgm:pt modelId="{48795049-F9F8-4183-8EA5-ECD757ECD710}">
      <dgm:prSet/>
      <dgm:spPr/>
      <dgm:t>
        <a:bodyPr/>
        <a:lstStyle/>
        <a:p>
          <a:r>
            <a:rPr lang="en-US"/>
            <a:t>RANDOM FOREST</a:t>
          </a:r>
        </a:p>
      </dgm:t>
    </dgm:pt>
    <dgm:pt modelId="{05C1901F-B33D-4B84-BC6F-8D4958066ADC}" type="parTrans" cxnId="{D3EEB31A-C2FD-4925-B3E4-A328F62813EB}">
      <dgm:prSet/>
      <dgm:spPr/>
      <dgm:t>
        <a:bodyPr/>
        <a:lstStyle/>
        <a:p>
          <a:endParaRPr lang="en-US"/>
        </a:p>
      </dgm:t>
    </dgm:pt>
    <dgm:pt modelId="{0A635C30-1A3D-4597-8D5B-E653F7273964}" type="sibTrans" cxnId="{D3EEB31A-C2FD-4925-B3E4-A328F62813EB}">
      <dgm:prSet/>
      <dgm:spPr/>
      <dgm:t>
        <a:bodyPr/>
        <a:lstStyle/>
        <a:p>
          <a:endParaRPr lang="en-US"/>
        </a:p>
      </dgm:t>
    </dgm:pt>
    <dgm:pt modelId="{EACF608A-558D-44AB-BDDF-DF5E20F118B0}">
      <dgm:prSet/>
      <dgm:spPr/>
      <dgm:t>
        <a:bodyPr/>
        <a:lstStyle/>
        <a:p>
          <a:r>
            <a:rPr lang="en-US"/>
            <a:t>DECISION TREE</a:t>
          </a:r>
        </a:p>
      </dgm:t>
    </dgm:pt>
    <dgm:pt modelId="{ACDB3C36-7E46-453A-BAFF-A30E3CD73543}" type="parTrans" cxnId="{4EF84BEB-6BCD-4099-A5A3-0F1D5C49720E}">
      <dgm:prSet/>
      <dgm:spPr/>
      <dgm:t>
        <a:bodyPr/>
        <a:lstStyle/>
        <a:p>
          <a:endParaRPr lang="en-US"/>
        </a:p>
      </dgm:t>
    </dgm:pt>
    <dgm:pt modelId="{C372283A-5CED-4FA7-AD3C-2A645D6AD547}" type="sibTrans" cxnId="{4EF84BEB-6BCD-4099-A5A3-0F1D5C49720E}">
      <dgm:prSet/>
      <dgm:spPr/>
      <dgm:t>
        <a:bodyPr/>
        <a:lstStyle/>
        <a:p>
          <a:endParaRPr lang="en-US"/>
        </a:p>
      </dgm:t>
    </dgm:pt>
    <dgm:pt modelId="{44D88BB3-7010-E94C-8E30-B06F8CD6B8CE}" type="pres">
      <dgm:prSet presAssocID="{EE30D3D0-86BA-4ACB-870B-4D4DC40B2E3D}" presName="Name0" presStyleCnt="0">
        <dgm:presLayoutVars>
          <dgm:dir/>
          <dgm:animLvl val="lvl"/>
          <dgm:resizeHandles val="exact"/>
        </dgm:presLayoutVars>
      </dgm:prSet>
      <dgm:spPr/>
    </dgm:pt>
    <dgm:pt modelId="{57C01AB8-6287-5544-B7CC-6772478D3369}" type="pres">
      <dgm:prSet presAssocID="{D9A422AB-72A9-4BE8-AE4E-FBF7BC5A3FF4}" presName="linNode" presStyleCnt="0"/>
      <dgm:spPr/>
    </dgm:pt>
    <dgm:pt modelId="{1778ABA7-988C-B540-AA38-DF4134F80949}" type="pres">
      <dgm:prSet presAssocID="{D9A422AB-72A9-4BE8-AE4E-FBF7BC5A3FF4}" presName="parentText" presStyleLbl="node1" presStyleIdx="0" presStyleCnt="4">
        <dgm:presLayoutVars>
          <dgm:chMax val="1"/>
          <dgm:bulletEnabled val="1"/>
        </dgm:presLayoutVars>
      </dgm:prSet>
      <dgm:spPr/>
    </dgm:pt>
    <dgm:pt modelId="{1E69CB03-607F-AA49-8715-8170610A73E4}" type="pres">
      <dgm:prSet presAssocID="{9FDE596E-62D4-419C-B04B-B25D3625D23D}" presName="sp" presStyleCnt="0"/>
      <dgm:spPr/>
    </dgm:pt>
    <dgm:pt modelId="{12642FEE-6660-0740-9758-CB096BE930C4}" type="pres">
      <dgm:prSet presAssocID="{0C3DE2F9-28AD-458C-895E-020DB27E35EC}" presName="linNode" presStyleCnt="0"/>
      <dgm:spPr/>
    </dgm:pt>
    <dgm:pt modelId="{F28AEC8E-BDCD-BB47-9218-CF06593561B9}" type="pres">
      <dgm:prSet presAssocID="{0C3DE2F9-28AD-458C-895E-020DB27E35EC}" presName="parentText" presStyleLbl="node1" presStyleIdx="1" presStyleCnt="4">
        <dgm:presLayoutVars>
          <dgm:chMax val="1"/>
          <dgm:bulletEnabled val="1"/>
        </dgm:presLayoutVars>
      </dgm:prSet>
      <dgm:spPr/>
    </dgm:pt>
    <dgm:pt modelId="{86D226DD-BFC1-7441-BD2C-39029F6A1B0D}" type="pres">
      <dgm:prSet presAssocID="{60A7CD80-ED78-4FE4-B5E1-010BE6DE0049}" presName="sp" presStyleCnt="0"/>
      <dgm:spPr/>
    </dgm:pt>
    <dgm:pt modelId="{0FD1034C-A0B6-2945-8D4D-781B620F1B65}" type="pres">
      <dgm:prSet presAssocID="{48795049-F9F8-4183-8EA5-ECD757ECD710}" presName="linNode" presStyleCnt="0"/>
      <dgm:spPr/>
    </dgm:pt>
    <dgm:pt modelId="{484C3209-F3DD-E84B-8F6B-728F52F95D2D}" type="pres">
      <dgm:prSet presAssocID="{48795049-F9F8-4183-8EA5-ECD757ECD710}" presName="parentText" presStyleLbl="node1" presStyleIdx="2" presStyleCnt="4">
        <dgm:presLayoutVars>
          <dgm:chMax val="1"/>
          <dgm:bulletEnabled val="1"/>
        </dgm:presLayoutVars>
      </dgm:prSet>
      <dgm:spPr/>
    </dgm:pt>
    <dgm:pt modelId="{880C0970-6D05-C84A-A682-09FBF54759E4}" type="pres">
      <dgm:prSet presAssocID="{0A635C30-1A3D-4597-8D5B-E653F7273964}" presName="sp" presStyleCnt="0"/>
      <dgm:spPr/>
    </dgm:pt>
    <dgm:pt modelId="{EE0F951D-6749-734E-BF68-1238035FFEB4}" type="pres">
      <dgm:prSet presAssocID="{EACF608A-558D-44AB-BDDF-DF5E20F118B0}" presName="linNode" presStyleCnt="0"/>
      <dgm:spPr/>
    </dgm:pt>
    <dgm:pt modelId="{820C5988-8DE1-F044-A31F-2C7A7C0A25D6}" type="pres">
      <dgm:prSet presAssocID="{EACF608A-558D-44AB-BDDF-DF5E20F118B0}" presName="parentText" presStyleLbl="node1" presStyleIdx="3" presStyleCnt="4">
        <dgm:presLayoutVars>
          <dgm:chMax val="1"/>
          <dgm:bulletEnabled val="1"/>
        </dgm:presLayoutVars>
      </dgm:prSet>
      <dgm:spPr/>
    </dgm:pt>
  </dgm:ptLst>
  <dgm:cxnLst>
    <dgm:cxn modelId="{97D0BF18-942D-4F59-AE91-2ADE16AF1094}" srcId="{EE30D3D0-86BA-4ACB-870B-4D4DC40B2E3D}" destId="{0C3DE2F9-28AD-458C-895E-020DB27E35EC}" srcOrd="1" destOrd="0" parTransId="{DEEBA497-0620-4F9D-B3E9-468DA1CEC36D}" sibTransId="{60A7CD80-ED78-4FE4-B5E1-010BE6DE0049}"/>
    <dgm:cxn modelId="{D3EEB31A-C2FD-4925-B3E4-A328F62813EB}" srcId="{EE30D3D0-86BA-4ACB-870B-4D4DC40B2E3D}" destId="{48795049-F9F8-4183-8EA5-ECD757ECD710}" srcOrd="2" destOrd="0" parTransId="{05C1901F-B33D-4B84-BC6F-8D4958066ADC}" sibTransId="{0A635C30-1A3D-4597-8D5B-E653F7273964}"/>
    <dgm:cxn modelId="{393F302B-8A18-4448-8969-994435593AA0}" type="presOf" srcId="{48795049-F9F8-4183-8EA5-ECD757ECD710}" destId="{484C3209-F3DD-E84B-8F6B-728F52F95D2D}" srcOrd="0" destOrd="0" presId="urn:microsoft.com/office/officeart/2005/8/layout/vList5"/>
    <dgm:cxn modelId="{3E59EC63-D2D4-4FBE-943F-50EED15392E5}" srcId="{EE30D3D0-86BA-4ACB-870B-4D4DC40B2E3D}" destId="{D9A422AB-72A9-4BE8-AE4E-FBF7BC5A3FF4}" srcOrd="0" destOrd="0" parTransId="{991BA213-E456-4E2C-9581-2BDB19451B57}" sibTransId="{9FDE596E-62D4-419C-B04B-B25D3625D23D}"/>
    <dgm:cxn modelId="{4FCF0668-C31D-AD47-A376-640B31E74362}" type="presOf" srcId="{EACF608A-558D-44AB-BDDF-DF5E20F118B0}" destId="{820C5988-8DE1-F044-A31F-2C7A7C0A25D6}" srcOrd="0" destOrd="0" presId="urn:microsoft.com/office/officeart/2005/8/layout/vList5"/>
    <dgm:cxn modelId="{49974F71-4BCF-5248-A9BA-D07CA90D255E}" type="presOf" srcId="{D9A422AB-72A9-4BE8-AE4E-FBF7BC5A3FF4}" destId="{1778ABA7-988C-B540-AA38-DF4134F80949}" srcOrd="0" destOrd="0" presId="urn:microsoft.com/office/officeart/2005/8/layout/vList5"/>
    <dgm:cxn modelId="{19DCF4D2-9DFF-3E44-94BB-50D6B86FA65B}" type="presOf" srcId="{EE30D3D0-86BA-4ACB-870B-4D4DC40B2E3D}" destId="{44D88BB3-7010-E94C-8E30-B06F8CD6B8CE}" srcOrd="0" destOrd="0" presId="urn:microsoft.com/office/officeart/2005/8/layout/vList5"/>
    <dgm:cxn modelId="{E4006ED7-FE5A-344C-B618-052392A40A2E}" type="presOf" srcId="{0C3DE2F9-28AD-458C-895E-020DB27E35EC}" destId="{F28AEC8E-BDCD-BB47-9218-CF06593561B9}" srcOrd="0" destOrd="0" presId="urn:microsoft.com/office/officeart/2005/8/layout/vList5"/>
    <dgm:cxn modelId="{4EF84BEB-6BCD-4099-A5A3-0F1D5C49720E}" srcId="{EE30D3D0-86BA-4ACB-870B-4D4DC40B2E3D}" destId="{EACF608A-558D-44AB-BDDF-DF5E20F118B0}" srcOrd="3" destOrd="0" parTransId="{ACDB3C36-7E46-453A-BAFF-A30E3CD73543}" sibTransId="{C372283A-5CED-4FA7-AD3C-2A645D6AD547}"/>
    <dgm:cxn modelId="{C216FEC5-04F2-8946-B54B-8511EAA61556}" type="presParOf" srcId="{44D88BB3-7010-E94C-8E30-B06F8CD6B8CE}" destId="{57C01AB8-6287-5544-B7CC-6772478D3369}" srcOrd="0" destOrd="0" presId="urn:microsoft.com/office/officeart/2005/8/layout/vList5"/>
    <dgm:cxn modelId="{85D232F7-F867-CD47-BC6B-15036101375D}" type="presParOf" srcId="{57C01AB8-6287-5544-B7CC-6772478D3369}" destId="{1778ABA7-988C-B540-AA38-DF4134F80949}" srcOrd="0" destOrd="0" presId="urn:microsoft.com/office/officeart/2005/8/layout/vList5"/>
    <dgm:cxn modelId="{9451CC41-A14F-5748-9BF1-6AAFB1EDCCAB}" type="presParOf" srcId="{44D88BB3-7010-E94C-8E30-B06F8CD6B8CE}" destId="{1E69CB03-607F-AA49-8715-8170610A73E4}" srcOrd="1" destOrd="0" presId="urn:microsoft.com/office/officeart/2005/8/layout/vList5"/>
    <dgm:cxn modelId="{DC66D242-F45C-DE4F-A3B0-B22C3E1818B1}" type="presParOf" srcId="{44D88BB3-7010-E94C-8E30-B06F8CD6B8CE}" destId="{12642FEE-6660-0740-9758-CB096BE930C4}" srcOrd="2" destOrd="0" presId="urn:microsoft.com/office/officeart/2005/8/layout/vList5"/>
    <dgm:cxn modelId="{22B22FD5-C93D-C445-B169-CFB4744AC3B6}" type="presParOf" srcId="{12642FEE-6660-0740-9758-CB096BE930C4}" destId="{F28AEC8E-BDCD-BB47-9218-CF06593561B9}" srcOrd="0" destOrd="0" presId="urn:microsoft.com/office/officeart/2005/8/layout/vList5"/>
    <dgm:cxn modelId="{C14AE2D8-830F-874A-94A3-6CE7CA7EC986}" type="presParOf" srcId="{44D88BB3-7010-E94C-8E30-B06F8CD6B8CE}" destId="{86D226DD-BFC1-7441-BD2C-39029F6A1B0D}" srcOrd="3" destOrd="0" presId="urn:microsoft.com/office/officeart/2005/8/layout/vList5"/>
    <dgm:cxn modelId="{50B727B4-A134-844D-BA8D-9403732788DD}" type="presParOf" srcId="{44D88BB3-7010-E94C-8E30-B06F8CD6B8CE}" destId="{0FD1034C-A0B6-2945-8D4D-781B620F1B65}" srcOrd="4" destOrd="0" presId="urn:microsoft.com/office/officeart/2005/8/layout/vList5"/>
    <dgm:cxn modelId="{C2AB0A3F-B2F2-4143-B5E7-301905BC9391}" type="presParOf" srcId="{0FD1034C-A0B6-2945-8D4D-781B620F1B65}" destId="{484C3209-F3DD-E84B-8F6B-728F52F95D2D}" srcOrd="0" destOrd="0" presId="urn:microsoft.com/office/officeart/2005/8/layout/vList5"/>
    <dgm:cxn modelId="{4B5BEB8D-0597-8342-A925-920A7D1BD838}" type="presParOf" srcId="{44D88BB3-7010-E94C-8E30-B06F8CD6B8CE}" destId="{880C0970-6D05-C84A-A682-09FBF54759E4}" srcOrd="5" destOrd="0" presId="urn:microsoft.com/office/officeart/2005/8/layout/vList5"/>
    <dgm:cxn modelId="{D19C38C3-684A-0848-BD8B-B81F6823D9E9}" type="presParOf" srcId="{44D88BB3-7010-E94C-8E30-B06F8CD6B8CE}" destId="{EE0F951D-6749-734E-BF68-1238035FFEB4}" srcOrd="6" destOrd="0" presId="urn:microsoft.com/office/officeart/2005/8/layout/vList5"/>
    <dgm:cxn modelId="{3AE2DED6-858E-3044-B5BC-61406DFDC677}" type="presParOf" srcId="{EE0F951D-6749-734E-BF68-1238035FFEB4}" destId="{820C5988-8DE1-F044-A31F-2C7A7C0A25D6}"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71A38B-8410-8F47-81CA-75C2585A38F4}">
      <dsp:nvSpPr>
        <dsp:cNvPr id="0" name=""/>
        <dsp:cNvSpPr/>
      </dsp:nvSpPr>
      <dsp:spPr>
        <a:xfrm>
          <a:off x="248523" y="1445"/>
          <a:ext cx="4184808" cy="265735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20F481-98DB-3A4A-8A5A-EF9D1A873E71}">
      <dsp:nvSpPr>
        <dsp:cNvPr id="0" name=""/>
        <dsp:cNvSpPr/>
      </dsp:nvSpPr>
      <dsp:spPr>
        <a:xfrm>
          <a:off x="713501" y="443175"/>
          <a:ext cx="4184808" cy="265735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Null Hypothesis: There is no significant interaction between age and the use of hormonal contraceptives in terms of their effect on cervical cancer risk, meaning that the impact of hormonal contraceptives on cervical cancer risk does not differ significantly between various age groups. </a:t>
          </a:r>
        </a:p>
      </dsp:txBody>
      <dsp:txXfrm>
        <a:off x="791332" y="521006"/>
        <a:ext cx="4029146" cy="2501691"/>
      </dsp:txXfrm>
    </dsp:sp>
    <dsp:sp modelId="{8603FB6F-EE17-7841-B917-E16522AD32B8}">
      <dsp:nvSpPr>
        <dsp:cNvPr id="0" name=""/>
        <dsp:cNvSpPr/>
      </dsp:nvSpPr>
      <dsp:spPr>
        <a:xfrm>
          <a:off x="5363289" y="1445"/>
          <a:ext cx="4184808" cy="265735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7986D5-39C7-9241-A540-69EC6AA32257}">
      <dsp:nvSpPr>
        <dsp:cNvPr id="0" name=""/>
        <dsp:cNvSpPr/>
      </dsp:nvSpPr>
      <dsp:spPr>
        <a:xfrm>
          <a:off x="5828268" y="443175"/>
          <a:ext cx="4184808" cy="265735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Alternative Hypothesis: An interaction effect exists between age and the use of hormonal contraceptives, leading to varying impacts of hormonal contraceptives on cervical cancer risk among different age groups.</a:t>
          </a:r>
        </a:p>
      </dsp:txBody>
      <dsp:txXfrm>
        <a:off x="5906099" y="521006"/>
        <a:ext cx="4029146" cy="25016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169ED-3FCC-7042-A9AE-E2B6A5AEBC60}">
      <dsp:nvSpPr>
        <dsp:cNvPr id="0" name=""/>
        <dsp:cNvSpPr/>
      </dsp:nvSpPr>
      <dsp:spPr>
        <a:xfrm>
          <a:off x="20483" y="-36174"/>
          <a:ext cx="2600676" cy="538941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800100">
            <a:lnSpc>
              <a:spcPct val="90000"/>
            </a:lnSpc>
            <a:spcBef>
              <a:spcPct val="0"/>
            </a:spcBef>
            <a:spcAft>
              <a:spcPct val="35000"/>
            </a:spcAft>
            <a:buNone/>
          </a:pPr>
          <a:r>
            <a:rPr lang="en-US" sz="1800" kern="1200" dirty="0"/>
            <a:t>Data Collection: </a:t>
          </a:r>
        </a:p>
        <a:p>
          <a:pPr marL="0" lvl="0" indent="0" algn="ctr" defTabSz="800100">
            <a:lnSpc>
              <a:spcPct val="90000"/>
            </a:lnSpc>
            <a:spcBef>
              <a:spcPct val="0"/>
            </a:spcBef>
            <a:spcAft>
              <a:spcPct val="35000"/>
            </a:spcAft>
            <a:buNone/>
          </a:pPr>
          <a:r>
            <a:rPr lang="en-US" sz="1800" kern="1200" dirty="0"/>
            <a:t>The data for this study was obtained from Kaggle.</a:t>
          </a:r>
        </a:p>
        <a:p>
          <a:pPr marL="0" lvl="0" indent="0" algn="ctr" defTabSz="800100">
            <a:lnSpc>
              <a:spcPct val="90000"/>
            </a:lnSpc>
            <a:spcBef>
              <a:spcPct val="0"/>
            </a:spcBef>
            <a:spcAft>
              <a:spcPct val="35000"/>
            </a:spcAft>
            <a:buNone/>
          </a:pPr>
          <a:r>
            <a:rPr lang="en-US" sz="1800" kern="1200" dirty="0">
              <a:hlinkClick xmlns:r="http://schemas.openxmlformats.org/officeDocument/2006/relationships" r:id="rId1"/>
            </a:rPr>
            <a:t>https://www.kaggle.com/datasets/ranzeet013/cervical-cancer-dataset/data</a:t>
          </a:r>
          <a:endParaRPr lang="en-US" sz="1800" kern="1200" dirty="0"/>
        </a:p>
        <a:p>
          <a:pPr marL="0" lvl="0" indent="0" algn="ctr" defTabSz="800100">
            <a:lnSpc>
              <a:spcPct val="90000"/>
            </a:lnSpc>
            <a:spcBef>
              <a:spcPct val="0"/>
            </a:spcBef>
            <a:spcAft>
              <a:spcPct val="35000"/>
            </a:spcAft>
            <a:buNone/>
          </a:pPr>
          <a:endParaRPr lang="en-US" sz="1800" kern="1200" dirty="0"/>
        </a:p>
      </dsp:txBody>
      <dsp:txXfrm>
        <a:off x="20483" y="-36174"/>
        <a:ext cx="2600676" cy="5389415"/>
      </dsp:txXfrm>
    </dsp:sp>
    <dsp:sp modelId="{7C34C6E8-56A9-264B-A66D-92CFEE282562}">
      <dsp:nvSpPr>
        <dsp:cNvPr id="0" name=""/>
        <dsp:cNvSpPr/>
      </dsp:nvSpPr>
      <dsp:spPr>
        <a:xfrm>
          <a:off x="2646900" y="2537032"/>
          <a:ext cx="390101" cy="243000"/>
        </a:xfrm>
        <a:prstGeom prst="rightArrow">
          <a:avLst>
            <a:gd name="adj1" fmla="val 50000"/>
            <a:gd name="adj2" fmla="val 5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A62234-4687-8D4F-A621-DAE72B58AFD1}">
      <dsp:nvSpPr>
        <dsp:cNvPr id="0" name=""/>
        <dsp:cNvSpPr/>
      </dsp:nvSpPr>
      <dsp:spPr>
        <a:xfrm>
          <a:off x="3072681" y="0"/>
          <a:ext cx="2600676" cy="531706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800100">
            <a:lnSpc>
              <a:spcPct val="90000"/>
            </a:lnSpc>
            <a:spcBef>
              <a:spcPct val="0"/>
            </a:spcBef>
            <a:spcAft>
              <a:spcPct val="35000"/>
            </a:spcAft>
            <a:buNone/>
          </a:pPr>
          <a:r>
            <a:rPr lang="en-US" sz="1800" kern="1200" dirty="0"/>
            <a:t> Data Cleaning and Extraction: </a:t>
          </a:r>
        </a:p>
        <a:p>
          <a:pPr marL="0" lvl="0" indent="0" algn="ctr" defTabSz="800100">
            <a:lnSpc>
              <a:spcPct val="90000"/>
            </a:lnSpc>
            <a:spcBef>
              <a:spcPct val="0"/>
            </a:spcBef>
            <a:spcAft>
              <a:spcPct val="35000"/>
            </a:spcAft>
            <a:buNone/>
          </a:pPr>
          <a:r>
            <a:rPr lang="en-US" sz="1800" kern="1200" dirty="0"/>
            <a:t>Removing null values</a:t>
          </a:r>
        </a:p>
        <a:p>
          <a:pPr marL="0" lvl="0" indent="0" algn="ctr" defTabSz="800100">
            <a:lnSpc>
              <a:spcPct val="90000"/>
            </a:lnSpc>
            <a:spcBef>
              <a:spcPct val="0"/>
            </a:spcBef>
            <a:spcAft>
              <a:spcPct val="35000"/>
            </a:spcAft>
            <a:buNone/>
          </a:pPr>
          <a:r>
            <a:rPr lang="en-US" sz="1800" kern="1200" dirty="0"/>
            <a:t>Converting subjective data to categorical data</a:t>
          </a:r>
        </a:p>
        <a:p>
          <a:pPr marL="0" lvl="0" indent="0" algn="ctr" defTabSz="800100">
            <a:lnSpc>
              <a:spcPct val="90000"/>
            </a:lnSpc>
            <a:spcBef>
              <a:spcPct val="0"/>
            </a:spcBef>
            <a:spcAft>
              <a:spcPct val="35000"/>
            </a:spcAft>
            <a:buNone/>
          </a:pPr>
          <a:r>
            <a:rPr lang="en-US" sz="1800" kern="1200" dirty="0"/>
            <a:t>Removing outliers</a:t>
          </a:r>
        </a:p>
      </dsp:txBody>
      <dsp:txXfrm>
        <a:off x="3072681" y="0"/>
        <a:ext cx="2600676" cy="5317065"/>
      </dsp:txXfrm>
    </dsp:sp>
    <dsp:sp modelId="{0A2F675B-933F-F241-8315-0F8994855078}">
      <dsp:nvSpPr>
        <dsp:cNvPr id="0" name=""/>
        <dsp:cNvSpPr/>
      </dsp:nvSpPr>
      <dsp:spPr>
        <a:xfrm>
          <a:off x="5709037" y="2537032"/>
          <a:ext cx="390101" cy="243000"/>
        </a:xfrm>
        <a:prstGeom prst="rightArrow">
          <a:avLst>
            <a:gd name="adj1" fmla="val 50000"/>
            <a:gd name="adj2" fmla="val 5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08D02A-FF7D-074D-AA98-5144573FCFB3}">
      <dsp:nvSpPr>
        <dsp:cNvPr id="0" name=""/>
        <dsp:cNvSpPr/>
      </dsp:nvSpPr>
      <dsp:spPr>
        <a:xfrm>
          <a:off x="6067775" y="0"/>
          <a:ext cx="2600676" cy="531706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800100">
            <a:lnSpc>
              <a:spcPct val="90000"/>
            </a:lnSpc>
            <a:spcBef>
              <a:spcPct val="0"/>
            </a:spcBef>
            <a:spcAft>
              <a:spcPct val="35000"/>
            </a:spcAft>
            <a:buNone/>
          </a:pPr>
          <a:r>
            <a:rPr lang="en-US" sz="1800" kern="1200" dirty="0"/>
            <a:t>Developing</a:t>
          </a:r>
          <a:r>
            <a:rPr lang="en-US" sz="1800" kern="1200" baseline="0" dirty="0"/>
            <a:t> models:</a:t>
          </a:r>
        </a:p>
        <a:p>
          <a:pPr marL="0" lvl="0" indent="0" algn="ctr" defTabSz="800100">
            <a:lnSpc>
              <a:spcPct val="90000"/>
            </a:lnSpc>
            <a:spcBef>
              <a:spcPct val="0"/>
            </a:spcBef>
            <a:spcAft>
              <a:spcPct val="35000"/>
            </a:spcAft>
            <a:buNone/>
          </a:pPr>
          <a:r>
            <a:rPr lang="en-US" sz="1800" kern="1200" dirty="0"/>
            <a:t>Logistic Regression</a:t>
          </a:r>
        </a:p>
        <a:p>
          <a:pPr marL="0" lvl="0" indent="0" algn="ctr" defTabSz="800100">
            <a:lnSpc>
              <a:spcPct val="90000"/>
            </a:lnSpc>
            <a:spcBef>
              <a:spcPct val="0"/>
            </a:spcBef>
            <a:spcAft>
              <a:spcPct val="35000"/>
            </a:spcAft>
            <a:buNone/>
          </a:pPr>
          <a:r>
            <a:rPr lang="en-US" sz="1800" kern="1200" dirty="0"/>
            <a:t>Support Vector Machine</a:t>
          </a:r>
        </a:p>
        <a:p>
          <a:pPr marL="0" lvl="0" indent="0" algn="ctr" defTabSz="800100">
            <a:lnSpc>
              <a:spcPct val="90000"/>
            </a:lnSpc>
            <a:spcBef>
              <a:spcPct val="0"/>
            </a:spcBef>
            <a:spcAft>
              <a:spcPct val="35000"/>
            </a:spcAft>
            <a:buNone/>
          </a:pPr>
          <a:r>
            <a:rPr lang="en-US" sz="1800" kern="1200" dirty="0"/>
            <a:t>Random Forest</a:t>
          </a:r>
        </a:p>
        <a:p>
          <a:pPr marL="0" lvl="0" indent="0" algn="ctr" defTabSz="800100">
            <a:lnSpc>
              <a:spcPct val="90000"/>
            </a:lnSpc>
            <a:spcBef>
              <a:spcPct val="0"/>
            </a:spcBef>
            <a:spcAft>
              <a:spcPct val="35000"/>
            </a:spcAft>
            <a:buNone/>
          </a:pPr>
          <a:r>
            <a:rPr lang="en-US" sz="1800" kern="1200" dirty="0"/>
            <a:t>Decision Tree</a:t>
          </a:r>
        </a:p>
        <a:p>
          <a:pPr marL="0" lvl="0" indent="0" algn="ctr" defTabSz="800100">
            <a:lnSpc>
              <a:spcPct val="90000"/>
            </a:lnSpc>
            <a:spcBef>
              <a:spcPct val="0"/>
            </a:spcBef>
            <a:spcAft>
              <a:spcPct val="35000"/>
            </a:spcAft>
            <a:buNone/>
          </a:pPr>
          <a:endParaRPr lang="en-US" sz="1800" kern="1200" dirty="0"/>
        </a:p>
      </dsp:txBody>
      <dsp:txXfrm>
        <a:off x="6067775" y="0"/>
        <a:ext cx="2600676" cy="5317065"/>
      </dsp:txXfrm>
    </dsp:sp>
    <dsp:sp modelId="{EAC2DF50-2867-BB41-ABFD-50A7DBA848E7}">
      <dsp:nvSpPr>
        <dsp:cNvPr id="0" name=""/>
        <dsp:cNvSpPr/>
      </dsp:nvSpPr>
      <dsp:spPr>
        <a:xfrm>
          <a:off x="8771174" y="2537032"/>
          <a:ext cx="390101" cy="243000"/>
        </a:xfrm>
        <a:prstGeom prst="rightArrow">
          <a:avLst>
            <a:gd name="adj1" fmla="val 50000"/>
            <a:gd name="adj2" fmla="val 5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CB18CD-F5AF-ED47-A9DE-6EFB89E26521}">
      <dsp:nvSpPr>
        <dsp:cNvPr id="0" name=""/>
        <dsp:cNvSpPr/>
      </dsp:nvSpPr>
      <dsp:spPr>
        <a:xfrm>
          <a:off x="9196955" y="36188"/>
          <a:ext cx="2600676" cy="524468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800100">
            <a:lnSpc>
              <a:spcPct val="90000"/>
            </a:lnSpc>
            <a:spcBef>
              <a:spcPct val="0"/>
            </a:spcBef>
            <a:spcAft>
              <a:spcPct val="35000"/>
            </a:spcAft>
            <a:buNone/>
          </a:pPr>
          <a:r>
            <a:rPr lang="en-US" sz="1800" kern="1200" dirty="0"/>
            <a:t> Statistical Analysis: It is the most critical part of the study. The Analysis will be performed using Python, which includes libraries like Scikit-Learn in Machine Learning and visualization libraries like Seaborn, Matplotlib, and </a:t>
          </a:r>
          <a:r>
            <a:rPr lang="en-US" sz="1800" kern="1200" dirty="0" err="1"/>
            <a:t>Plotly</a:t>
          </a:r>
          <a:r>
            <a:rPr lang="en-US" sz="1800" kern="1200" dirty="0"/>
            <a:t> for data visualization. </a:t>
          </a:r>
        </a:p>
      </dsp:txBody>
      <dsp:txXfrm>
        <a:off x="9196955" y="36188"/>
        <a:ext cx="2600676" cy="52446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E22E3-EE52-6C4D-B43D-D7DC45162E12}">
      <dsp:nvSpPr>
        <dsp:cNvPr id="0" name=""/>
        <dsp:cNvSpPr/>
      </dsp:nvSpPr>
      <dsp:spPr>
        <a:xfrm>
          <a:off x="0" y="0"/>
          <a:ext cx="9001264" cy="104018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Determine the null values in each column .</a:t>
          </a:r>
        </a:p>
      </dsp:txBody>
      <dsp:txXfrm>
        <a:off x="30466" y="30466"/>
        <a:ext cx="7790927" cy="979253"/>
      </dsp:txXfrm>
    </dsp:sp>
    <dsp:sp modelId="{78D1484B-AF71-6E47-98C8-AB470645C13D}">
      <dsp:nvSpPr>
        <dsp:cNvPr id="0" name=""/>
        <dsp:cNvSpPr/>
      </dsp:nvSpPr>
      <dsp:spPr>
        <a:xfrm>
          <a:off x="753855" y="1229310"/>
          <a:ext cx="9001264" cy="10401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Imputed the missing values from the given data set.</a:t>
          </a:r>
        </a:p>
      </dsp:txBody>
      <dsp:txXfrm>
        <a:off x="784321" y="1259776"/>
        <a:ext cx="7510356" cy="979253"/>
      </dsp:txXfrm>
    </dsp:sp>
    <dsp:sp modelId="{6FB66F7F-CBF8-9643-B34D-298BBED04A38}">
      <dsp:nvSpPr>
        <dsp:cNvPr id="0" name=""/>
        <dsp:cNvSpPr/>
      </dsp:nvSpPr>
      <dsp:spPr>
        <a:xfrm>
          <a:off x="1496460" y="2458620"/>
          <a:ext cx="9001264" cy="104018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We imputed the categorical values with 0 or 1 and continues variables with median values.</a:t>
          </a:r>
        </a:p>
      </dsp:txBody>
      <dsp:txXfrm>
        <a:off x="1526926" y="2489086"/>
        <a:ext cx="7521607" cy="979253"/>
      </dsp:txXfrm>
    </dsp:sp>
    <dsp:sp modelId="{3F09E68C-B63F-9748-9345-80B2C893DF15}">
      <dsp:nvSpPr>
        <dsp:cNvPr id="0" name=""/>
        <dsp:cNvSpPr/>
      </dsp:nvSpPr>
      <dsp:spPr>
        <a:xfrm>
          <a:off x="2238074" y="3687931"/>
          <a:ext cx="9001264" cy="104018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Checked for the null values </a:t>
          </a:r>
        </a:p>
        <a:p>
          <a:pPr marL="0" lvl="0" indent="0" algn="l" defTabSz="1066800">
            <a:lnSpc>
              <a:spcPct val="90000"/>
            </a:lnSpc>
            <a:spcBef>
              <a:spcPct val="0"/>
            </a:spcBef>
            <a:spcAft>
              <a:spcPct val="35000"/>
            </a:spcAft>
            <a:buNone/>
          </a:pPr>
          <a:r>
            <a:rPr lang="en-US" sz="2400" kern="1200" dirty="0" err="1"/>
            <a:t>df.isnull</a:t>
          </a:r>
          <a:r>
            <a:rPr lang="en-US" sz="2400" kern="1200" dirty="0"/>
            <a:t>().sum()</a:t>
          </a:r>
        </a:p>
      </dsp:txBody>
      <dsp:txXfrm>
        <a:off x="2268540" y="3718397"/>
        <a:ext cx="7510356" cy="979253"/>
      </dsp:txXfrm>
    </dsp:sp>
    <dsp:sp modelId="{D23CE6E2-D369-DF49-B58B-67C304C650DF}">
      <dsp:nvSpPr>
        <dsp:cNvPr id="0" name=""/>
        <dsp:cNvSpPr/>
      </dsp:nvSpPr>
      <dsp:spPr>
        <a:xfrm>
          <a:off x="8325144" y="796687"/>
          <a:ext cx="676120" cy="67612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477271" y="796687"/>
        <a:ext cx="371866" cy="508780"/>
      </dsp:txXfrm>
    </dsp:sp>
    <dsp:sp modelId="{EC877937-7343-CE4D-9328-4A223D0332A1}">
      <dsp:nvSpPr>
        <dsp:cNvPr id="0" name=""/>
        <dsp:cNvSpPr/>
      </dsp:nvSpPr>
      <dsp:spPr>
        <a:xfrm>
          <a:off x="9078999" y="2025998"/>
          <a:ext cx="676120" cy="676120"/>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9231126" y="2025998"/>
        <a:ext cx="371866" cy="508780"/>
      </dsp:txXfrm>
    </dsp:sp>
    <dsp:sp modelId="{FA7DCFEF-9869-6A42-B59C-D4AA23B0AA89}">
      <dsp:nvSpPr>
        <dsp:cNvPr id="0" name=""/>
        <dsp:cNvSpPr/>
      </dsp:nvSpPr>
      <dsp:spPr>
        <a:xfrm>
          <a:off x="9821604" y="3255308"/>
          <a:ext cx="676120" cy="676120"/>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9973731" y="3255308"/>
        <a:ext cx="371866" cy="5087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8ABA7-988C-B540-AA38-DF4134F80949}">
      <dsp:nvSpPr>
        <dsp:cNvPr id="0" name=""/>
        <dsp:cNvSpPr/>
      </dsp:nvSpPr>
      <dsp:spPr>
        <a:xfrm>
          <a:off x="1968500" y="2641"/>
          <a:ext cx="2214562" cy="127025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LOGISTIC REGRESSION</a:t>
          </a:r>
        </a:p>
      </dsp:txBody>
      <dsp:txXfrm>
        <a:off x="2030509" y="64650"/>
        <a:ext cx="2090544" cy="1146239"/>
      </dsp:txXfrm>
    </dsp:sp>
    <dsp:sp modelId="{F28AEC8E-BDCD-BB47-9218-CF06593561B9}">
      <dsp:nvSpPr>
        <dsp:cNvPr id="0" name=""/>
        <dsp:cNvSpPr/>
      </dsp:nvSpPr>
      <dsp:spPr>
        <a:xfrm>
          <a:off x="1968500" y="1336411"/>
          <a:ext cx="2214562" cy="127025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SUPPORT VECTOR MACHINE</a:t>
          </a:r>
        </a:p>
      </dsp:txBody>
      <dsp:txXfrm>
        <a:off x="2030509" y="1398420"/>
        <a:ext cx="2090544" cy="1146239"/>
      </dsp:txXfrm>
    </dsp:sp>
    <dsp:sp modelId="{484C3209-F3DD-E84B-8F6B-728F52F95D2D}">
      <dsp:nvSpPr>
        <dsp:cNvPr id="0" name=""/>
        <dsp:cNvSpPr/>
      </dsp:nvSpPr>
      <dsp:spPr>
        <a:xfrm>
          <a:off x="1968500" y="2670181"/>
          <a:ext cx="2214562" cy="127025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RANDOM FOREST</a:t>
          </a:r>
        </a:p>
      </dsp:txBody>
      <dsp:txXfrm>
        <a:off x="2030509" y="2732190"/>
        <a:ext cx="2090544" cy="1146239"/>
      </dsp:txXfrm>
    </dsp:sp>
    <dsp:sp modelId="{820C5988-8DE1-F044-A31F-2C7A7C0A25D6}">
      <dsp:nvSpPr>
        <dsp:cNvPr id="0" name=""/>
        <dsp:cNvSpPr/>
      </dsp:nvSpPr>
      <dsp:spPr>
        <a:xfrm>
          <a:off x="1968500" y="4003951"/>
          <a:ext cx="2214562" cy="1270257"/>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DECISION TREE</a:t>
          </a:r>
        </a:p>
      </dsp:txBody>
      <dsp:txXfrm>
        <a:off x="2030509" y="4065960"/>
        <a:ext cx="2090544" cy="114623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12/5/2023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12/5/2023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12/5/2023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12/5/2023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8858B7-50C8-DC3D-99BA-E9BE17E32DD5}"/>
              </a:ext>
            </a:extLst>
          </p:cNvPr>
          <p:cNvSpPr>
            <a:spLocks noGrp="1"/>
          </p:cNvSpPr>
          <p:nvPr>
            <p:ph type="subTitle" idx="1"/>
          </p:nvPr>
        </p:nvSpPr>
        <p:spPr>
          <a:xfrm>
            <a:off x="1262729" y="5499895"/>
            <a:ext cx="9638443" cy="718025"/>
          </a:xfrm>
        </p:spPr>
        <p:txBody>
          <a:bodyPr>
            <a:normAutofit/>
          </a:bodyPr>
          <a:lstStyle/>
          <a:p>
            <a:r>
              <a:rPr lang="en-US">
                <a:latin typeface="Times New Roman" panose="02020603050405020304" pitchFamily="18" charset="0"/>
                <a:cs typeface="Times New Roman" panose="02020603050405020304" pitchFamily="18" charset="0"/>
              </a:rPr>
              <a:t>Insights into Hormonal Contraceptives, IUD, Smoking and Age</a:t>
            </a:r>
          </a:p>
          <a:p>
            <a:endParaRPr lang="en-US"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B80B2A-DF7C-9D22-7DD4-35A968B9DFB6}"/>
              </a:ext>
            </a:extLst>
          </p:cNvPr>
          <p:cNvSpPr>
            <a:spLocks noGrp="1"/>
          </p:cNvSpPr>
          <p:nvPr>
            <p:ph type="ctrTitle"/>
          </p:nvPr>
        </p:nvSpPr>
        <p:spPr>
          <a:xfrm>
            <a:off x="1262729" y="1289303"/>
            <a:ext cx="9638443" cy="3339303"/>
          </a:xfrm>
          <a:ln>
            <a:noFill/>
          </a:ln>
        </p:spPr>
        <p:txBody>
          <a:bodyPr>
            <a:normAutofit/>
          </a:bodyPr>
          <a:lstStyle/>
          <a:p>
            <a:r>
              <a:rPr lang="en-US" sz="5000" b="1">
                <a:latin typeface="Times New Roman" panose="02020603050405020304" pitchFamily="18" charset="0"/>
                <a:cs typeface="Times New Roman" panose="02020603050405020304" pitchFamily="18" charset="0"/>
              </a:rPr>
              <a:t>CERVICAL CANCER EPIDEMIOLOGY</a:t>
            </a:r>
            <a:endParaRPr lang="en-US" sz="5000"/>
          </a:p>
        </p:txBody>
      </p:sp>
    </p:spTree>
    <p:extLst>
      <p:ext uri="{BB962C8B-B14F-4D97-AF65-F5344CB8AC3E}">
        <p14:creationId xmlns:p14="http://schemas.microsoft.com/office/powerpoint/2010/main" val="1998337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D845E-5D7F-8FBC-8569-8F805C0DFD40}"/>
              </a:ext>
            </a:extLst>
          </p:cNvPr>
          <p:cNvSpPr>
            <a:spLocks noGrp="1"/>
          </p:cNvSpPr>
          <p:nvPr>
            <p:ph type="title"/>
          </p:nvPr>
        </p:nvSpPr>
        <p:spPr>
          <a:xfrm>
            <a:off x="804672" y="964692"/>
            <a:ext cx="3066937" cy="1188720"/>
          </a:xfrm>
        </p:spPr>
        <p:txBody>
          <a:bodyPr>
            <a:normAutofit/>
          </a:bodyPr>
          <a:lstStyle/>
          <a:p>
            <a:r>
              <a:rPr lang="en-US" dirty="0"/>
              <a:t>STATISTICAL TESTING</a:t>
            </a:r>
          </a:p>
        </p:txBody>
      </p:sp>
      <p:sp>
        <p:nvSpPr>
          <p:cNvPr id="3" name="Content Placeholder 2">
            <a:extLst>
              <a:ext uri="{FF2B5EF4-FFF2-40B4-BE49-F238E27FC236}">
                <a16:creationId xmlns:a16="http://schemas.microsoft.com/office/drawing/2014/main" id="{3BC517EF-AAFF-00D8-7176-2A02E528F88A}"/>
              </a:ext>
            </a:extLst>
          </p:cNvPr>
          <p:cNvSpPr>
            <a:spLocks noGrp="1"/>
          </p:cNvSpPr>
          <p:nvPr>
            <p:ph idx="1"/>
          </p:nvPr>
        </p:nvSpPr>
        <p:spPr>
          <a:xfrm>
            <a:off x="803244" y="2638044"/>
            <a:ext cx="3063765" cy="3263206"/>
          </a:xfrm>
        </p:spPr>
        <p:txBody>
          <a:bodyPr>
            <a:normAutofit/>
          </a:bodyPr>
          <a:lstStyle/>
          <a:p>
            <a:r>
              <a:rPr lang="en-US" dirty="0"/>
              <a:t>PERFORMED A CHI-SQUARE TEST</a:t>
            </a:r>
          </a:p>
          <a:p>
            <a:endParaRPr lang="en-US" dirty="0"/>
          </a:p>
        </p:txBody>
      </p:sp>
      <p:sp>
        <p:nvSpPr>
          <p:cNvPr id="9" name="Rectangle 8">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EBCA748-089C-6A3E-3798-A04C45AC48AB}"/>
              </a:ext>
            </a:extLst>
          </p:cNvPr>
          <p:cNvPicPr>
            <a:picLocks noChangeAspect="1"/>
          </p:cNvPicPr>
          <p:nvPr/>
        </p:nvPicPr>
        <p:blipFill>
          <a:blip r:embed="rId2"/>
          <a:stretch>
            <a:fillRect/>
          </a:stretch>
        </p:blipFill>
        <p:spPr>
          <a:xfrm>
            <a:off x="4823366" y="1300202"/>
            <a:ext cx="6227064" cy="4265538"/>
          </a:xfrm>
          <a:prstGeom prst="rect">
            <a:avLst/>
          </a:prstGeom>
        </p:spPr>
      </p:pic>
    </p:spTree>
    <p:extLst>
      <p:ext uri="{BB962C8B-B14F-4D97-AF65-F5344CB8AC3E}">
        <p14:creationId xmlns:p14="http://schemas.microsoft.com/office/powerpoint/2010/main" val="1052308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graph&#10;&#10;Description automatically generated">
            <a:extLst>
              <a:ext uri="{FF2B5EF4-FFF2-40B4-BE49-F238E27FC236}">
                <a16:creationId xmlns:a16="http://schemas.microsoft.com/office/drawing/2014/main" id="{6DBA609C-F489-5A29-E9B4-9248AE2C4470}"/>
              </a:ext>
            </a:extLst>
          </p:cNvPr>
          <p:cNvPicPr>
            <a:picLocks noGrp="1" noChangeAspect="1"/>
          </p:cNvPicPr>
          <p:nvPr>
            <p:ph idx="4294967295"/>
          </p:nvPr>
        </p:nvPicPr>
        <p:blipFill rotWithShape="1">
          <a:blip r:embed="rId2"/>
          <a:srcRect r="-1" b="564"/>
          <a:stretch/>
        </p:blipFill>
        <p:spPr>
          <a:xfrm>
            <a:off x="3413760" y="86139"/>
            <a:ext cx="8682162" cy="6705600"/>
          </a:xfrm>
          <a:prstGeom prst="rect">
            <a:avLst/>
          </a:prstGeom>
        </p:spPr>
      </p:pic>
      <p:sp>
        <p:nvSpPr>
          <p:cNvPr id="2" name="Title 1">
            <a:extLst>
              <a:ext uri="{FF2B5EF4-FFF2-40B4-BE49-F238E27FC236}">
                <a16:creationId xmlns:a16="http://schemas.microsoft.com/office/drawing/2014/main" id="{74DB7673-C4CA-A030-AA81-8E0CD0354520}"/>
              </a:ext>
            </a:extLst>
          </p:cNvPr>
          <p:cNvSpPr>
            <a:spLocks noGrp="1"/>
          </p:cNvSpPr>
          <p:nvPr>
            <p:ph type="title" idx="4294967295"/>
          </p:nvPr>
        </p:nvSpPr>
        <p:spPr>
          <a:xfrm>
            <a:off x="207264" y="2283143"/>
            <a:ext cx="3044825" cy="1627187"/>
          </a:xfrm>
        </p:spPr>
        <p:txBody>
          <a:bodyPr vert="horz" lIns="274320" tIns="182880" rIns="274320" bIns="182880" rtlCol="0" anchor="ctr" anchorCtr="1">
            <a:normAutofit/>
          </a:bodyPr>
          <a:lstStyle/>
          <a:p>
            <a:r>
              <a:rPr lang="en-US" sz="2000" dirty="0"/>
              <a:t>HEATMAP OF TOP CORRELATION AFTER IMPUTATION</a:t>
            </a:r>
          </a:p>
        </p:txBody>
      </p:sp>
    </p:spTree>
    <p:extLst>
      <p:ext uri="{BB962C8B-B14F-4D97-AF65-F5344CB8AC3E}">
        <p14:creationId xmlns:p14="http://schemas.microsoft.com/office/powerpoint/2010/main" val="4032995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D3D44-BE1D-1C8A-E8CD-C0161506E466}"/>
              </a:ext>
            </a:extLst>
          </p:cNvPr>
          <p:cNvSpPr>
            <a:spLocks noGrp="1"/>
          </p:cNvSpPr>
          <p:nvPr>
            <p:ph type="title" idx="4294967295"/>
          </p:nvPr>
        </p:nvSpPr>
        <p:spPr>
          <a:xfrm>
            <a:off x="7226563" y="2587007"/>
            <a:ext cx="4129668" cy="1215830"/>
          </a:xfrm>
          <a:noFill/>
          <a:ln>
            <a:solidFill>
              <a:schemeClr val="tx1"/>
            </a:solidFill>
          </a:ln>
        </p:spPr>
        <p:txBody>
          <a:bodyPr vert="horz" lIns="274320" tIns="182880" rIns="274320" bIns="182880" rtlCol="0" anchor="ctr" anchorCtr="1">
            <a:normAutofit fontScale="90000"/>
          </a:bodyPr>
          <a:lstStyle/>
          <a:p>
            <a:r>
              <a:rPr lang="en-US" sz="3800" dirty="0">
                <a:solidFill>
                  <a:schemeClr val="tx1"/>
                </a:solidFill>
              </a:rPr>
              <a:t>DATA VISUALIZATION</a:t>
            </a:r>
          </a:p>
        </p:txBody>
      </p:sp>
      <p:pic>
        <p:nvPicPr>
          <p:cNvPr id="11" name="Picture 10" descr="A graph with blue lines&#10;&#10;Description automatically generated">
            <a:extLst>
              <a:ext uri="{FF2B5EF4-FFF2-40B4-BE49-F238E27FC236}">
                <a16:creationId xmlns:a16="http://schemas.microsoft.com/office/drawing/2014/main" id="{69CBA5C9-B7A0-89AA-7715-D5463153A51A}"/>
              </a:ext>
            </a:extLst>
          </p:cNvPr>
          <p:cNvPicPr>
            <a:picLocks noChangeAspect="1"/>
          </p:cNvPicPr>
          <p:nvPr/>
        </p:nvPicPr>
        <p:blipFill>
          <a:blip r:embed="rId2"/>
          <a:stretch>
            <a:fillRect/>
          </a:stretch>
        </p:blipFill>
        <p:spPr>
          <a:xfrm>
            <a:off x="224092" y="3396478"/>
            <a:ext cx="6918579" cy="2947224"/>
          </a:xfrm>
          <a:prstGeom prst="rect">
            <a:avLst/>
          </a:prstGeom>
        </p:spPr>
      </p:pic>
      <p:pic>
        <p:nvPicPr>
          <p:cNvPr id="7" name="Content Placeholder 6" descr="A graph of different colored bars&#10;&#10;Description automatically generated with medium confidence">
            <a:extLst>
              <a:ext uri="{FF2B5EF4-FFF2-40B4-BE49-F238E27FC236}">
                <a16:creationId xmlns:a16="http://schemas.microsoft.com/office/drawing/2014/main" id="{D3729CB7-2243-D496-B9E3-FCF0FC68EEBA}"/>
              </a:ext>
            </a:extLst>
          </p:cNvPr>
          <p:cNvPicPr>
            <a:picLocks noChangeAspect="1"/>
          </p:cNvPicPr>
          <p:nvPr/>
        </p:nvPicPr>
        <p:blipFill>
          <a:blip r:embed="rId3"/>
          <a:stretch>
            <a:fillRect/>
          </a:stretch>
        </p:blipFill>
        <p:spPr>
          <a:xfrm>
            <a:off x="224092" y="144966"/>
            <a:ext cx="6918580" cy="2848400"/>
          </a:xfrm>
          <a:prstGeom prst="rect">
            <a:avLst/>
          </a:prstGeom>
        </p:spPr>
      </p:pic>
      <p:sp>
        <p:nvSpPr>
          <p:cNvPr id="23" name="TextBox 22">
            <a:extLst>
              <a:ext uri="{FF2B5EF4-FFF2-40B4-BE49-F238E27FC236}">
                <a16:creationId xmlns:a16="http://schemas.microsoft.com/office/drawing/2014/main" id="{0BF23390-05C3-8B2A-AA6D-C845C8851EF9}"/>
              </a:ext>
            </a:extLst>
          </p:cNvPr>
          <p:cNvSpPr txBox="1"/>
          <p:nvPr/>
        </p:nvSpPr>
        <p:spPr>
          <a:xfrm>
            <a:off x="835769" y="3010256"/>
            <a:ext cx="1736757" cy="369332"/>
          </a:xfrm>
          <a:prstGeom prst="rect">
            <a:avLst/>
          </a:prstGeom>
          <a:noFill/>
        </p:spPr>
        <p:txBody>
          <a:bodyPr wrap="none" rtlCol="0">
            <a:spAutoFit/>
          </a:bodyPr>
          <a:lstStyle/>
          <a:p>
            <a:r>
              <a:rPr lang="en-US" dirty="0"/>
              <a:t>BIOPSY  VS AGE</a:t>
            </a:r>
          </a:p>
        </p:txBody>
      </p:sp>
      <p:sp>
        <p:nvSpPr>
          <p:cNvPr id="28" name="TextBox 27">
            <a:extLst>
              <a:ext uri="{FF2B5EF4-FFF2-40B4-BE49-F238E27FC236}">
                <a16:creationId xmlns:a16="http://schemas.microsoft.com/office/drawing/2014/main" id="{8DA14D8D-4BC8-7F1B-9A29-C88C192BC8A1}"/>
              </a:ext>
            </a:extLst>
          </p:cNvPr>
          <p:cNvSpPr txBox="1"/>
          <p:nvPr/>
        </p:nvSpPr>
        <p:spPr>
          <a:xfrm>
            <a:off x="224092" y="6343702"/>
            <a:ext cx="5774530" cy="369332"/>
          </a:xfrm>
          <a:prstGeom prst="rect">
            <a:avLst/>
          </a:prstGeom>
          <a:noFill/>
        </p:spPr>
        <p:txBody>
          <a:bodyPr wrap="none" rtlCol="0">
            <a:spAutoFit/>
          </a:bodyPr>
          <a:lstStyle/>
          <a:p>
            <a:r>
              <a:rPr lang="en-US" dirty="0"/>
              <a:t>BIOPSY  VS NO.OF PREGNANCIES WITH FACTOR PLOT</a:t>
            </a:r>
          </a:p>
        </p:txBody>
      </p:sp>
    </p:spTree>
    <p:extLst>
      <p:ext uri="{BB962C8B-B14F-4D97-AF65-F5344CB8AC3E}">
        <p14:creationId xmlns:p14="http://schemas.microsoft.com/office/powerpoint/2010/main" val="92431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squares&#10;&#10;Description automatically generated with medium confidence">
            <a:extLst>
              <a:ext uri="{FF2B5EF4-FFF2-40B4-BE49-F238E27FC236}">
                <a16:creationId xmlns:a16="http://schemas.microsoft.com/office/drawing/2014/main" id="{A4CDC5C2-C9B1-8E94-4A52-1104D8289396}"/>
              </a:ext>
            </a:extLst>
          </p:cNvPr>
          <p:cNvPicPr>
            <a:picLocks noChangeAspect="1"/>
          </p:cNvPicPr>
          <p:nvPr/>
        </p:nvPicPr>
        <p:blipFill>
          <a:blip r:embed="rId2"/>
          <a:stretch>
            <a:fillRect/>
          </a:stretch>
        </p:blipFill>
        <p:spPr>
          <a:xfrm>
            <a:off x="417564" y="324606"/>
            <a:ext cx="11356871" cy="6208788"/>
          </a:xfrm>
          <a:prstGeom prst="rect">
            <a:avLst/>
          </a:prstGeom>
        </p:spPr>
      </p:pic>
    </p:spTree>
    <p:extLst>
      <p:ext uri="{BB962C8B-B14F-4D97-AF65-F5344CB8AC3E}">
        <p14:creationId xmlns:p14="http://schemas.microsoft.com/office/powerpoint/2010/main" val="707252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605507E-772F-720E-26EB-3E582312683C}"/>
              </a:ext>
            </a:extLst>
          </p:cNvPr>
          <p:cNvSpPr txBox="1"/>
          <p:nvPr/>
        </p:nvSpPr>
        <p:spPr>
          <a:xfrm>
            <a:off x="1462668" y="388146"/>
            <a:ext cx="9266663" cy="760429"/>
          </a:xfrm>
          <a:prstGeom prst="rect">
            <a:avLst/>
          </a:prstGeom>
        </p:spPr>
        <p:txBody>
          <a:bodyPr vert="horz" lIns="91440" tIns="45720" rIns="91440" bIns="45720" rtlCol="0">
            <a:normAutofit lnSpcReduction="10000"/>
          </a:bodyPr>
          <a:lstStyle/>
          <a:p>
            <a:pPr defTabSz="914400">
              <a:spcBef>
                <a:spcPts val="1000"/>
              </a:spcBef>
              <a:buClr>
                <a:schemeClr val="accent2"/>
              </a:buClr>
            </a:pPr>
            <a:r>
              <a:rPr lang="en-US" sz="2400" dirty="0">
                <a:solidFill>
                  <a:schemeClr val="tx1">
                    <a:lumMod val="85000"/>
                    <a:lumOff val="15000"/>
                  </a:schemeClr>
                </a:solidFill>
              </a:rPr>
              <a:t>BAR PLOTS FOR AGE, SEXUAL PARTNERS, SMOKE, IUD, HORMONAL            CONTRACEPTIVES AND STD’S</a:t>
            </a:r>
          </a:p>
        </p:txBody>
      </p:sp>
      <p:pic>
        <p:nvPicPr>
          <p:cNvPr id="9" name="Picture 8" descr="A group of colorful bars&#10;&#10;Description automatically generated with medium confidence">
            <a:extLst>
              <a:ext uri="{FF2B5EF4-FFF2-40B4-BE49-F238E27FC236}">
                <a16:creationId xmlns:a16="http://schemas.microsoft.com/office/drawing/2014/main" id="{A3A158A5-C612-F02F-9812-61499B3A9F5D}"/>
              </a:ext>
            </a:extLst>
          </p:cNvPr>
          <p:cNvPicPr>
            <a:picLocks noChangeAspect="1"/>
          </p:cNvPicPr>
          <p:nvPr/>
        </p:nvPicPr>
        <p:blipFill rotWithShape="1">
          <a:blip r:embed="rId2"/>
          <a:srcRect b="57237"/>
          <a:stretch/>
        </p:blipFill>
        <p:spPr>
          <a:xfrm>
            <a:off x="133815" y="1293540"/>
            <a:ext cx="5140712" cy="5307981"/>
          </a:xfrm>
          <a:prstGeom prst="rect">
            <a:avLst/>
          </a:prstGeom>
        </p:spPr>
      </p:pic>
      <p:pic>
        <p:nvPicPr>
          <p:cNvPr id="20" name="Picture 19" descr="A group of colorful bars&#10;&#10;Description automatically generated with medium confidence">
            <a:extLst>
              <a:ext uri="{FF2B5EF4-FFF2-40B4-BE49-F238E27FC236}">
                <a16:creationId xmlns:a16="http://schemas.microsoft.com/office/drawing/2014/main" id="{BD372708-77E3-31C3-ED30-F77A2AD69244}"/>
              </a:ext>
            </a:extLst>
          </p:cNvPr>
          <p:cNvPicPr>
            <a:picLocks noChangeAspect="1"/>
          </p:cNvPicPr>
          <p:nvPr/>
        </p:nvPicPr>
        <p:blipFill rotWithShape="1">
          <a:blip r:embed="rId2"/>
          <a:srcRect t="41788" b="1139"/>
          <a:stretch/>
        </p:blipFill>
        <p:spPr>
          <a:xfrm>
            <a:off x="6434254" y="1243359"/>
            <a:ext cx="5623931" cy="5458523"/>
          </a:xfrm>
          <a:prstGeom prst="rect">
            <a:avLst/>
          </a:prstGeom>
        </p:spPr>
      </p:pic>
    </p:spTree>
    <p:extLst>
      <p:ext uri="{BB962C8B-B14F-4D97-AF65-F5344CB8AC3E}">
        <p14:creationId xmlns:p14="http://schemas.microsoft.com/office/powerpoint/2010/main" val="4054921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76BA90-0A76-E73E-0F68-7C9A459A6610}"/>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en-US" sz="2600"/>
              <a:t>Machine learning models</a:t>
            </a:r>
          </a:p>
        </p:txBody>
      </p:sp>
      <p:sp useBgFill="1">
        <p:nvSpPr>
          <p:cNvPr id="22" name="Rectangle 21">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3692B9A8-287E-142D-FC55-D4B884BF34D2}"/>
              </a:ext>
            </a:extLst>
          </p:cNvPr>
          <p:cNvGraphicFramePr>
            <a:graphicFrameLocks noGrp="1"/>
          </p:cNvGraphicFramePr>
          <p:nvPr>
            <p:ph idx="1"/>
            <p:extLst>
              <p:ext uri="{D42A27DB-BD31-4B8C-83A1-F6EECF244321}">
                <p14:modId xmlns:p14="http://schemas.microsoft.com/office/powerpoint/2010/main" val="651087642"/>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5274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8726EE6B-8ECD-DB09-9217-DE7F392F9BA3}"/>
              </a:ext>
            </a:extLst>
          </p:cNvPr>
          <p:cNvSpPr>
            <a:spLocks noGrp="1"/>
          </p:cNvSpPr>
          <p:nvPr>
            <p:ph type="body" idx="1"/>
          </p:nvPr>
        </p:nvSpPr>
        <p:spPr>
          <a:xfrm>
            <a:off x="1583435" y="2313433"/>
            <a:ext cx="4369129" cy="704087"/>
          </a:xfrm>
        </p:spPr>
        <p:txBody>
          <a:bodyPr/>
          <a:lstStyle/>
          <a:p>
            <a:r>
              <a:rPr lang="en-IN" dirty="0"/>
              <a:t>CONFUSION MATRIX</a:t>
            </a:r>
          </a:p>
        </p:txBody>
      </p:sp>
      <p:pic>
        <p:nvPicPr>
          <p:cNvPr id="24" name="Content Placeholder 23">
            <a:extLst>
              <a:ext uri="{FF2B5EF4-FFF2-40B4-BE49-F238E27FC236}">
                <a16:creationId xmlns:a16="http://schemas.microsoft.com/office/drawing/2014/main" id="{26FD9401-0123-1978-89D8-3E8E256114C7}"/>
              </a:ext>
            </a:extLst>
          </p:cNvPr>
          <p:cNvPicPr>
            <a:picLocks noGrp="1" noChangeAspect="1"/>
          </p:cNvPicPr>
          <p:nvPr>
            <p:ph sz="half" idx="2"/>
          </p:nvPr>
        </p:nvPicPr>
        <p:blipFill>
          <a:blip r:embed="rId2"/>
          <a:stretch>
            <a:fillRect/>
          </a:stretch>
        </p:blipFill>
        <p:spPr>
          <a:xfrm>
            <a:off x="2124635" y="3143249"/>
            <a:ext cx="3272118" cy="2889997"/>
          </a:xfrm>
        </p:spPr>
      </p:pic>
      <p:pic>
        <p:nvPicPr>
          <p:cNvPr id="26" name="Content Placeholder 25">
            <a:extLst>
              <a:ext uri="{FF2B5EF4-FFF2-40B4-BE49-F238E27FC236}">
                <a16:creationId xmlns:a16="http://schemas.microsoft.com/office/drawing/2014/main" id="{A4FCF2BF-E947-A49F-EBBB-97BDED4D0515}"/>
              </a:ext>
            </a:extLst>
          </p:cNvPr>
          <p:cNvPicPr>
            <a:picLocks noGrp="1" noChangeAspect="1"/>
          </p:cNvPicPr>
          <p:nvPr>
            <p:ph sz="quarter" idx="4"/>
          </p:nvPr>
        </p:nvPicPr>
        <p:blipFill>
          <a:blip r:embed="rId3"/>
          <a:stretch>
            <a:fillRect/>
          </a:stretch>
        </p:blipFill>
        <p:spPr>
          <a:xfrm>
            <a:off x="6795249" y="3143250"/>
            <a:ext cx="3272116" cy="2889996"/>
          </a:xfrm>
        </p:spPr>
      </p:pic>
      <p:sp>
        <p:nvSpPr>
          <p:cNvPr id="20" name="Text Placeholder 19">
            <a:extLst>
              <a:ext uri="{FF2B5EF4-FFF2-40B4-BE49-F238E27FC236}">
                <a16:creationId xmlns:a16="http://schemas.microsoft.com/office/drawing/2014/main" id="{F5E6190A-7F5E-F505-9C03-9BC44791F083}"/>
              </a:ext>
            </a:extLst>
          </p:cNvPr>
          <p:cNvSpPr>
            <a:spLocks noGrp="1"/>
          </p:cNvSpPr>
          <p:nvPr>
            <p:ph type="body" sz="quarter" idx="13"/>
          </p:nvPr>
        </p:nvSpPr>
        <p:spPr/>
        <p:txBody>
          <a:bodyPr/>
          <a:lstStyle/>
          <a:p>
            <a:r>
              <a:rPr lang="en-IN" dirty="0"/>
              <a:t>RECEIVER OPERATING CHARACTERISTIC (ROC) CURVE</a:t>
            </a:r>
          </a:p>
        </p:txBody>
      </p:sp>
      <p:sp>
        <p:nvSpPr>
          <p:cNvPr id="16" name="Title 15">
            <a:extLst>
              <a:ext uri="{FF2B5EF4-FFF2-40B4-BE49-F238E27FC236}">
                <a16:creationId xmlns:a16="http://schemas.microsoft.com/office/drawing/2014/main" id="{B8E907E5-D9FE-E1CB-4FE9-7B51FFCEC49D}"/>
              </a:ext>
            </a:extLst>
          </p:cNvPr>
          <p:cNvSpPr>
            <a:spLocks noGrp="1"/>
          </p:cNvSpPr>
          <p:nvPr>
            <p:ph type="title"/>
          </p:nvPr>
        </p:nvSpPr>
        <p:spPr/>
        <p:txBody>
          <a:bodyPr>
            <a:normAutofit fontScale="90000"/>
          </a:bodyPr>
          <a:lstStyle/>
          <a:p>
            <a:r>
              <a:rPr lang="en-IN" dirty="0"/>
              <a:t>LOGISTIC REGRESSION</a:t>
            </a:r>
            <a:br>
              <a:rPr lang="en-IN" dirty="0"/>
            </a:br>
            <a:r>
              <a:rPr lang="en-IN" sz="2000" dirty="0"/>
              <a:t>TESTING ACCURACY:0.96</a:t>
            </a:r>
            <a:br>
              <a:rPr lang="en-IN" sz="2000" dirty="0"/>
            </a:br>
            <a:r>
              <a:rPr lang="en-IN" sz="2000" dirty="0"/>
              <a:t>ACCURACY CURVE:</a:t>
            </a:r>
            <a:r>
              <a:rPr lang="en-IN" dirty="0"/>
              <a:t> </a:t>
            </a:r>
            <a:r>
              <a:rPr lang="en-IN" sz="2000" dirty="0"/>
              <a:t>0.87</a:t>
            </a:r>
          </a:p>
        </p:txBody>
      </p:sp>
    </p:spTree>
    <p:extLst>
      <p:ext uri="{BB962C8B-B14F-4D97-AF65-F5344CB8AC3E}">
        <p14:creationId xmlns:p14="http://schemas.microsoft.com/office/powerpoint/2010/main" val="2436025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E20BA8A-94FA-A65D-E8A4-130751C0668A}"/>
              </a:ext>
            </a:extLst>
          </p:cNvPr>
          <p:cNvSpPr>
            <a:spLocks noGrp="1"/>
          </p:cNvSpPr>
          <p:nvPr>
            <p:ph type="body" idx="1"/>
          </p:nvPr>
        </p:nvSpPr>
        <p:spPr/>
        <p:txBody>
          <a:bodyPr/>
          <a:lstStyle/>
          <a:p>
            <a:r>
              <a:rPr lang="en-IN" dirty="0"/>
              <a:t>CONFUSION MATRIX</a:t>
            </a:r>
          </a:p>
        </p:txBody>
      </p:sp>
      <p:pic>
        <p:nvPicPr>
          <p:cNvPr id="12" name="Content Placeholder 11">
            <a:extLst>
              <a:ext uri="{FF2B5EF4-FFF2-40B4-BE49-F238E27FC236}">
                <a16:creationId xmlns:a16="http://schemas.microsoft.com/office/drawing/2014/main" id="{9E49D7F5-3BA1-7F33-C676-8540EAA803AF}"/>
              </a:ext>
            </a:extLst>
          </p:cNvPr>
          <p:cNvPicPr>
            <a:picLocks noGrp="1" noChangeAspect="1"/>
          </p:cNvPicPr>
          <p:nvPr>
            <p:ph sz="half" idx="2"/>
          </p:nvPr>
        </p:nvPicPr>
        <p:blipFill>
          <a:blip r:embed="rId2"/>
          <a:stretch>
            <a:fillRect/>
          </a:stretch>
        </p:blipFill>
        <p:spPr>
          <a:xfrm>
            <a:off x="2231136" y="3143249"/>
            <a:ext cx="3147688" cy="2961715"/>
          </a:xfrm>
        </p:spPr>
      </p:pic>
      <p:pic>
        <p:nvPicPr>
          <p:cNvPr id="14" name="Content Placeholder 13">
            <a:extLst>
              <a:ext uri="{FF2B5EF4-FFF2-40B4-BE49-F238E27FC236}">
                <a16:creationId xmlns:a16="http://schemas.microsoft.com/office/drawing/2014/main" id="{4F4F36FE-CF57-CF89-AA64-A0690A028F1E}"/>
              </a:ext>
            </a:extLst>
          </p:cNvPr>
          <p:cNvPicPr>
            <a:picLocks noGrp="1" noChangeAspect="1"/>
          </p:cNvPicPr>
          <p:nvPr>
            <p:ph sz="quarter" idx="4"/>
          </p:nvPr>
        </p:nvPicPr>
        <p:blipFill>
          <a:blip r:embed="rId3"/>
          <a:stretch>
            <a:fillRect/>
          </a:stretch>
        </p:blipFill>
        <p:spPr>
          <a:xfrm>
            <a:off x="6813178" y="3143249"/>
            <a:ext cx="3388170" cy="2961715"/>
          </a:xfrm>
        </p:spPr>
      </p:pic>
      <p:sp>
        <p:nvSpPr>
          <p:cNvPr id="10" name="Text Placeholder 9">
            <a:extLst>
              <a:ext uri="{FF2B5EF4-FFF2-40B4-BE49-F238E27FC236}">
                <a16:creationId xmlns:a16="http://schemas.microsoft.com/office/drawing/2014/main" id="{6D37B49C-8B24-E666-3AA8-7170FB3B09D2}"/>
              </a:ext>
            </a:extLst>
          </p:cNvPr>
          <p:cNvSpPr>
            <a:spLocks noGrp="1"/>
          </p:cNvSpPr>
          <p:nvPr>
            <p:ph type="body" sz="quarter" idx="13"/>
          </p:nvPr>
        </p:nvSpPr>
        <p:spPr>
          <a:xfrm>
            <a:off x="6338316" y="2313433"/>
            <a:ext cx="4383472" cy="829817"/>
          </a:xfrm>
        </p:spPr>
        <p:txBody>
          <a:bodyPr>
            <a:normAutofit fontScale="85000" lnSpcReduction="20000"/>
          </a:bodyPr>
          <a:lstStyle/>
          <a:p>
            <a:endParaRPr lang="en-US" dirty="0"/>
          </a:p>
          <a:p>
            <a:r>
              <a:rPr lang="en-IN" dirty="0"/>
              <a:t>RECEIVER OPERATING CHARACTERISTIC (ROC) CURVE </a:t>
            </a:r>
          </a:p>
        </p:txBody>
      </p:sp>
      <p:sp>
        <p:nvSpPr>
          <p:cNvPr id="6" name="Title 5">
            <a:extLst>
              <a:ext uri="{FF2B5EF4-FFF2-40B4-BE49-F238E27FC236}">
                <a16:creationId xmlns:a16="http://schemas.microsoft.com/office/drawing/2014/main" id="{DA28CA14-D51F-3BA2-3A3E-2B82CE500B3A}"/>
              </a:ext>
            </a:extLst>
          </p:cNvPr>
          <p:cNvSpPr>
            <a:spLocks noGrp="1"/>
          </p:cNvSpPr>
          <p:nvPr>
            <p:ph type="title"/>
          </p:nvPr>
        </p:nvSpPr>
        <p:spPr/>
        <p:txBody>
          <a:bodyPr>
            <a:normAutofit fontScale="90000"/>
          </a:bodyPr>
          <a:lstStyle/>
          <a:p>
            <a:r>
              <a:rPr lang="en-IN" dirty="0"/>
              <a:t>SUPPORT VECTOR MACHINE (SVM)</a:t>
            </a:r>
            <a:br>
              <a:rPr lang="en-IN" dirty="0"/>
            </a:br>
            <a:r>
              <a:rPr lang="en-IN" sz="2000" dirty="0"/>
              <a:t>TESTING ACCURACY:0.97</a:t>
            </a:r>
            <a:br>
              <a:rPr lang="en-IN" sz="2000" dirty="0"/>
            </a:br>
            <a:r>
              <a:rPr lang="en-IN" sz="2000" dirty="0"/>
              <a:t>ACCURACY CURVE: 0.87</a:t>
            </a:r>
          </a:p>
        </p:txBody>
      </p:sp>
    </p:spTree>
    <p:extLst>
      <p:ext uri="{BB962C8B-B14F-4D97-AF65-F5344CB8AC3E}">
        <p14:creationId xmlns:p14="http://schemas.microsoft.com/office/powerpoint/2010/main" val="4024059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0CDC29E-7DFE-F968-2C8D-2A7B916F934C}"/>
              </a:ext>
            </a:extLst>
          </p:cNvPr>
          <p:cNvSpPr>
            <a:spLocks noGrp="1"/>
          </p:cNvSpPr>
          <p:nvPr>
            <p:ph type="body" idx="1"/>
          </p:nvPr>
        </p:nvSpPr>
        <p:spPr>
          <a:xfrm>
            <a:off x="1583436" y="2313433"/>
            <a:ext cx="3876070" cy="704087"/>
          </a:xfrm>
        </p:spPr>
        <p:txBody>
          <a:bodyPr/>
          <a:lstStyle/>
          <a:p>
            <a:r>
              <a:rPr lang="en-IN" dirty="0"/>
              <a:t>CONFUSION MATRIX</a:t>
            </a:r>
          </a:p>
        </p:txBody>
      </p:sp>
      <p:pic>
        <p:nvPicPr>
          <p:cNvPr id="10" name="Content Placeholder 9">
            <a:extLst>
              <a:ext uri="{FF2B5EF4-FFF2-40B4-BE49-F238E27FC236}">
                <a16:creationId xmlns:a16="http://schemas.microsoft.com/office/drawing/2014/main" id="{CFDFCE64-055B-8D01-937A-F6D88AD48713}"/>
              </a:ext>
            </a:extLst>
          </p:cNvPr>
          <p:cNvPicPr>
            <a:picLocks noGrp="1" noChangeAspect="1"/>
          </p:cNvPicPr>
          <p:nvPr>
            <p:ph sz="half" idx="2"/>
          </p:nvPr>
        </p:nvPicPr>
        <p:blipFill>
          <a:blip r:embed="rId2"/>
          <a:stretch>
            <a:fillRect/>
          </a:stretch>
        </p:blipFill>
        <p:spPr>
          <a:xfrm>
            <a:off x="1792941" y="3143249"/>
            <a:ext cx="3460377" cy="2934821"/>
          </a:xfrm>
        </p:spPr>
      </p:pic>
      <p:pic>
        <p:nvPicPr>
          <p:cNvPr id="12" name="Content Placeholder 11">
            <a:extLst>
              <a:ext uri="{FF2B5EF4-FFF2-40B4-BE49-F238E27FC236}">
                <a16:creationId xmlns:a16="http://schemas.microsoft.com/office/drawing/2014/main" id="{4167E5C4-58F5-BF08-0C31-20AEB96D89D9}"/>
              </a:ext>
            </a:extLst>
          </p:cNvPr>
          <p:cNvPicPr>
            <a:picLocks noGrp="1" noChangeAspect="1"/>
          </p:cNvPicPr>
          <p:nvPr>
            <p:ph sz="quarter" idx="4"/>
          </p:nvPr>
        </p:nvPicPr>
        <p:blipFill>
          <a:blip r:embed="rId3"/>
          <a:stretch>
            <a:fillRect/>
          </a:stretch>
        </p:blipFill>
        <p:spPr>
          <a:xfrm>
            <a:off x="6696635" y="3143250"/>
            <a:ext cx="3361765" cy="2934820"/>
          </a:xfrm>
        </p:spPr>
      </p:pic>
      <p:sp>
        <p:nvSpPr>
          <p:cNvPr id="8" name="Text Placeholder 7">
            <a:extLst>
              <a:ext uri="{FF2B5EF4-FFF2-40B4-BE49-F238E27FC236}">
                <a16:creationId xmlns:a16="http://schemas.microsoft.com/office/drawing/2014/main" id="{7ABD9083-91E5-4FF9-5798-0C75596CE085}"/>
              </a:ext>
            </a:extLst>
          </p:cNvPr>
          <p:cNvSpPr>
            <a:spLocks noGrp="1"/>
          </p:cNvSpPr>
          <p:nvPr>
            <p:ph type="body" sz="quarter" idx="13"/>
          </p:nvPr>
        </p:nvSpPr>
        <p:spPr/>
        <p:txBody>
          <a:bodyPr/>
          <a:lstStyle/>
          <a:p>
            <a:r>
              <a:rPr lang="en-IN" dirty="0"/>
              <a:t>RECEIVER OPERATING CHARACTERISTIC (ROC) CURVE</a:t>
            </a:r>
          </a:p>
        </p:txBody>
      </p:sp>
      <p:sp>
        <p:nvSpPr>
          <p:cNvPr id="2" name="Title 1">
            <a:extLst>
              <a:ext uri="{FF2B5EF4-FFF2-40B4-BE49-F238E27FC236}">
                <a16:creationId xmlns:a16="http://schemas.microsoft.com/office/drawing/2014/main" id="{D6AB729E-9621-9734-A732-386B0A2B10AB}"/>
              </a:ext>
            </a:extLst>
          </p:cNvPr>
          <p:cNvSpPr>
            <a:spLocks noGrp="1"/>
          </p:cNvSpPr>
          <p:nvPr>
            <p:ph type="title"/>
          </p:nvPr>
        </p:nvSpPr>
        <p:spPr/>
        <p:txBody>
          <a:bodyPr>
            <a:normAutofit fontScale="90000"/>
          </a:bodyPr>
          <a:lstStyle/>
          <a:p>
            <a:r>
              <a:rPr lang="en-IN" dirty="0"/>
              <a:t>RANDOM FOREST</a:t>
            </a:r>
            <a:br>
              <a:rPr lang="en-IN" dirty="0"/>
            </a:br>
            <a:r>
              <a:rPr lang="en-IN" sz="2000" dirty="0"/>
              <a:t>TESTING ACCURACY:0.94</a:t>
            </a:r>
            <a:br>
              <a:rPr lang="en-IN" sz="2000" dirty="0"/>
            </a:br>
            <a:r>
              <a:rPr lang="en-IN" sz="2000" dirty="0"/>
              <a:t>ACCURACY CURVE: 0.89</a:t>
            </a:r>
          </a:p>
        </p:txBody>
      </p:sp>
    </p:spTree>
    <p:extLst>
      <p:ext uri="{BB962C8B-B14F-4D97-AF65-F5344CB8AC3E}">
        <p14:creationId xmlns:p14="http://schemas.microsoft.com/office/powerpoint/2010/main" val="90374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B2956E4-C4A4-ED59-CF4C-D0950101640D}"/>
              </a:ext>
            </a:extLst>
          </p:cNvPr>
          <p:cNvSpPr>
            <a:spLocks noGrp="1"/>
          </p:cNvSpPr>
          <p:nvPr>
            <p:ph type="body" idx="1"/>
          </p:nvPr>
        </p:nvSpPr>
        <p:spPr/>
        <p:txBody>
          <a:bodyPr/>
          <a:lstStyle/>
          <a:p>
            <a:r>
              <a:rPr lang="en-IN"/>
              <a:t>CONFUSION MATRIX</a:t>
            </a:r>
            <a:endParaRPr lang="en-IN" dirty="0"/>
          </a:p>
        </p:txBody>
      </p:sp>
      <p:pic>
        <p:nvPicPr>
          <p:cNvPr id="11" name="Content Placeholder 10">
            <a:extLst>
              <a:ext uri="{FF2B5EF4-FFF2-40B4-BE49-F238E27FC236}">
                <a16:creationId xmlns:a16="http://schemas.microsoft.com/office/drawing/2014/main" id="{34A71B04-3197-ECBA-619B-36292D3A3501}"/>
              </a:ext>
            </a:extLst>
          </p:cNvPr>
          <p:cNvPicPr>
            <a:picLocks noGrp="1" noChangeAspect="1"/>
          </p:cNvPicPr>
          <p:nvPr>
            <p:ph sz="half" idx="2"/>
          </p:nvPr>
        </p:nvPicPr>
        <p:blipFill>
          <a:blip r:embed="rId2"/>
          <a:stretch>
            <a:fillRect/>
          </a:stretch>
        </p:blipFill>
        <p:spPr>
          <a:xfrm>
            <a:off x="1766047" y="3143249"/>
            <a:ext cx="3381404" cy="3132045"/>
          </a:xfrm>
        </p:spPr>
      </p:pic>
      <p:pic>
        <p:nvPicPr>
          <p:cNvPr id="13" name="Content Placeholder 12">
            <a:extLst>
              <a:ext uri="{FF2B5EF4-FFF2-40B4-BE49-F238E27FC236}">
                <a16:creationId xmlns:a16="http://schemas.microsoft.com/office/drawing/2014/main" id="{E257866A-3A63-1D7B-AD64-6291DEF5F217}"/>
              </a:ext>
            </a:extLst>
          </p:cNvPr>
          <p:cNvPicPr>
            <a:picLocks noGrp="1" noChangeAspect="1"/>
          </p:cNvPicPr>
          <p:nvPr>
            <p:ph sz="quarter" idx="4"/>
          </p:nvPr>
        </p:nvPicPr>
        <p:blipFill>
          <a:blip r:embed="rId3"/>
          <a:stretch>
            <a:fillRect/>
          </a:stretch>
        </p:blipFill>
        <p:spPr>
          <a:xfrm>
            <a:off x="6669742" y="3143250"/>
            <a:ext cx="3381404" cy="3132044"/>
          </a:xfrm>
        </p:spPr>
      </p:pic>
      <p:sp>
        <p:nvSpPr>
          <p:cNvPr id="9" name="Text Placeholder 8">
            <a:extLst>
              <a:ext uri="{FF2B5EF4-FFF2-40B4-BE49-F238E27FC236}">
                <a16:creationId xmlns:a16="http://schemas.microsoft.com/office/drawing/2014/main" id="{F3A91CAB-B8C9-185A-9D8F-251E6165C37C}"/>
              </a:ext>
            </a:extLst>
          </p:cNvPr>
          <p:cNvSpPr>
            <a:spLocks noGrp="1"/>
          </p:cNvSpPr>
          <p:nvPr>
            <p:ph type="body" sz="quarter" idx="13"/>
          </p:nvPr>
        </p:nvSpPr>
        <p:spPr/>
        <p:txBody>
          <a:bodyPr/>
          <a:lstStyle/>
          <a:p>
            <a:r>
              <a:rPr lang="en-IN"/>
              <a:t>RECEIVER OPERATING CHARACTERISTIC (ROC) CURVE</a:t>
            </a:r>
            <a:endParaRPr lang="en-IN" dirty="0"/>
          </a:p>
        </p:txBody>
      </p:sp>
      <p:sp>
        <p:nvSpPr>
          <p:cNvPr id="5" name="Title 4">
            <a:extLst>
              <a:ext uri="{FF2B5EF4-FFF2-40B4-BE49-F238E27FC236}">
                <a16:creationId xmlns:a16="http://schemas.microsoft.com/office/drawing/2014/main" id="{E881A25B-4FD2-CDB0-2FE4-8790F1788C20}"/>
              </a:ext>
            </a:extLst>
          </p:cNvPr>
          <p:cNvSpPr>
            <a:spLocks noGrp="1"/>
          </p:cNvSpPr>
          <p:nvPr>
            <p:ph type="title"/>
          </p:nvPr>
        </p:nvSpPr>
        <p:spPr/>
        <p:txBody>
          <a:bodyPr>
            <a:normAutofit fontScale="90000"/>
          </a:bodyPr>
          <a:lstStyle/>
          <a:p>
            <a:r>
              <a:rPr lang="en-IN" dirty="0"/>
              <a:t>DECISION TREE</a:t>
            </a:r>
            <a:br>
              <a:rPr lang="en-IN" dirty="0"/>
            </a:br>
            <a:r>
              <a:rPr lang="en-IN" sz="2000" dirty="0"/>
              <a:t>TESTING ACCURACY:0.94</a:t>
            </a:r>
            <a:br>
              <a:rPr lang="en-IN" sz="2000" dirty="0"/>
            </a:br>
            <a:r>
              <a:rPr lang="en-IN" sz="2000" dirty="0"/>
              <a:t>ACCURACY CURVE: 0.73</a:t>
            </a:r>
          </a:p>
        </p:txBody>
      </p:sp>
    </p:spTree>
    <p:extLst>
      <p:ext uri="{BB962C8B-B14F-4D97-AF65-F5344CB8AC3E}">
        <p14:creationId xmlns:p14="http://schemas.microsoft.com/office/powerpoint/2010/main" val="62056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96BF2A7-8B6F-9660-A5A2-A9F544F4A2FA}"/>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GROUP-8</a:t>
            </a:r>
          </a:p>
        </p:txBody>
      </p:sp>
      <p:sp>
        <p:nvSpPr>
          <p:cNvPr id="7" name="Content Placeholder 6">
            <a:extLst>
              <a:ext uri="{FF2B5EF4-FFF2-40B4-BE49-F238E27FC236}">
                <a16:creationId xmlns:a16="http://schemas.microsoft.com/office/drawing/2014/main" id="{37CF8A69-4D6B-AD9B-1676-21E6AF114F4C}"/>
              </a:ext>
            </a:extLst>
          </p:cNvPr>
          <p:cNvSpPr>
            <a:spLocks noGrp="1"/>
          </p:cNvSpPr>
          <p:nvPr>
            <p:ph idx="1"/>
          </p:nvPr>
        </p:nvSpPr>
        <p:spPr>
          <a:xfrm>
            <a:off x="5394991" y="1070517"/>
            <a:ext cx="5679586" cy="5099081"/>
          </a:xfrm>
        </p:spPr>
        <p:txBody>
          <a:bodyPr anchor="ctr">
            <a:normAutofit/>
          </a:bodyPr>
          <a:lstStyle/>
          <a:p>
            <a:pPr marL="0" indent="0">
              <a:buNone/>
            </a:pPr>
            <a:r>
              <a:rPr lang="en-US" b="1" dirty="0"/>
              <a:t>TEAM MEMBERS:</a:t>
            </a:r>
          </a:p>
          <a:p>
            <a:pPr marL="0" indent="0">
              <a:buNone/>
            </a:pPr>
            <a:r>
              <a:rPr lang="en-US" dirty="0"/>
              <a:t>Kalepu Srinath</a:t>
            </a:r>
          </a:p>
          <a:p>
            <a:pPr marL="0" indent="0">
              <a:buNone/>
            </a:pPr>
            <a:r>
              <a:rPr lang="en-US" dirty="0"/>
              <a:t>Veronica Angelina Itta</a:t>
            </a:r>
          </a:p>
          <a:p>
            <a:pPr marL="0" indent="0">
              <a:buNone/>
            </a:pPr>
            <a:r>
              <a:rPr lang="en-US" dirty="0"/>
              <a:t>Adarsh Viswanath</a:t>
            </a:r>
          </a:p>
          <a:p>
            <a:pPr marL="0" indent="0">
              <a:buNone/>
            </a:pPr>
            <a:r>
              <a:rPr lang="en-US" dirty="0"/>
              <a:t>Mahitha Vontimitta</a:t>
            </a:r>
          </a:p>
          <a:p>
            <a:pPr marL="0" indent="0">
              <a:buNone/>
            </a:pPr>
            <a:r>
              <a:rPr lang="en-US" dirty="0"/>
              <a:t>Arun Kumar Soora </a:t>
            </a:r>
          </a:p>
          <a:p>
            <a:pPr marL="0" indent="0">
              <a:buNone/>
            </a:pPr>
            <a:r>
              <a:rPr lang="en-US" dirty="0"/>
              <a:t>Ritheesh Miridoodi</a:t>
            </a:r>
          </a:p>
          <a:p>
            <a:endParaRPr lang="en-US" dirty="0"/>
          </a:p>
          <a:p>
            <a:pPr marL="0" indent="0">
              <a:buNone/>
            </a:pPr>
            <a:r>
              <a:rPr lang="en-US" b="1" dirty="0"/>
              <a:t>GUIDED BY:</a:t>
            </a:r>
          </a:p>
          <a:p>
            <a:pPr marL="0" indent="0">
              <a:buNone/>
            </a:pPr>
            <a:r>
              <a:rPr lang="en-US" dirty="0"/>
              <a:t> JOHN BURNS</a:t>
            </a:r>
          </a:p>
          <a:p>
            <a:endParaRPr lang="en-US" dirty="0"/>
          </a:p>
          <a:p>
            <a:endParaRPr lang="en-US" dirty="0"/>
          </a:p>
          <a:p>
            <a:endParaRPr lang="en-US" dirty="0"/>
          </a:p>
        </p:txBody>
      </p:sp>
    </p:spTree>
    <p:extLst>
      <p:ext uri="{BB962C8B-B14F-4D97-AF65-F5344CB8AC3E}">
        <p14:creationId xmlns:p14="http://schemas.microsoft.com/office/powerpoint/2010/main" val="923373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AD72B-9E4D-12DC-EF57-327DC04855CB}"/>
              </a:ext>
            </a:extLst>
          </p:cNvPr>
          <p:cNvSpPr>
            <a:spLocks noGrp="1"/>
          </p:cNvSpPr>
          <p:nvPr>
            <p:ph type="title"/>
          </p:nvPr>
        </p:nvSpPr>
        <p:spPr/>
        <p:txBody>
          <a:bodyPr>
            <a:normAutofit fontScale="90000"/>
          </a:bodyPr>
          <a:lstStyle/>
          <a:p>
            <a:r>
              <a:rPr lang="en-US"/>
              <a:t> accuracy comparison of different moDELs on tRAIN data</a:t>
            </a:r>
            <a:endParaRPr lang="en-IN" dirty="0"/>
          </a:p>
        </p:txBody>
      </p:sp>
      <p:pic>
        <p:nvPicPr>
          <p:cNvPr id="6" name="Content Placeholder 5">
            <a:extLst>
              <a:ext uri="{FF2B5EF4-FFF2-40B4-BE49-F238E27FC236}">
                <a16:creationId xmlns:a16="http://schemas.microsoft.com/office/drawing/2014/main" id="{EA6D2913-F80D-A416-784F-3CBC7E7CBFFB}"/>
              </a:ext>
            </a:extLst>
          </p:cNvPr>
          <p:cNvPicPr>
            <a:picLocks noGrp="1" noChangeAspect="1"/>
          </p:cNvPicPr>
          <p:nvPr>
            <p:ph idx="1"/>
          </p:nvPr>
        </p:nvPicPr>
        <p:blipFill>
          <a:blip r:embed="rId2"/>
          <a:stretch>
            <a:fillRect/>
          </a:stretch>
        </p:blipFill>
        <p:spPr>
          <a:xfrm>
            <a:off x="6604001" y="1326776"/>
            <a:ext cx="5103906" cy="4303059"/>
          </a:xfrm>
        </p:spPr>
      </p:pic>
    </p:spTree>
    <p:extLst>
      <p:ext uri="{BB962C8B-B14F-4D97-AF65-F5344CB8AC3E}">
        <p14:creationId xmlns:p14="http://schemas.microsoft.com/office/powerpoint/2010/main" val="1417335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AEDD12-0837-A19C-392F-32A557F213EF}"/>
              </a:ext>
            </a:extLst>
          </p:cNvPr>
          <p:cNvSpPr>
            <a:spLocks noGrp="1"/>
          </p:cNvSpPr>
          <p:nvPr>
            <p:ph type="title"/>
          </p:nvPr>
        </p:nvSpPr>
        <p:spPr/>
        <p:txBody>
          <a:bodyPr>
            <a:normAutofit fontScale="90000"/>
          </a:bodyPr>
          <a:lstStyle/>
          <a:p>
            <a:r>
              <a:rPr lang="en-US" dirty="0"/>
              <a:t> accuracy comparison of different </a:t>
            </a:r>
            <a:r>
              <a:rPr lang="en-US" dirty="0" err="1"/>
              <a:t>modEls</a:t>
            </a:r>
            <a:r>
              <a:rPr lang="en-US" dirty="0"/>
              <a:t> on test data</a:t>
            </a:r>
            <a:endParaRPr lang="en-IN" dirty="0"/>
          </a:p>
        </p:txBody>
      </p:sp>
      <p:pic>
        <p:nvPicPr>
          <p:cNvPr id="9" name="Content Placeholder 8">
            <a:extLst>
              <a:ext uri="{FF2B5EF4-FFF2-40B4-BE49-F238E27FC236}">
                <a16:creationId xmlns:a16="http://schemas.microsoft.com/office/drawing/2014/main" id="{1A9E1C3C-FFAA-C29F-990B-6D455760657E}"/>
              </a:ext>
            </a:extLst>
          </p:cNvPr>
          <p:cNvPicPr>
            <a:picLocks noGrp="1" noChangeAspect="1"/>
          </p:cNvPicPr>
          <p:nvPr>
            <p:ph idx="1"/>
          </p:nvPr>
        </p:nvPicPr>
        <p:blipFill>
          <a:blip r:embed="rId2"/>
          <a:stretch>
            <a:fillRect/>
          </a:stretch>
        </p:blipFill>
        <p:spPr>
          <a:xfrm>
            <a:off x="6735763" y="1264023"/>
            <a:ext cx="4936284" cy="4545105"/>
          </a:xfrm>
        </p:spPr>
      </p:pic>
    </p:spTree>
    <p:extLst>
      <p:ext uri="{BB962C8B-B14F-4D97-AF65-F5344CB8AC3E}">
        <p14:creationId xmlns:p14="http://schemas.microsoft.com/office/powerpoint/2010/main" val="4203998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FE6C73-56E7-D45C-4785-B4AD12404CB9}"/>
              </a:ext>
            </a:extLst>
          </p:cNvPr>
          <p:cNvSpPr>
            <a:spLocks noGrp="1"/>
          </p:cNvSpPr>
          <p:nvPr>
            <p:ph type="title" idx="4294967295"/>
          </p:nvPr>
        </p:nvSpPr>
        <p:spPr>
          <a:xfrm>
            <a:off x="178420" y="2576628"/>
            <a:ext cx="3802566" cy="1218967"/>
          </a:xfrm>
        </p:spPr>
        <p:txBody>
          <a:bodyPr vert="horz" lIns="274320" tIns="182880" rIns="274320" bIns="182880" rtlCol="0" anchor="ctr" anchorCtr="1">
            <a:normAutofit fontScale="90000"/>
          </a:bodyPr>
          <a:lstStyle/>
          <a:p>
            <a:r>
              <a:rPr lang="en-US" sz="3200" dirty="0"/>
              <a:t>CROSS VALIDATION</a:t>
            </a:r>
          </a:p>
        </p:txBody>
      </p:sp>
      <p:pic>
        <p:nvPicPr>
          <p:cNvPr id="7" name="Content Placeholder 6">
            <a:extLst>
              <a:ext uri="{FF2B5EF4-FFF2-40B4-BE49-F238E27FC236}">
                <a16:creationId xmlns:a16="http://schemas.microsoft.com/office/drawing/2014/main" id="{ECD13418-51F1-3041-26AB-BE41A40F78B1}"/>
              </a:ext>
            </a:extLst>
          </p:cNvPr>
          <p:cNvPicPr>
            <a:picLocks noGrp="1" noChangeAspect="1"/>
          </p:cNvPicPr>
          <p:nvPr>
            <p:ph idx="4294967295"/>
          </p:nvPr>
        </p:nvPicPr>
        <p:blipFill>
          <a:blip r:embed="rId2"/>
          <a:stretch>
            <a:fillRect/>
          </a:stretch>
        </p:blipFill>
        <p:spPr>
          <a:xfrm>
            <a:off x="4449336" y="4764148"/>
            <a:ext cx="7504770" cy="1981780"/>
          </a:xfrm>
          <a:prstGeom prst="rect">
            <a:avLst/>
          </a:prstGeom>
        </p:spPr>
      </p:pic>
      <p:pic>
        <p:nvPicPr>
          <p:cNvPr id="8" name="Picture 7">
            <a:extLst>
              <a:ext uri="{FF2B5EF4-FFF2-40B4-BE49-F238E27FC236}">
                <a16:creationId xmlns:a16="http://schemas.microsoft.com/office/drawing/2014/main" id="{B08BAF7C-F2E5-6519-C077-5ABDC292C786}"/>
              </a:ext>
            </a:extLst>
          </p:cNvPr>
          <p:cNvPicPr>
            <a:picLocks noChangeAspect="1"/>
          </p:cNvPicPr>
          <p:nvPr/>
        </p:nvPicPr>
        <p:blipFill>
          <a:blip r:embed="rId3"/>
          <a:stretch>
            <a:fillRect/>
          </a:stretch>
        </p:blipFill>
        <p:spPr>
          <a:xfrm>
            <a:off x="4449336" y="0"/>
            <a:ext cx="7504769" cy="4641485"/>
          </a:xfrm>
          <a:prstGeom prst="rect">
            <a:avLst/>
          </a:prstGeom>
        </p:spPr>
      </p:pic>
    </p:spTree>
    <p:extLst>
      <p:ext uri="{BB962C8B-B14F-4D97-AF65-F5344CB8AC3E}">
        <p14:creationId xmlns:p14="http://schemas.microsoft.com/office/powerpoint/2010/main" val="3720191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FCB14-E048-3384-2AF7-E60C516FAE26}"/>
              </a:ext>
            </a:extLst>
          </p:cNvPr>
          <p:cNvSpPr>
            <a:spLocks noGrp="1"/>
          </p:cNvSpPr>
          <p:nvPr>
            <p:ph type="title"/>
          </p:nvPr>
        </p:nvSpPr>
        <p:spPr>
          <a:xfrm>
            <a:off x="3575824" y="289931"/>
            <a:ext cx="5040352" cy="986771"/>
          </a:xfrm>
        </p:spPr>
        <p:txBody>
          <a:bodyPr/>
          <a:lstStyle/>
          <a:p>
            <a:r>
              <a:rPr lang="en-US" dirty="0"/>
              <a:t>CONCLUSION</a:t>
            </a:r>
          </a:p>
        </p:txBody>
      </p:sp>
      <p:sp>
        <p:nvSpPr>
          <p:cNvPr id="3" name="Content Placeholder 2">
            <a:extLst>
              <a:ext uri="{FF2B5EF4-FFF2-40B4-BE49-F238E27FC236}">
                <a16:creationId xmlns:a16="http://schemas.microsoft.com/office/drawing/2014/main" id="{4A50007C-136B-4A34-7285-A5C3830CC4E8}"/>
              </a:ext>
            </a:extLst>
          </p:cNvPr>
          <p:cNvSpPr>
            <a:spLocks noGrp="1"/>
          </p:cNvSpPr>
          <p:nvPr>
            <p:ph idx="1"/>
          </p:nvPr>
        </p:nvSpPr>
        <p:spPr>
          <a:xfrm>
            <a:off x="334537" y="1371601"/>
            <a:ext cx="11485756" cy="5196468"/>
          </a:xfrm>
        </p:spPr>
        <p:txBody>
          <a:bodyPr>
            <a:normAutofit/>
          </a:bodyPr>
          <a:lstStyle/>
          <a:p>
            <a:pPr marL="0" indent="0">
              <a:buNone/>
            </a:pPr>
            <a:endParaRPr lang="en-US" dirty="0"/>
          </a:p>
          <a:p>
            <a:r>
              <a:rPr lang="en-US" dirty="0"/>
              <a:t>In summary, we tried to predict the correlation between the factors and cervical cancer.</a:t>
            </a:r>
          </a:p>
          <a:p>
            <a:r>
              <a:rPr lang="en-US" dirty="0"/>
              <a:t>The online dataset was collected from Kaggle.</a:t>
            </a:r>
          </a:p>
          <a:p>
            <a:r>
              <a:rPr lang="en-US" dirty="0"/>
              <a:t>Data cleaning was done by replacing the placeholders with standard missing value representation(</a:t>
            </a:r>
            <a:r>
              <a:rPr lang="en-US" dirty="0" err="1"/>
              <a:t>NaN</a:t>
            </a:r>
            <a:r>
              <a:rPr lang="en-US" dirty="0"/>
              <a:t>), dropping the columns, converting the subjective data to categorical, removing the outliers of numerical variables and removing the outliers of numerical variables and removing the null values from the data.</a:t>
            </a:r>
          </a:p>
          <a:p>
            <a:r>
              <a:rPr lang="en-US" dirty="0"/>
              <a:t>Data visualization was done by plotting the histograms of the variables.</a:t>
            </a:r>
          </a:p>
          <a:p>
            <a:r>
              <a:rPr lang="en-US" dirty="0"/>
              <a:t>We developed the models including Logistic Regression, Support Vector Machine, Random Forest and Decision Tree</a:t>
            </a:r>
          </a:p>
          <a:p>
            <a:r>
              <a:rPr lang="en-US" dirty="0"/>
              <a:t>We compared the accuracy of different models on Train Data and Test Data.</a:t>
            </a:r>
          </a:p>
          <a:p>
            <a:r>
              <a:rPr lang="en-US" dirty="0"/>
              <a:t>We found that the Decision Tree has comparatively given the prediction better. </a:t>
            </a:r>
          </a:p>
          <a:p>
            <a:r>
              <a:rPr lang="en-US" dirty="0"/>
              <a:t>We have not observed enough accuracy to conclude that this dataset helps predict the correlation between those factors and cervical cancer incidence.</a:t>
            </a:r>
          </a:p>
          <a:p>
            <a:r>
              <a:rPr lang="en-US" dirty="0"/>
              <a:t>We are accepting the null hypothesis as the observed p-value is greater </a:t>
            </a:r>
            <a:r>
              <a:rPr lang="en-US"/>
              <a:t>than 0.05.</a:t>
            </a:r>
            <a:endParaRPr lang="en-US" dirty="0"/>
          </a:p>
        </p:txBody>
      </p:sp>
    </p:spTree>
    <p:extLst>
      <p:ext uri="{BB962C8B-B14F-4D97-AF65-F5344CB8AC3E}">
        <p14:creationId xmlns:p14="http://schemas.microsoft.com/office/powerpoint/2010/main" val="1441720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B07C7-2044-D69E-E03D-A0C2C5808246}"/>
              </a:ext>
            </a:extLst>
          </p:cNvPr>
          <p:cNvSpPr>
            <a:spLocks noGrp="1"/>
          </p:cNvSpPr>
          <p:nvPr>
            <p:ph type="title"/>
          </p:nvPr>
        </p:nvSpPr>
        <p:spPr>
          <a:xfrm>
            <a:off x="4317999" y="308132"/>
            <a:ext cx="3556001" cy="805910"/>
          </a:xfrm>
        </p:spPr>
        <p:txBody>
          <a:bodyPr/>
          <a:lstStyle/>
          <a:p>
            <a:r>
              <a:rPr lang="en-US" dirty="0"/>
              <a:t>INTRODUCTION</a:t>
            </a:r>
          </a:p>
        </p:txBody>
      </p:sp>
      <p:sp>
        <p:nvSpPr>
          <p:cNvPr id="3" name="Content Placeholder 2">
            <a:extLst>
              <a:ext uri="{FF2B5EF4-FFF2-40B4-BE49-F238E27FC236}">
                <a16:creationId xmlns:a16="http://schemas.microsoft.com/office/drawing/2014/main" id="{E51084FF-DEE3-F4E3-E751-F04DDE1C5AA6}"/>
              </a:ext>
            </a:extLst>
          </p:cNvPr>
          <p:cNvSpPr>
            <a:spLocks noGrp="1"/>
          </p:cNvSpPr>
          <p:nvPr>
            <p:ph idx="1"/>
          </p:nvPr>
        </p:nvSpPr>
        <p:spPr>
          <a:xfrm>
            <a:off x="303320" y="1533695"/>
            <a:ext cx="11585360" cy="4896922"/>
          </a:xfrm>
        </p:spPr>
        <p:txBody>
          <a:bodyPr>
            <a:noAutofit/>
          </a:bodyPr>
          <a:lstStyle/>
          <a:p>
            <a:pPr algn="just"/>
            <a:r>
              <a:rPr lang="en-US" dirty="0">
                <a:latin typeface="Times New Roman" panose="02020603050405020304" pitchFamily="18" charset="0"/>
                <a:cs typeface="Times New Roman" panose="02020603050405020304" pitchFamily="18" charset="0"/>
              </a:rPr>
              <a:t>Every year, cervical cancer is diagnosed in over half a million women, and the disease leads to more than 300,000 fatalities globally (Cohen et al., 2019). </a:t>
            </a:r>
          </a:p>
          <a:p>
            <a:pPr algn="just"/>
            <a:r>
              <a:rPr lang="en-US" dirty="0">
                <a:latin typeface="Times New Roman" panose="02020603050405020304" pitchFamily="18" charset="0"/>
                <a:cs typeface="Times New Roman" panose="02020603050405020304" pitchFamily="18" charset="0"/>
              </a:rPr>
              <a:t>As per the latest data, cervical cancer holds the fourteenth position among all cancer types and is the fourth most prevalent cancer among women worldwide (Fowler et al., 2022). </a:t>
            </a:r>
          </a:p>
          <a:p>
            <a:pPr algn="just"/>
            <a:r>
              <a:rPr lang="en-US" dirty="0">
                <a:latin typeface="Times New Roman" panose="02020603050405020304" pitchFamily="18" charset="0"/>
                <a:cs typeface="Times New Roman" panose="02020603050405020304" pitchFamily="18" charset="0"/>
              </a:rPr>
              <a:t> The risk of cervical cancer is significantly influenced by factors such as early initiation of sexual activity and having multiple sexual partners. Additionally, variations in the incidence of cervical cancer among different countries can be attributed to the implementation of screening programs. While the overall trend suggests a reduction in both incidence and mortality, there are indications of an elevated risk of cervical cancer, likely associated with shifts in sexual behavior. Smoking and human papillomavirus (HPV) infection are currently recognized as significant factors in the multifaceted and progressive process of cervical carcinogenesis (Zhang et al., 2020). </a:t>
            </a:r>
          </a:p>
          <a:p>
            <a:pPr algn="just"/>
            <a:r>
              <a:rPr lang="en-US" dirty="0">
                <a:latin typeface="Times New Roman" panose="02020603050405020304" pitchFamily="18" charset="0"/>
                <a:cs typeface="Times New Roman" panose="02020603050405020304" pitchFamily="18" charset="0"/>
              </a:rPr>
              <a:t> Interventions for cervical cancer primarily center on primary and secondary prevention. The most effective approach to reduce the impact of cervical cancer and lower mortality rates is through primary prevention and regular screening (Fowler et al., 2022. We utilized this dataset to develop a model for the identification of individuals with a high risk of cervical cancer.</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296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027311-1584-1475-39A4-262AADFC4790}"/>
              </a:ext>
            </a:extLst>
          </p:cNvPr>
          <p:cNvSpPr>
            <a:spLocks noGrp="1"/>
          </p:cNvSpPr>
          <p:nvPr>
            <p:ph idx="4294967295"/>
          </p:nvPr>
        </p:nvSpPr>
        <p:spPr>
          <a:xfrm>
            <a:off x="304800" y="377952"/>
            <a:ext cx="11460480" cy="6022848"/>
          </a:xfrm>
        </p:spPr>
        <p:txBody>
          <a:bodyPr>
            <a:normAutofit/>
          </a:bodyPr>
          <a:lstStyle/>
          <a:p>
            <a:pPr marL="0" indent="0" algn="just">
              <a:buNone/>
            </a:pPr>
            <a:r>
              <a:rPr lang="en-US" sz="2400" b="1" dirty="0">
                <a:solidFill>
                  <a:srgbClr val="404040"/>
                </a:solidFill>
                <a:latin typeface="Times New Roman" panose="02020603050405020304" pitchFamily="18" charset="0"/>
                <a:cs typeface="Times New Roman" panose="02020603050405020304" pitchFamily="18" charset="0"/>
              </a:rPr>
              <a:t>AIM:</a:t>
            </a:r>
          </a:p>
          <a:p>
            <a:pPr marL="0" indent="0" algn="just">
              <a:buNone/>
            </a:pPr>
            <a:r>
              <a:rPr lang="en-US" sz="2000" dirty="0">
                <a:solidFill>
                  <a:srgbClr val="404040"/>
                </a:solidFill>
                <a:latin typeface="Times New Roman" panose="02020603050405020304" pitchFamily="18" charset="0"/>
                <a:cs typeface="Times New Roman" panose="02020603050405020304" pitchFamily="18" charset="0"/>
              </a:rPr>
              <a:t>The dataset titled "Cervical Cancer Epidemiology: Insights into Hormonal Contraceptives, IUD, Age, and Smoking" aims to provide important insights and support research on the connection between cervical cancer and four significant factors. By gathering and examining data related to these elements, the dataset seeks to offer a comprehensive understanding of cervical cancer epidemiology concerning hormonal contraceptives, IUD usage, and age. This valuable information can empower researchers and healthcare professionals to make informed decisions, develop effective prevention strategies, and enhance the quality of patient care.</a:t>
            </a:r>
          </a:p>
          <a:p>
            <a:pPr marL="0" indent="0" algn="just">
              <a:buNone/>
            </a:pPr>
            <a:r>
              <a:rPr lang="en-US" sz="2400" b="1" dirty="0">
                <a:solidFill>
                  <a:srgbClr val="404040"/>
                </a:solidFill>
                <a:latin typeface="Times New Roman" panose="02020603050405020304" pitchFamily="18" charset="0"/>
                <a:cs typeface="Times New Roman" panose="02020603050405020304" pitchFamily="18" charset="0"/>
              </a:rPr>
              <a:t>PURPOSE:</a:t>
            </a:r>
          </a:p>
          <a:p>
            <a:pPr marL="0" indent="0" algn="just">
              <a:buNone/>
            </a:pPr>
            <a:r>
              <a:rPr lang="en-US" sz="2000" dirty="0">
                <a:solidFill>
                  <a:srgbClr val="404040"/>
                </a:solidFill>
                <a:latin typeface="Times New Roman" panose="02020603050405020304" pitchFamily="18" charset="0"/>
                <a:cs typeface="Times New Roman" panose="02020603050405020304" pitchFamily="18" charset="0"/>
              </a:rPr>
              <a:t>The purpose of this project is to gain insights into cervical cancer patterns linked to age, number of sexual partners, number of pregnancies, smoking, hormonal contraceptives, IUD usage and STDs.</a:t>
            </a:r>
          </a:p>
          <a:p>
            <a:pPr marL="0" indent="0" algn="just">
              <a:buNone/>
            </a:pPr>
            <a:r>
              <a:rPr lang="en-US" sz="2000" dirty="0">
                <a:solidFill>
                  <a:srgbClr val="404040"/>
                </a:solidFill>
                <a:latin typeface="Times New Roman" panose="02020603050405020304" pitchFamily="18" charset="0"/>
                <a:cs typeface="Times New Roman" panose="02020603050405020304" pitchFamily="18" charset="0"/>
              </a:rPr>
              <a:t>To correlate the above mentioned factors with cervical cancer using machine learning models to gain perspective on their role in the cervical cancer incidence.</a:t>
            </a:r>
          </a:p>
          <a:p>
            <a:pPr marL="0" indent="0" algn="just">
              <a:buNone/>
            </a:pPr>
            <a:r>
              <a:rPr lang="en-US" sz="2400" b="1" dirty="0">
                <a:solidFill>
                  <a:srgbClr val="404040"/>
                </a:solidFill>
                <a:latin typeface="Times New Roman" panose="02020603050405020304" pitchFamily="18" charset="0"/>
                <a:cs typeface="Times New Roman" panose="02020603050405020304" pitchFamily="18" charset="0"/>
              </a:rPr>
              <a:t>RESEARCH QUESTION:</a:t>
            </a:r>
          </a:p>
          <a:p>
            <a:pPr marL="0" indent="0" algn="just">
              <a:buNone/>
            </a:pPr>
            <a:r>
              <a:rPr lang="en-US" sz="2000" dirty="0">
                <a:solidFill>
                  <a:srgbClr val="404040"/>
                </a:solidFill>
                <a:latin typeface="Times New Roman" panose="02020603050405020304" pitchFamily="18" charset="0"/>
                <a:cs typeface="Times New Roman" panose="02020603050405020304" pitchFamily="18" charset="0"/>
              </a:rPr>
              <a:t>How do hormonal contraceptives, IUD usage, age, and smoking contribute to the epidemiology of cervical cancer? Specifically, what are the interconnections, correlations, or trends among these factors in relation to the occurrence and prevalence of cervical cancer?</a:t>
            </a:r>
          </a:p>
          <a:p>
            <a:pPr algn="just"/>
            <a:endParaRPr lang="en-US" dirty="0">
              <a:solidFill>
                <a:srgbClr val="404040"/>
              </a:solidFill>
            </a:endParaRPr>
          </a:p>
        </p:txBody>
      </p:sp>
    </p:spTree>
    <p:extLst>
      <p:ext uri="{BB962C8B-B14F-4D97-AF65-F5344CB8AC3E}">
        <p14:creationId xmlns:p14="http://schemas.microsoft.com/office/powerpoint/2010/main" val="969393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AE6ED-9771-3170-0301-553D017CBF9A}"/>
              </a:ext>
            </a:extLst>
          </p:cNvPr>
          <p:cNvSpPr>
            <a:spLocks noGrp="1"/>
          </p:cNvSpPr>
          <p:nvPr>
            <p:ph type="title"/>
          </p:nvPr>
        </p:nvSpPr>
        <p:spPr>
          <a:xfrm>
            <a:off x="2231136" y="964692"/>
            <a:ext cx="7729728" cy="1188720"/>
          </a:xfrm>
        </p:spPr>
        <p:txBody>
          <a:bodyPr>
            <a:normAutofit/>
          </a:bodyPr>
          <a:lstStyle/>
          <a:p>
            <a:r>
              <a:rPr lang="en-US"/>
              <a:t>HYPOTHESIS</a:t>
            </a:r>
            <a:endParaRPr lang="en-US" dirty="0"/>
          </a:p>
        </p:txBody>
      </p:sp>
      <p:graphicFrame>
        <p:nvGraphicFramePr>
          <p:cNvPr id="5" name="Content Placeholder 2">
            <a:extLst>
              <a:ext uri="{FF2B5EF4-FFF2-40B4-BE49-F238E27FC236}">
                <a16:creationId xmlns:a16="http://schemas.microsoft.com/office/drawing/2014/main" id="{129B6A86-6D92-A8A7-86E8-62DF90A04934}"/>
              </a:ext>
            </a:extLst>
          </p:cNvPr>
          <p:cNvGraphicFramePr>
            <a:graphicFrameLocks noGrp="1"/>
          </p:cNvGraphicFramePr>
          <p:nvPr>
            <p:ph idx="1"/>
            <p:extLst>
              <p:ext uri="{D42A27DB-BD31-4B8C-83A1-F6EECF244321}">
                <p14:modId xmlns:p14="http://schemas.microsoft.com/office/powerpoint/2010/main" val="1628401810"/>
              </p:ext>
            </p:extLst>
          </p:nvPr>
        </p:nvGraphicFramePr>
        <p:xfrm>
          <a:off x="965201" y="2638425"/>
          <a:ext cx="10261600" cy="3101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6485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4D058-09A5-9D8E-1E79-886AADEC3212}"/>
              </a:ext>
            </a:extLst>
          </p:cNvPr>
          <p:cNvSpPr>
            <a:spLocks noGrp="1"/>
          </p:cNvSpPr>
          <p:nvPr>
            <p:ph type="title"/>
          </p:nvPr>
        </p:nvSpPr>
        <p:spPr>
          <a:xfrm>
            <a:off x="4492979" y="254001"/>
            <a:ext cx="3556000" cy="886177"/>
          </a:xfrm>
        </p:spPr>
        <p:txBody>
          <a:bodyPr>
            <a:normAutofit/>
          </a:bodyPr>
          <a:lstStyle/>
          <a:p>
            <a:r>
              <a:rPr lang="en-US" dirty="0"/>
              <a:t>METHODOLOGY</a:t>
            </a:r>
          </a:p>
        </p:txBody>
      </p:sp>
      <p:graphicFrame>
        <p:nvGraphicFramePr>
          <p:cNvPr id="5" name="Content Placeholder 2">
            <a:extLst>
              <a:ext uri="{FF2B5EF4-FFF2-40B4-BE49-F238E27FC236}">
                <a16:creationId xmlns:a16="http://schemas.microsoft.com/office/drawing/2014/main" id="{0AE77A82-4FB9-9114-B008-22FBC8FA6DAA}"/>
              </a:ext>
            </a:extLst>
          </p:cNvPr>
          <p:cNvGraphicFramePr>
            <a:graphicFrameLocks noGrp="1"/>
          </p:cNvGraphicFramePr>
          <p:nvPr>
            <p:ph idx="1"/>
            <p:extLst>
              <p:ext uri="{D42A27DB-BD31-4B8C-83A1-F6EECF244321}">
                <p14:modId xmlns:p14="http://schemas.microsoft.com/office/powerpoint/2010/main" val="834863518"/>
              </p:ext>
            </p:extLst>
          </p:nvPr>
        </p:nvGraphicFramePr>
        <p:xfrm>
          <a:off x="203200" y="1286934"/>
          <a:ext cx="11808177" cy="5317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7756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36D56-402D-56F6-4033-873A02FE5668}"/>
              </a:ext>
            </a:extLst>
          </p:cNvPr>
          <p:cNvSpPr>
            <a:spLocks noGrp="1"/>
          </p:cNvSpPr>
          <p:nvPr>
            <p:ph type="title" idx="4294967295"/>
          </p:nvPr>
        </p:nvSpPr>
        <p:spPr>
          <a:xfrm>
            <a:off x="2955073" y="172806"/>
            <a:ext cx="5675971" cy="877887"/>
          </a:xfrm>
        </p:spPr>
        <p:txBody>
          <a:bodyPr/>
          <a:lstStyle/>
          <a:p>
            <a:r>
              <a:rPr lang="en-US" dirty="0"/>
              <a:t>Reading the dataset</a:t>
            </a:r>
          </a:p>
        </p:txBody>
      </p:sp>
      <p:pic>
        <p:nvPicPr>
          <p:cNvPr id="5" name="Content Placeholder 4">
            <a:extLst>
              <a:ext uri="{FF2B5EF4-FFF2-40B4-BE49-F238E27FC236}">
                <a16:creationId xmlns:a16="http://schemas.microsoft.com/office/drawing/2014/main" id="{F2DFBD1B-D791-1179-009A-943A19D6CE25}"/>
              </a:ext>
            </a:extLst>
          </p:cNvPr>
          <p:cNvPicPr>
            <a:picLocks noGrp="1" noChangeAspect="1"/>
          </p:cNvPicPr>
          <p:nvPr>
            <p:ph idx="4294967295"/>
          </p:nvPr>
        </p:nvPicPr>
        <p:blipFill>
          <a:blip r:embed="rId2"/>
          <a:stretch>
            <a:fillRect/>
          </a:stretch>
        </p:blipFill>
        <p:spPr>
          <a:xfrm>
            <a:off x="200722" y="1323630"/>
            <a:ext cx="11764537" cy="5391381"/>
          </a:xfrm>
        </p:spPr>
      </p:pic>
    </p:spTree>
    <p:extLst>
      <p:ext uri="{BB962C8B-B14F-4D97-AF65-F5344CB8AC3E}">
        <p14:creationId xmlns:p14="http://schemas.microsoft.com/office/powerpoint/2010/main" val="1185790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ABF1B-ADCB-72FE-29E4-B26191F41305}"/>
              </a:ext>
            </a:extLst>
          </p:cNvPr>
          <p:cNvSpPr>
            <a:spLocks noGrp="1"/>
          </p:cNvSpPr>
          <p:nvPr>
            <p:ph type="title"/>
          </p:nvPr>
        </p:nvSpPr>
        <p:spPr>
          <a:xfrm>
            <a:off x="2184672" y="327861"/>
            <a:ext cx="7729728" cy="1009073"/>
          </a:xfrm>
        </p:spPr>
        <p:txBody>
          <a:bodyPr>
            <a:normAutofit/>
          </a:bodyPr>
          <a:lstStyle/>
          <a:p>
            <a:r>
              <a:rPr lang="en-US"/>
              <a:t>DATA CLEANING</a:t>
            </a:r>
            <a:endParaRPr lang="en-US" dirty="0"/>
          </a:p>
        </p:txBody>
      </p:sp>
      <p:graphicFrame>
        <p:nvGraphicFramePr>
          <p:cNvPr id="13" name="Content Placeholder 2">
            <a:extLst>
              <a:ext uri="{FF2B5EF4-FFF2-40B4-BE49-F238E27FC236}">
                <a16:creationId xmlns:a16="http://schemas.microsoft.com/office/drawing/2014/main" id="{A3AB0011-271E-57ED-958E-BA9D576D4B01}"/>
              </a:ext>
            </a:extLst>
          </p:cNvPr>
          <p:cNvGraphicFramePr>
            <a:graphicFrameLocks noGrp="1"/>
          </p:cNvGraphicFramePr>
          <p:nvPr>
            <p:ph idx="1"/>
            <p:extLst>
              <p:ext uri="{D42A27DB-BD31-4B8C-83A1-F6EECF244321}">
                <p14:modId xmlns:p14="http://schemas.microsoft.com/office/powerpoint/2010/main" val="4051868837"/>
              </p:ext>
            </p:extLst>
          </p:nvPr>
        </p:nvGraphicFramePr>
        <p:xfrm>
          <a:off x="423746" y="1683833"/>
          <a:ext cx="11251581" cy="47281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7029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DCA398B-8CB4-4C0C-89C6-A8AB6F78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3629B3-1A22-473D-2F11-96A0A2ECF339}"/>
              </a:ext>
            </a:extLst>
          </p:cNvPr>
          <p:cNvSpPr>
            <a:spLocks noGrp="1"/>
          </p:cNvSpPr>
          <p:nvPr>
            <p:ph type="title"/>
          </p:nvPr>
        </p:nvSpPr>
        <p:spPr>
          <a:xfrm>
            <a:off x="804672" y="1290025"/>
            <a:ext cx="4475892" cy="1188720"/>
          </a:xfrm>
          <a:solidFill>
            <a:srgbClr val="FFFFFF"/>
          </a:solidFill>
          <a:ln>
            <a:solidFill>
              <a:srgbClr val="404040"/>
            </a:solidFill>
          </a:ln>
        </p:spPr>
        <p:txBody>
          <a:bodyPr>
            <a:normAutofit/>
          </a:bodyPr>
          <a:lstStyle/>
          <a:p>
            <a:r>
              <a:rPr lang="en-US" dirty="0"/>
              <a:t>Outliers</a:t>
            </a:r>
          </a:p>
        </p:txBody>
      </p:sp>
      <p:sp>
        <p:nvSpPr>
          <p:cNvPr id="3" name="Content Placeholder 2">
            <a:extLst>
              <a:ext uri="{FF2B5EF4-FFF2-40B4-BE49-F238E27FC236}">
                <a16:creationId xmlns:a16="http://schemas.microsoft.com/office/drawing/2014/main" id="{A73E840B-E378-0601-0CCC-BE94C3C47289}"/>
              </a:ext>
            </a:extLst>
          </p:cNvPr>
          <p:cNvSpPr>
            <a:spLocks noGrp="1"/>
          </p:cNvSpPr>
          <p:nvPr>
            <p:ph idx="1"/>
          </p:nvPr>
        </p:nvSpPr>
        <p:spPr>
          <a:xfrm>
            <a:off x="804672" y="2858703"/>
            <a:ext cx="4475892" cy="3042547"/>
          </a:xfrm>
        </p:spPr>
        <p:txBody>
          <a:bodyPr>
            <a:normAutofit/>
          </a:bodyPr>
          <a:lstStyle/>
          <a:p>
            <a:r>
              <a:rPr lang="en-US">
                <a:solidFill>
                  <a:srgbClr val="FFFFFF"/>
                </a:solidFill>
              </a:rPr>
              <a:t>Detected the outliers</a:t>
            </a:r>
          </a:p>
          <a:p>
            <a:r>
              <a:rPr lang="en-US">
                <a:solidFill>
                  <a:srgbClr val="FFFFFF"/>
                </a:solidFill>
              </a:rPr>
              <a:t>Successfully capped the outliers</a:t>
            </a:r>
          </a:p>
          <a:p>
            <a:endParaRPr lang="en-US">
              <a:solidFill>
                <a:srgbClr val="FFFFFF"/>
              </a:solidFill>
            </a:endParaRPr>
          </a:p>
        </p:txBody>
      </p:sp>
      <p:sp>
        <p:nvSpPr>
          <p:cNvPr id="11" name="Rectangle 10">
            <a:extLst>
              <a:ext uri="{FF2B5EF4-FFF2-40B4-BE49-F238E27FC236}">
                <a16:creationId xmlns:a16="http://schemas.microsoft.com/office/drawing/2014/main" id="{9E8345C6-0280-4226-BD83-7333BA6C3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9823778-D290-4538-B146-1F73C3755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ell phone&#10;&#10;Description automatically generated">
            <a:extLst>
              <a:ext uri="{FF2B5EF4-FFF2-40B4-BE49-F238E27FC236}">
                <a16:creationId xmlns:a16="http://schemas.microsoft.com/office/drawing/2014/main" id="{0C676922-0FFF-D6A5-DD62-1D339DFAAE92}"/>
              </a:ext>
            </a:extLst>
          </p:cNvPr>
          <p:cNvPicPr>
            <a:picLocks noChangeAspect="1"/>
          </p:cNvPicPr>
          <p:nvPr/>
        </p:nvPicPr>
        <p:blipFill rotWithShape="1">
          <a:blip r:embed="rId2"/>
          <a:srcRect t="22323" b="25843"/>
          <a:stretch/>
        </p:blipFill>
        <p:spPr>
          <a:xfrm>
            <a:off x="6233532" y="546410"/>
            <a:ext cx="5776332" cy="6066263"/>
          </a:xfrm>
          <a:prstGeom prst="rect">
            <a:avLst/>
          </a:prstGeom>
          <a:ln w="31750">
            <a:noFill/>
          </a:ln>
        </p:spPr>
      </p:pic>
      <p:sp>
        <p:nvSpPr>
          <p:cNvPr id="19" name="TextBox 18">
            <a:extLst>
              <a:ext uri="{FF2B5EF4-FFF2-40B4-BE49-F238E27FC236}">
                <a16:creationId xmlns:a16="http://schemas.microsoft.com/office/drawing/2014/main" id="{3AE99021-43DB-2114-73C4-7F0D239A70D3}"/>
              </a:ext>
            </a:extLst>
          </p:cNvPr>
          <p:cNvSpPr txBox="1"/>
          <p:nvPr/>
        </p:nvSpPr>
        <p:spPr>
          <a:xfrm>
            <a:off x="8396868" y="51306"/>
            <a:ext cx="1951464" cy="369332"/>
          </a:xfrm>
          <a:prstGeom prst="rect">
            <a:avLst/>
          </a:prstGeom>
          <a:noFill/>
        </p:spPr>
        <p:txBody>
          <a:bodyPr wrap="square" rtlCol="0">
            <a:spAutoFit/>
          </a:bodyPr>
          <a:lstStyle/>
          <a:p>
            <a:r>
              <a:rPr lang="en-US" dirty="0"/>
              <a:t>AFTER CAPPING</a:t>
            </a:r>
          </a:p>
        </p:txBody>
      </p:sp>
    </p:spTree>
    <p:extLst>
      <p:ext uri="{BB962C8B-B14F-4D97-AF65-F5344CB8AC3E}">
        <p14:creationId xmlns:p14="http://schemas.microsoft.com/office/powerpoint/2010/main" val="161236516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285</TotalTime>
  <Words>1055</Words>
  <Application>Microsoft Office PowerPoint</Application>
  <PresentationFormat>Widescreen</PresentationFormat>
  <Paragraphs>93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Gill Sans MT</vt:lpstr>
      <vt:lpstr>Times New Roman</vt:lpstr>
      <vt:lpstr>Parcel</vt:lpstr>
      <vt:lpstr>CERVICAL CANCER EPIDEMIOLOGY</vt:lpstr>
      <vt:lpstr>GROUP-8</vt:lpstr>
      <vt:lpstr>INTRODUCTION</vt:lpstr>
      <vt:lpstr>PowerPoint Presentation</vt:lpstr>
      <vt:lpstr>HYPOTHESIS</vt:lpstr>
      <vt:lpstr>METHODOLOGY</vt:lpstr>
      <vt:lpstr>Reading the dataset</vt:lpstr>
      <vt:lpstr>DATA CLEANING</vt:lpstr>
      <vt:lpstr>Outliers</vt:lpstr>
      <vt:lpstr>STATISTICAL TESTING</vt:lpstr>
      <vt:lpstr>HEATMAP OF TOP CORRELATION AFTER IMPUTATION</vt:lpstr>
      <vt:lpstr>DATA VISUALIZATION</vt:lpstr>
      <vt:lpstr>PowerPoint Presentation</vt:lpstr>
      <vt:lpstr>PowerPoint Presentation</vt:lpstr>
      <vt:lpstr>Machine learning models</vt:lpstr>
      <vt:lpstr>LOGISTIC REGRESSION TESTING ACCURACY:0.96 ACCURACY CURVE: 0.87</vt:lpstr>
      <vt:lpstr>SUPPORT VECTOR MACHINE (SVM) TESTING ACCURACY:0.97 ACCURACY CURVE: 0.87</vt:lpstr>
      <vt:lpstr>RANDOM FOREST TESTING ACCURACY:0.94 ACCURACY CURVE: 0.89</vt:lpstr>
      <vt:lpstr>DECISION TREE TESTING ACCURACY:0.94 ACCURACY CURVE: 0.73</vt:lpstr>
      <vt:lpstr> accuracy comparison of different moDELs on tRAIN data</vt:lpstr>
      <vt:lpstr> accuracy comparison of different modEls on test data</vt:lpstr>
      <vt:lpstr>CROSS VALIDATION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CERVICAL CANCER EPIDEMIOLOGY</dc:title>
  <dc:creator>Vontimitta, Mahitha</dc:creator>
  <cp:lastModifiedBy>Kalepu, Srinath</cp:lastModifiedBy>
  <cp:revision>5</cp:revision>
  <dcterms:created xsi:type="dcterms:W3CDTF">2023-12-02T00:23:43Z</dcterms:created>
  <dcterms:modified xsi:type="dcterms:W3CDTF">2023-12-05T17:12:09Z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71f8311-686c-44c9-94ad-d1938d0901a0_Enabled">
    <vt:lpwstr>true</vt:lpwstr>
  </property>
  <property fmtid="{D5CDD505-2E9C-101B-9397-08002B2CF9AE}" pid="3" name="MSIP_Label_371f8311-686c-44c9-94ad-d1938d0901a0_SetDate">
    <vt:lpwstr>2023-12-05T04:36:02Z</vt:lpwstr>
  </property>
  <property fmtid="{D5CDD505-2E9C-101B-9397-08002B2CF9AE}" pid="4" name="MSIP_Label_371f8311-686c-44c9-94ad-d1938d0901a0_Method">
    <vt:lpwstr>Privileged</vt:lpwstr>
  </property>
  <property fmtid="{D5CDD505-2E9C-101B-9397-08002B2CF9AE}" pid="5" name="MSIP_Label_371f8311-686c-44c9-94ad-d1938d0901a0_Name">
    <vt:lpwstr>Public</vt:lpwstr>
  </property>
  <property fmtid="{D5CDD505-2E9C-101B-9397-08002B2CF9AE}" pid="6" name="MSIP_Label_371f8311-686c-44c9-94ad-d1938d0901a0_SiteId">
    <vt:lpwstr>1113be34-aed1-4d00-ab4b-cdd02510be91</vt:lpwstr>
  </property>
  <property fmtid="{D5CDD505-2E9C-101B-9397-08002B2CF9AE}" pid="7" name="MSIP_Label_371f8311-686c-44c9-94ad-d1938d0901a0_ActionId">
    <vt:lpwstr>e8a9cc44-10dc-402d-af67-5275dda55ae5</vt:lpwstr>
  </property>
  <property fmtid="{D5CDD505-2E9C-101B-9397-08002B2CF9AE}" pid="8" name="MSIP_Label_371f8311-686c-44c9-94ad-d1938d0901a0_ContentBits">
    <vt:lpwstr>0</vt:lpwstr>
  </property>
</Properties>
</file>