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lexandria Bold" charset="1" panose="00000000000000000000"/>
      <p:regular r:id="rId19"/>
    </p:embeddedFont>
    <p:embeddedFont>
      <p:font typeface="Garet" charset="1" panose="00000000000000000000"/>
      <p:regular r:id="rId20"/>
    </p:embeddedFont>
    <p:embeddedFont>
      <p:font typeface="Garet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1514" y="3003548"/>
            <a:ext cx="15437786" cy="323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40"/>
              </a:lnSpc>
            </a:pPr>
            <a:r>
              <a:rPr lang="en-US" b="true" sz="9314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EDA ON RESTAURANT SALES DATA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88032" y="6735727"/>
            <a:ext cx="10162036" cy="77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Arun Sundhar 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3857" y="3101636"/>
            <a:ext cx="11400286" cy="601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36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T-Test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Compared sales between top 2 categories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p-value &lt; 0.05 → Significant difference</a:t>
            </a:r>
          </a:p>
          <a:p>
            <a:pPr algn="just">
              <a:lnSpc>
                <a:spcPts val="5250"/>
              </a:lnSpc>
            </a:pPr>
          </a:p>
          <a:p>
            <a:pPr algn="just">
              <a:lnSpc>
                <a:spcPts val="5400"/>
              </a:lnSpc>
            </a:pPr>
            <a:r>
              <a:rPr lang="en-US" sz="36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ANOVA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Compared across all categories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p-value ≈ 0 → At least one category has significantly different sales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83557"/>
            <a:ext cx="16230600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STATISTICAL 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05689" y="2780799"/>
            <a:ext cx="12876622" cy="52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Certain categories (like Main Dishes) consistently dominate sales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Cash is the most common payment method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Seasonal/monthly spikes show peak dining times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Sales differ significantly across categories (confirmed by stats)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83557"/>
            <a:ext cx="16230600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INSIGHTS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65672" y="2761749"/>
            <a:ext cx="14784371" cy="666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Cleaned messy restaurant sales data successfully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Identified customer preferences in categories &amp; payments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Found seasonal demand trends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Statistical validation strengthens findings</a:t>
            </a:r>
          </a:p>
          <a:p>
            <a:pPr algn="just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Insights can help in:</a:t>
            </a:r>
          </a:p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1.</a:t>
            </a: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Menu optimization</a:t>
            </a:r>
          </a:p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2.Payment strategy planning</a:t>
            </a:r>
          </a:p>
          <a:p>
            <a:pPr algn="just">
              <a:lnSpc>
                <a:spcPts val="5250"/>
              </a:lnSpc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3.Seasonal promotion.</a:t>
            </a:r>
          </a:p>
          <a:p>
            <a:pPr algn="just">
              <a:lnSpc>
                <a:spcPts val="52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83557"/>
            <a:ext cx="16230600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4041844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483557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84287" y="3961863"/>
            <a:ext cx="13629969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Dataset from Kaggle: “Restaurant Sales – Dirty Data for Cleaning Training”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Contains intentionally messy sales data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Goal: Clean data, explore patterns, and extract business insights</a:t>
            </a: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73142" y="3385870"/>
            <a:ext cx="10941715" cy="4633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6414" indent="-378207" lvl="1">
              <a:lnSpc>
                <a:spcPts val="5255"/>
              </a:lnSpc>
              <a:buFont typeface="Arial"/>
              <a:buChar char="•"/>
            </a:pPr>
            <a:r>
              <a:rPr lang="en-US" sz="350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Columns: Customer ID, Category, Item, Price, Quantity, Order Total, Order Date, Payment Method</a:t>
            </a:r>
          </a:p>
          <a:p>
            <a:pPr algn="l" marL="756414" indent="-378207" lvl="1">
              <a:lnSpc>
                <a:spcPts val="5255"/>
              </a:lnSpc>
              <a:buFont typeface="Arial"/>
              <a:buChar char="•"/>
            </a:pPr>
            <a:r>
              <a:rPr lang="en-US" sz="350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Derived Features: Year, Month, Day, Weekday</a:t>
            </a:r>
          </a:p>
          <a:p>
            <a:pPr algn="l" marL="756414" indent="-378207" lvl="1">
              <a:lnSpc>
                <a:spcPts val="5255"/>
              </a:lnSpc>
              <a:buFont typeface="Arial"/>
              <a:buChar char="•"/>
            </a:pPr>
            <a:r>
              <a:rPr lang="en-US" sz="350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Size: ~5000 records</a:t>
            </a:r>
          </a:p>
          <a:p>
            <a:pPr algn="l">
              <a:lnSpc>
                <a:spcPts val="525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483557"/>
            <a:ext cx="16230600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DATASET OVERVIEW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167950" y="572620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483557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DATA CLEANING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960736" y="3775075"/>
            <a:ext cx="5889308" cy="4565171"/>
            <a:chOff x="0" y="0"/>
            <a:chExt cx="912408" cy="7072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2408" cy="707264"/>
            </a:xfrm>
            <a:custGeom>
              <a:avLst/>
              <a:gdLst/>
              <a:ahLst/>
              <a:cxnLst/>
              <a:rect r="r" b="b" t="t" l="l"/>
              <a:pathLst>
                <a:path h="707264" w="912408">
                  <a:moveTo>
                    <a:pt x="0" y="0"/>
                  </a:moveTo>
                  <a:lnTo>
                    <a:pt x="912408" y="0"/>
                  </a:lnTo>
                  <a:lnTo>
                    <a:pt x="912408" y="707264"/>
                  </a:lnTo>
                  <a:lnTo>
                    <a:pt x="0" y="707264"/>
                  </a:lnTo>
                  <a:close/>
                </a:path>
              </a:pathLst>
            </a:custGeom>
            <a:blipFill>
              <a:blip r:embed="rId4"/>
              <a:stretch>
                <a:fillRect l="-8173" t="0" r="-817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639110" y="3295650"/>
            <a:ext cx="8321626" cy="596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Dropped: Order ID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Filled Missing Values: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Item → Mode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Price &amp; Quantity → Mean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Order Total → Price × Quantity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Payment Method → Mode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Converted numeric values into integers</a:t>
            </a: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3289" y="3862929"/>
            <a:ext cx="8493022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Frequency → Certain categories dominate (e.g., Main Dishes)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Payment Methods → Cash most frequently used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Monthly Sales → Seasonal spikes in some months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143864" y="3628290"/>
            <a:ext cx="6070392" cy="4526926"/>
          </a:xfrm>
          <a:custGeom>
            <a:avLst/>
            <a:gdLst/>
            <a:ahLst/>
            <a:cxnLst/>
            <a:rect r="r" b="b" t="t" l="l"/>
            <a:pathLst>
              <a:path h="4526926" w="6070392">
                <a:moveTo>
                  <a:pt x="0" y="0"/>
                </a:moveTo>
                <a:lnTo>
                  <a:pt x="6070392" y="0"/>
                </a:lnTo>
                <a:lnTo>
                  <a:pt x="6070392" y="4526927"/>
                </a:lnTo>
                <a:lnTo>
                  <a:pt x="0" y="45269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47629" y="1483557"/>
            <a:ext cx="14392742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UNIVARIATE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256149"/>
            <a:ext cx="7705848" cy="5823169"/>
          </a:xfrm>
          <a:custGeom>
            <a:avLst/>
            <a:gdLst/>
            <a:ahLst/>
            <a:cxnLst/>
            <a:rect r="r" b="b" t="t" l="l"/>
            <a:pathLst>
              <a:path h="5823169" w="7705848">
                <a:moveTo>
                  <a:pt x="0" y="0"/>
                </a:moveTo>
                <a:lnTo>
                  <a:pt x="7705848" y="0"/>
                </a:lnTo>
                <a:lnTo>
                  <a:pt x="7705848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56721" y="3256149"/>
            <a:ext cx="7802579" cy="5796202"/>
          </a:xfrm>
          <a:custGeom>
            <a:avLst/>
            <a:gdLst/>
            <a:ahLst/>
            <a:cxnLst/>
            <a:rect r="r" b="b" t="t" l="l"/>
            <a:pathLst>
              <a:path h="5796202" w="7802579">
                <a:moveTo>
                  <a:pt x="0" y="0"/>
                </a:moveTo>
                <a:lnTo>
                  <a:pt x="7802579" y="0"/>
                </a:lnTo>
                <a:lnTo>
                  <a:pt x="7802579" y="5796202"/>
                </a:lnTo>
                <a:lnTo>
                  <a:pt x="0" y="57962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85058" y="1483557"/>
            <a:ext cx="12717885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UNIVARIATE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7317" y="7194133"/>
            <a:ext cx="15653366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Category vs Order Total (by Payment Method) → Main Dishes &amp; Side Dishes drive higher revenue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Price vs Quantity → Clear demand differences across categories</a:t>
            </a:r>
          </a:p>
          <a:p>
            <a:pPr algn="l">
              <a:lnSpc>
                <a:spcPts val="52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736975" y="2950319"/>
            <a:ext cx="6026602" cy="4017735"/>
          </a:xfrm>
          <a:custGeom>
            <a:avLst/>
            <a:gdLst/>
            <a:ahLst/>
            <a:cxnLst/>
            <a:rect r="r" b="b" t="t" l="l"/>
            <a:pathLst>
              <a:path h="4017735" w="6026602">
                <a:moveTo>
                  <a:pt x="0" y="0"/>
                </a:moveTo>
                <a:lnTo>
                  <a:pt x="6026602" y="0"/>
                </a:lnTo>
                <a:lnTo>
                  <a:pt x="6026602" y="4017735"/>
                </a:lnTo>
                <a:lnTo>
                  <a:pt x="0" y="40177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67" t="0" r="-56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85574" y="2950319"/>
            <a:ext cx="5906925" cy="4017735"/>
          </a:xfrm>
          <a:custGeom>
            <a:avLst/>
            <a:gdLst/>
            <a:ahLst/>
            <a:cxnLst/>
            <a:rect r="r" b="b" t="t" l="l"/>
            <a:pathLst>
              <a:path h="4017735" w="5906925">
                <a:moveTo>
                  <a:pt x="0" y="0"/>
                </a:moveTo>
                <a:lnTo>
                  <a:pt x="5906925" y="0"/>
                </a:lnTo>
                <a:lnTo>
                  <a:pt x="5906925" y="4017735"/>
                </a:lnTo>
                <a:lnTo>
                  <a:pt x="0" y="40177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483557"/>
            <a:ext cx="16230600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BIVARIATE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21514" y="4916268"/>
            <a:ext cx="6722402" cy="203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Heatmap → Strong correlation between Price, Quantity &amp; Order Total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268966"/>
            <a:ext cx="7073566" cy="5443444"/>
          </a:xfrm>
          <a:custGeom>
            <a:avLst/>
            <a:gdLst/>
            <a:ahLst/>
            <a:cxnLst/>
            <a:rect r="r" b="b" t="t" l="l"/>
            <a:pathLst>
              <a:path h="5443444" w="7073566">
                <a:moveTo>
                  <a:pt x="0" y="0"/>
                </a:moveTo>
                <a:lnTo>
                  <a:pt x="7073566" y="0"/>
                </a:lnTo>
                <a:lnTo>
                  <a:pt x="7073566" y="5443444"/>
                </a:lnTo>
                <a:lnTo>
                  <a:pt x="0" y="5443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83557"/>
            <a:ext cx="16230600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MULTIVARIATE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05732" y="5093313"/>
            <a:ext cx="5938268" cy="203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Pairplot → Category-wise distribution patterns differ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016133"/>
            <a:ext cx="7211845" cy="6303201"/>
          </a:xfrm>
          <a:custGeom>
            <a:avLst/>
            <a:gdLst/>
            <a:ahLst/>
            <a:cxnLst/>
            <a:rect r="r" b="b" t="t" l="l"/>
            <a:pathLst>
              <a:path h="6303201" w="7211845">
                <a:moveTo>
                  <a:pt x="0" y="0"/>
                </a:moveTo>
                <a:lnTo>
                  <a:pt x="7211845" y="0"/>
                </a:lnTo>
                <a:lnTo>
                  <a:pt x="7211845" y="6303201"/>
                </a:lnTo>
                <a:lnTo>
                  <a:pt x="0" y="63032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483557"/>
            <a:ext cx="16230600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MULTIVARIATE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DAGwVQIJixI</dc:identifier>
  <dcterms:modified xsi:type="dcterms:W3CDTF">2011-08-01T06:04:30Z</dcterms:modified>
  <cp:revision>1</cp:revision>
  <dc:title>By Arun Sundhar N</dc:title>
</cp:coreProperties>
</file>