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8C3721-4B5A-4883-AC69-F0F5584DC5E9}">
  <a:tblStyle styleId="{E18C3721-4B5A-4883-AC69-F0F5584DC5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a47286cd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a47286cd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a47286cd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a47286cd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a47286cd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a47286cd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a47286cd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a47286cd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a47286c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a47286c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a47286cd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a47286cd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spoj.com/problems/HIST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80550"/>
            <a:ext cx="85206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Question: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340425"/>
            <a:ext cx="8520600" cy="8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Given n rectangles each having different height and are 1 unit wide. Find the maximum perimeter of the histogram formed by using these n rectangles.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550" y="2151025"/>
            <a:ext cx="4414400" cy="27777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405250" y="2852300"/>
            <a:ext cx="37563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If heights are 1,2,3,4. Two possible histograms are shown in right.The maximum possible perimeter for heights 1,2,3,4 is 20.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for the question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every rectangle we calculate the contribution on the left side which is equal to absolute difference of the current rectangle and previous rectangle 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1137800" y="3553700"/>
            <a:ext cx="701400" cy="10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1839200" y="2400300"/>
            <a:ext cx="732600" cy="221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6636325" y="3553700"/>
            <a:ext cx="701400" cy="10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903725" y="2400300"/>
            <a:ext cx="732600" cy="221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1480700" y="4613700"/>
            <a:ext cx="7326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(a)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6312475" y="4644725"/>
            <a:ext cx="7326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(b)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1153400" y="3086225"/>
            <a:ext cx="6546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prev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1839200" y="2018500"/>
            <a:ext cx="7326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curr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5903725" y="2018500"/>
            <a:ext cx="7326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prev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6659725" y="3070650"/>
            <a:ext cx="6546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curr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280550"/>
            <a:ext cx="8520600" cy="42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width of the histogram will remain same that is equal to number of rectangles so we can just add it in the end.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starting rectangle we can consider the height of previous </a:t>
            </a:r>
            <a:r>
              <a:rPr lang="en"/>
              <a:t>rectangle</a:t>
            </a:r>
            <a:r>
              <a:rPr lang="en"/>
              <a:t> equal to 0 unit.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last rectangle we will just add the height of the rectangle to answer.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296150"/>
            <a:ext cx="85206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using backtracking</a:t>
            </a:r>
            <a:endParaRPr/>
          </a:p>
        </p:txBody>
      </p:sp>
      <p:graphicFrame>
        <p:nvGraphicFramePr>
          <p:cNvPr id="84" name="Google Shape;84;p16"/>
          <p:cNvGraphicFramePr/>
          <p:nvPr/>
        </p:nvGraphicFramePr>
        <p:xfrm>
          <a:off x="346363" y="125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{E18C3721-4B5A-4883-AC69-F0F5584DC5E9}</a:tableStyleId>
              </a:tblPr>
              <a:tblGrid>
                <a:gridCol w="8451275"/>
              </a:tblGrid>
              <a:tr h="3588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7832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arr[</a:t>
                      </a:r>
                      <a:r>
                        <a:rPr lang="en" sz="1100">
                          <a:solidFill>
                            <a:srgbClr val="6897BB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];</a:t>
                      </a:r>
                      <a:b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CC7832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FFC66D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maxPerimeter</a:t>
                      </a: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100">
                          <a:solidFill>
                            <a:srgbClr val="CC7832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pre,</a:t>
                      </a:r>
                      <a:r>
                        <a:rPr lang="en" sz="1100">
                          <a:solidFill>
                            <a:srgbClr val="CC7832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rectanglesCovered,</a:t>
                      </a:r>
                      <a:r>
                        <a:rPr lang="en" sz="1100">
                          <a:solidFill>
                            <a:srgbClr val="CC7832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visited[],</a:t>
                      </a:r>
                      <a:r>
                        <a:rPr lang="en" sz="1100">
                          <a:solidFill>
                            <a:srgbClr val="CC7832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n){</a:t>
                      </a:r>
                      <a:b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100">
                          <a:solidFill>
                            <a:srgbClr val="CC7832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(rectanglesCovered==n){</a:t>
                      </a:r>
                      <a:b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</a:t>
                      </a:r>
                      <a:r>
                        <a:rPr lang="en" sz="1100">
                          <a:solidFill>
                            <a:srgbClr val="CC7832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arr[pre];</a:t>
                      </a:r>
                      <a:b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</a:t>
                      </a:r>
                      <a:b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100">
                          <a:solidFill>
                            <a:srgbClr val="CC7832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ans=</a:t>
                      </a:r>
                      <a:r>
                        <a:rPr lang="en" sz="1100">
                          <a:solidFill>
                            <a:srgbClr val="6897BB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100">
                          <a:solidFill>
                            <a:srgbClr val="CC7832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100">
                          <a:solidFill>
                            <a:srgbClr val="CC7832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j=</a:t>
                      </a:r>
                      <a:r>
                        <a:rPr lang="en" sz="1100">
                          <a:solidFill>
                            <a:srgbClr val="6897BB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j&lt;=n; j++){</a:t>
                      </a:r>
                      <a:b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</a:t>
                      </a:r>
                      <a:r>
                        <a:rPr lang="en" sz="1100">
                          <a:solidFill>
                            <a:srgbClr val="CC7832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(visited[j]==</a:t>
                      </a:r>
                      <a:r>
                        <a:rPr lang="en" sz="1100">
                          <a:solidFill>
                            <a:srgbClr val="6897BB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){</a:t>
                      </a:r>
                      <a:b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visited[j]=</a:t>
                      </a:r>
                      <a:r>
                        <a:rPr lang="en" sz="1100">
                          <a:solidFill>
                            <a:srgbClr val="6897BB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ans=max(ans,abs(arr[pre]-arr[j])+maxPerimeter(j,rectanglesCovered+</a:t>
                      </a:r>
                      <a:r>
                        <a:rPr lang="en" sz="1100">
                          <a:solidFill>
                            <a:srgbClr val="6897BB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,visited,n));</a:t>
                      </a:r>
                      <a:b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visited[j]=</a:t>
                      </a:r>
                      <a:r>
                        <a:rPr lang="en" sz="1100">
                          <a:solidFill>
                            <a:srgbClr val="6897BB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}</a:t>
                      </a:r>
                      <a:b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</a:t>
                      </a:r>
                      <a:b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100">
                          <a:solidFill>
                            <a:srgbClr val="CC7832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ans;</a:t>
                      </a:r>
                      <a:b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1100">
                        <a:solidFill>
                          <a:srgbClr val="CC7832"/>
                        </a:solidFill>
                        <a:highlight>
                          <a:srgbClr val="282B2E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282B2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17"/>
          <p:cNvGraphicFramePr/>
          <p:nvPr/>
        </p:nvGraphicFramePr>
        <p:xfrm>
          <a:off x="152400" y="100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{E18C3721-4B5A-4883-AC69-F0F5584DC5E9}</a:tableStyleId>
              </a:tblPr>
              <a:tblGrid>
                <a:gridCol w="8708425"/>
              </a:tblGrid>
              <a:tr h="3833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7832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arr[</a:t>
                      </a:r>
                      <a:r>
                        <a:rPr lang="en" sz="1100">
                          <a:solidFill>
                            <a:srgbClr val="6897BB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];</a:t>
                      </a:r>
                      <a:b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CC7832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dp[</a:t>
                      </a:r>
                      <a:r>
                        <a:rPr lang="en" sz="1100">
                          <a:solidFill>
                            <a:srgbClr val="6897BB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100005</a:t>
                      </a: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" sz="1100">
                          <a:solidFill>
                            <a:srgbClr val="6897BB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];</a:t>
                      </a:r>
                      <a:b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CC7832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rgbClr val="FFC66D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maxPerimeter</a:t>
                      </a: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100">
                          <a:solidFill>
                            <a:srgbClr val="CC7832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mask,</a:t>
                      </a:r>
                      <a:r>
                        <a:rPr lang="en" sz="1100">
                          <a:solidFill>
                            <a:srgbClr val="CC7832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pre,</a:t>
                      </a:r>
                      <a:r>
                        <a:rPr lang="en" sz="1100">
                          <a:solidFill>
                            <a:srgbClr val="CC7832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n){</a:t>
                      </a:r>
                      <a:endParaRPr sz="1100">
                        <a:solidFill>
                          <a:srgbClr val="A9B7C6"/>
                        </a:solidFill>
                        <a:highlight>
                          <a:srgbClr val="282B2E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//number of rectangles covered</a:t>
                      </a:r>
                      <a:b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100">
                          <a:solidFill>
                            <a:srgbClr val="CC7832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rectanglesCovered=__builtin_popcount(mask);</a:t>
                      </a:r>
                      <a:b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100">
                          <a:solidFill>
                            <a:srgbClr val="CC7832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(rectanglesCovered==n){</a:t>
                      </a:r>
                      <a:b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</a:t>
                      </a:r>
                      <a:r>
                        <a:rPr lang="en" sz="1100">
                          <a:solidFill>
                            <a:srgbClr val="CC7832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arr[pre];</a:t>
                      </a:r>
                      <a:b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</a:t>
                      </a:r>
                      <a:b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100">
                          <a:solidFill>
                            <a:srgbClr val="CC7832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(dp[mask][pre]!=</a:t>
                      </a:r>
                      <a:r>
                        <a:rPr lang="en" sz="1100">
                          <a:solidFill>
                            <a:srgbClr val="6897BB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</a:t>
                      </a:r>
                      <a:r>
                        <a:rPr lang="en" sz="1100">
                          <a:solidFill>
                            <a:srgbClr val="CC7832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dp[mask][pre];</a:t>
                      </a:r>
                      <a:b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100">
                          <a:solidFill>
                            <a:srgbClr val="CC7832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ans=</a:t>
                      </a:r>
                      <a:r>
                        <a:rPr lang="en" sz="1100">
                          <a:solidFill>
                            <a:srgbClr val="6897BB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100">
                        <a:solidFill>
                          <a:srgbClr val="A9B7C6"/>
                        </a:solidFill>
                        <a:highlight>
                          <a:srgbClr val="282B2E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// taking the rectngles which have not been considered till now</a:t>
                      </a:r>
                      <a:b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100">
                          <a:solidFill>
                            <a:srgbClr val="CC7832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100">
                          <a:solidFill>
                            <a:srgbClr val="CC7832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j=</a:t>
                      </a:r>
                      <a:r>
                        <a:rPr lang="en" sz="1100">
                          <a:solidFill>
                            <a:srgbClr val="6897BB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j&lt;=n; j++){</a:t>
                      </a:r>
                      <a:b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</a:t>
                      </a:r>
                      <a:r>
                        <a:rPr lang="en" sz="1100">
                          <a:solidFill>
                            <a:srgbClr val="CC7832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((mask&amp;(</a:t>
                      </a:r>
                      <a:r>
                        <a:rPr lang="en" sz="1100">
                          <a:solidFill>
                            <a:srgbClr val="6897BB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&lt;&lt;j))==</a:t>
                      </a:r>
                      <a:r>
                        <a:rPr lang="en" sz="1100">
                          <a:solidFill>
                            <a:srgbClr val="6897BB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){</a:t>
                      </a:r>
                      <a:b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ans=max(ans,abs(arr[pre]-arr[j])+maxPerimeter((mask|(</a:t>
                      </a:r>
                      <a:r>
                        <a:rPr lang="en" sz="1100">
                          <a:solidFill>
                            <a:srgbClr val="6897BB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&lt;&lt;j)),j,n));</a:t>
                      </a:r>
                      <a:b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}</a:t>
                      </a:r>
                      <a:b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</a:t>
                      </a:r>
                      <a:b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100">
                          <a:solidFill>
                            <a:srgbClr val="CC7832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dp[mask][pre]=ans;</a:t>
                      </a:r>
                      <a:b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A9B7C6"/>
                          </a:solidFill>
                          <a:highlight>
                            <a:srgbClr val="282B2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282B2E"/>
                    </a:solidFill>
                  </a:tcPr>
                </a:tc>
              </a:tr>
            </a:tbl>
          </a:graphicData>
        </a:graphic>
      </p:graphicFrame>
      <p:sp>
        <p:nvSpPr>
          <p:cNvPr id="90" name="Google Shape;90;p17"/>
          <p:cNvSpPr txBox="1"/>
          <p:nvPr/>
        </p:nvSpPr>
        <p:spPr>
          <a:xfrm>
            <a:off x="202625" y="202625"/>
            <a:ext cx="85101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Code using bitmasking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Observations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93675"/>
            <a:ext cx="85206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masking takes exponential complexity, so generally if the constraints are around 15-20 we can think of bit masking.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While using left shift operator i.e. 1&lt;&lt;j prefer using 1LL&lt;&lt;j since it has a range equal to long long int.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ctrTitle"/>
          </p:nvPr>
        </p:nvSpPr>
        <p:spPr>
          <a:xfrm>
            <a:off x="311700" y="327325"/>
            <a:ext cx="8520600" cy="9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102" name="Google Shape;102;p19"/>
          <p:cNvSpPr txBox="1"/>
          <p:nvPr>
            <p:ph idx="1" type="subTitle"/>
          </p:nvPr>
        </p:nvSpPr>
        <p:spPr>
          <a:xfrm>
            <a:off x="311700" y="1558625"/>
            <a:ext cx="8520600" cy="29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an extension to this question, you have to find the maximum possible perimeter and also count the number of permutations having maximum perimeter.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https://www.spoj.com/problems/HIST2/</a:t>
            </a:r>
            <a:endParaRPr sz="4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