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bb34f21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bb34f21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48a0208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48a0208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48a0208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48a0208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48a02086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48a02086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48a02086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48a02086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48a0208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48a0208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48a02086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48a02086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48a02086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48a02086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bb34f2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bb34f2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poj.com/problems/CAPCITY/" TargetMode="External"/><Relationship Id="rId4" Type="http://schemas.openxmlformats.org/officeDocument/2006/relationships/hyperlink" Target="https://www.codechef.com/problems/SKI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Strongly Connected Components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SKIING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a graph- </a:t>
            </a:r>
            <a:br>
              <a:rPr lang="en"/>
            </a:br>
            <a:r>
              <a:rPr lang="en"/>
              <a:t>Add directed edges from current cell to neighbour cell if there height is &lt;= this cell height. </a:t>
            </a:r>
            <a:br>
              <a:rPr lang="en"/>
            </a:br>
            <a:r>
              <a:rPr lang="en"/>
              <a:t>Run Algo for SCC.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Count no. of SCCs with in degree 0.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150" y="2647975"/>
            <a:ext cx="2984375" cy="22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150" y="790825"/>
            <a:ext cx="5873400" cy="43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942475" y="230600"/>
            <a:ext cx="16143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Example</a:t>
            </a:r>
            <a:endParaRPr b="1" sz="1900"/>
          </a:p>
        </p:txBody>
      </p:sp>
      <p:sp>
        <p:nvSpPr>
          <p:cNvPr id="62" name="Google Shape;62;p14"/>
          <p:cNvSpPr txBox="1"/>
          <p:nvPr/>
        </p:nvSpPr>
        <p:spPr>
          <a:xfrm>
            <a:off x="477600" y="863375"/>
            <a:ext cx="13869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node in a SCC is reachable from each other directly or indirectly.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Procedure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622" y="1856012"/>
            <a:ext cx="5229500" cy="29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21450" y="564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40424E"/>
                </a:solidFill>
                <a:highlight>
                  <a:srgbClr val="FFFFFF"/>
                </a:highlight>
              </a:rPr>
              <a:t>1)</a:t>
            </a:r>
            <a:r>
              <a:rPr lang="en" sz="1350">
                <a:solidFill>
                  <a:srgbClr val="40424E"/>
                </a:solidFill>
                <a:highlight>
                  <a:srgbClr val="FFFFFF"/>
                </a:highlight>
              </a:rPr>
              <a:t> Do DFS traversal of graph by starting from “ANY VERTEX”</a:t>
            </a:r>
            <a:br>
              <a:rPr lang="en" sz="1350">
                <a:solidFill>
                  <a:srgbClr val="40424E"/>
                </a:solidFill>
                <a:highlight>
                  <a:srgbClr val="FFFFFF"/>
                </a:highlight>
              </a:rPr>
            </a:br>
            <a:r>
              <a:rPr lang="en" sz="1350">
                <a:solidFill>
                  <a:srgbClr val="40424E"/>
                </a:solidFill>
                <a:highlight>
                  <a:srgbClr val="FFFFFF"/>
                </a:highlight>
              </a:rPr>
              <a:t>For a vertex v, call DFS for all its neghbour and then push this vertex in stack.</a:t>
            </a:r>
            <a:endParaRPr sz="135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0424E"/>
                </a:solidFill>
                <a:highlight>
                  <a:srgbClr val="FFFFFF"/>
                </a:highlight>
              </a:rPr>
              <a:t>DFS ( Vertex V)</a:t>
            </a:r>
            <a:endParaRPr sz="135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0424E"/>
                </a:solidFill>
                <a:highlight>
                  <a:srgbClr val="FFFFFF"/>
                </a:highlight>
              </a:rPr>
              <a:t>{</a:t>
            </a:r>
            <a:endParaRPr sz="135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0424E"/>
                </a:solidFill>
                <a:highlight>
                  <a:srgbClr val="FFFFFF"/>
                </a:highlight>
              </a:rPr>
              <a:t>     For Each Neighbour : X</a:t>
            </a:r>
            <a:endParaRPr sz="135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0424E"/>
                </a:solidFill>
                <a:highlight>
                  <a:srgbClr val="FFFFFF"/>
                </a:highlight>
              </a:rPr>
              <a:t>	DFS ( X )</a:t>
            </a:r>
            <a:endParaRPr sz="135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0424E"/>
                </a:solidFill>
                <a:highlight>
                  <a:srgbClr val="FFFFFF"/>
                </a:highlight>
              </a:rPr>
              <a:t>     PUSH VERTEX V IN STACK</a:t>
            </a:r>
            <a:endParaRPr sz="135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0424E"/>
                </a:solidFill>
                <a:highlight>
                  <a:srgbClr val="FFFFFF"/>
                </a:highlight>
              </a:rPr>
              <a:t>}	</a:t>
            </a:r>
            <a:endParaRPr sz="135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3980450"/>
            <a:ext cx="861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569375" y="2907625"/>
            <a:ext cx="1824756" cy="1746692"/>
          </a:xfrm>
          <a:custGeom>
            <a:rect b="b" l="l" r="r" t="t"/>
            <a:pathLst>
              <a:path extrusionOk="0" h="60707" w="67415">
                <a:moveTo>
                  <a:pt x="62564" y="0"/>
                </a:moveTo>
                <a:cubicBezTo>
                  <a:pt x="67889" y="10653"/>
                  <a:pt x="69161" y="24881"/>
                  <a:pt x="64168" y="35694"/>
                </a:cubicBezTo>
                <a:cubicBezTo>
                  <a:pt x="60063" y="44584"/>
                  <a:pt x="49704" y="49104"/>
                  <a:pt x="41308" y="54142"/>
                </a:cubicBezTo>
                <a:cubicBezTo>
                  <a:pt x="36263" y="57169"/>
                  <a:pt x="30736" y="60168"/>
                  <a:pt x="24865" y="60559"/>
                </a:cubicBezTo>
                <a:cubicBezTo>
                  <a:pt x="15976" y="61152"/>
                  <a:pt x="7101" y="55228"/>
                  <a:pt x="802" y="48929"/>
                </a:cubicBezTo>
                <a:cubicBezTo>
                  <a:pt x="143" y="48270"/>
                  <a:pt x="0" y="59287"/>
                  <a:pt x="0" y="58153"/>
                </a:cubicBezTo>
                <a:cubicBezTo>
                  <a:pt x="0" y="54865"/>
                  <a:pt x="1222" y="48533"/>
                  <a:pt x="4412" y="49330"/>
                </a:cubicBezTo>
                <a:cubicBezTo>
                  <a:pt x="5891" y="49699"/>
                  <a:pt x="9505" y="49170"/>
                  <a:pt x="8823" y="50533"/>
                </a:cubicBezTo>
                <a:cubicBezTo>
                  <a:pt x="7486" y="53207"/>
                  <a:pt x="2989" y="48929"/>
                  <a:pt x="0" y="489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Google Shape;72;p15"/>
          <p:cNvSpPr/>
          <p:nvPr/>
        </p:nvSpPr>
        <p:spPr>
          <a:xfrm rot="8100000">
            <a:off x="2383779" y="2580828"/>
            <a:ext cx="1237741" cy="1479456"/>
          </a:xfrm>
          <a:custGeom>
            <a:rect b="b" l="l" r="r" t="t"/>
            <a:pathLst>
              <a:path extrusionOk="0" h="60707" w="67415">
                <a:moveTo>
                  <a:pt x="62564" y="0"/>
                </a:moveTo>
                <a:cubicBezTo>
                  <a:pt x="67889" y="10653"/>
                  <a:pt x="69161" y="24881"/>
                  <a:pt x="64168" y="35694"/>
                </a:cubicBezTo>
                <a:cubicBezTo>
                  <a:pt x="60063" y="44584"/>
                  <a:pt x="49704" y="49104"/>
                  <a:pt x="41308" y="54142"/>
                </a:cubicBezTo>
                <a:cubicBezTo>
                  <a:pt x="36263" y="57169"/>
                  <a:pt x="30736" y="60168"/>
                  <a:pt x="24865" y="60559"/>
                </a:cubicBezTo>
                <a:cubicBezTo>
                  <a:pt x="15976" y="61152"/>
                  <a:pt x="7101" y="55228"/>
                  <a:pt x="802" y="48929"/>
                </a:cubicBezTo>
                <a:cubicBezTo>
                  <a:pt x="143" y="48270"/>
                  <a:pt x="0" y="59287"/>
                  <a:pt x="0" y="58153"/>
                </a:cubicBezTo>
                <a:cubicBezTo>
                  <a:pt x="0" y="54865"/>
                  <a:pt x="1222" y="48533"/>
                  <a:pt x="4412" y="49330"/>
                </a:cubicBezTo>
                <a:cubicBezTo>
                  <a:pt x="5891" y="49699"/>
                  <a:pt x="9505" y="49170"/>
                  <a:pt x="8823" y="50533"/>
                </a:cubicBezTo>
                <a:cubicBezTo>
                  <a:pt x="7486" y="53207"/>
                  <a:pt x="2989" y="48929"/>
                  <a:pt x="0" y="489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Google Shape;73;p15"/>
          <p:cNvSpPr/>
          <p:nvPr/>
        </p:nvSpPr>
        <p:spPr>
          <a:xfrm rot="-2126710">
            <a:off x="3346821" y="2973723"/>
            <a:ext cx="485336" cy="805192"/>
          </a:xfrm>
          <a:custGeom>
            <a:rect b="b" l="l" r="r" t="t"/>
            <a:pathLst>
              <a:path extrusionOk="0" h="60707" w="67415">
                <a:moveTo>
                  <a:pt x="62564" y="0"/>
                </a:moveTo>
                <a:cubicBezTo>
                  <a:pt x="67889" y="10653"/>
                  <a:pt x="69161" y="24881"/>
                  <a:pt x="64168" y="35694"/>
                </a:cubicBezTo>
                <a:cubicBezTo>
                  <a:pt x="60063" y="44584"/>
                  <a:pt x="49704" y="49104"/>
                  <a:pt x="41308" y="54142"/>
                </a:cubicBezTo>
                <a:cubicBezTo>
                  <a:pt x="36263" y="57169"/>
                  <a:pt x="30736" y="60168"/>
                  <a:pt x="24865" y="60559"/>
                </a:cubicBezTo>
                <a:cubicBezTo>
                  <a:pt x="15976" y="61152"/>
                  <a:pt x="7101" y="55228"/>
                  <a:pt x="802" y="48929"/>
                </a:cubicBezTo>
                <a:cubicBezTo>
                  <a:pt x="143" y="48270"/>
                  <a:pt x="0" y="59287"/>
                  <a:pt x="0" y="58153"/>
                </a:cubicBezTo>
                <a:cubicBezTo>
                  <a:pt x="0" y="54865"/>
                  <a:pt x="1222" y="48533"/>
                  <a:pt x="4412" y="49330"/>
                </a:cubicBezTo>
                <a:cubicBezTo>
                  <a:pt x="5891" y="49699"/>
                  <a:pt x="9505" y="49170"/>
                  <a:pt x="8823" y="50533"/>
                </a:cubicBezTo>
                <a:cubicBezTo>
                  <a:pt x="7486" y="53207"/>
                  <a:pt x="2989" y="48929"/>
                  <a:pt x="0" y="489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Google Shape;74;p15"/>
          <p:cNvSpPr/>
          <p:nvPr/>
        </p:nvSpPr>
        <p:spPr>
          <a:xfrm rot="-9480902">
            <a:off x="3959444" y="2190198"/>
            <a:ext cx="586158" cy="1822770"/>
          </a:xfrm>
          <a:custGeom>
            <a:rect b="b" l="l" r="r" t="t"/>
            <a:pathLst>
              <a:path extrusionOk="0" h="60707" w="67415">
                <a:moveTo>
                  <a:pt x="62564" y="0"/>
                </a:moveTo>
                <a:cubicBezTo>
                  <a:pt x="67889" y="10653"/>
                  <a:pt x="69161" y="24881"/>
                  <a:pt x="64168" y="35694"/>
                </a:cubicBezTo>
                <a:cubicBezTo>
                  <a:pt x="60063" y="44584"/>
                  <a:pt x="49704" y="49104"/>
                  <a:pt x="41308" y="54142"/>
                </a:cubicBezTo>
                <a:cubicBezTo>
                  <a:pt x="36263" y="57169"/>
                  <a:pt x="30736" y="60168"/>
                  <a:pt x="24865" y="60559"/>
                </a:cubicBezTo>
                <a:cubicBezTo>
                  <a:pt x="15976" y="61152"/>
                  <a:pt x="7101" y="55228"/>
                  <a:pt x="802" y="48929"/>
                </a:cubicBezTo>
                <a:cubicBezTo>
                  <a:pt x="143" y="48270"/>
                  <a:pt x="0" y="59287"/>
                  <a:pt x="0" y="58153"/>
                </a:cubicBezTo>
                <a:cubicBezTo>
                  <a:pt x="0" y="54865"/>
                  <a:pt x="1222" y="48533"/>
                  <a:pt x="4412" y="49330"/>
                </a:cubicBezTo>
                <a:cubicBezTo>
                  <a:pt x="5891" y="49699"/>
                  <a:pt x="9505" y="49170"/>
                  <a:pt x="8823" y="50533"/>
                </a:cubicBezTo>
                <a:cubicBezTo>
                  <a:pt x="7486" y="53207"/>
                  <a:pt x="2989" y="48929"/>
                  <a:pt x="0" y="489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15"/>
          <p:cNvSpPr/>
          <p:nvPr/>
        </p:nvSpPr>
        <p:spPr>
          <a:xfrm rot="-7396516">
            <a:off x="5615895" y="1753895"/>
            <a:ext cx="665043" cy="1259908"/>
          </a:xfrm>
          <a:custGeom>
            <a:rect b="b" l="l" r="r" t="t"/>
            <a:pathLst>
              <a:path extrusionOk="0" h="60707" w="67415">
                <a:moveTo>
                  <a:pt x="62564" y="0"/>
                </a:moveTo>
                <a:cubicBezTo>
                  <a:pt x="67889" y="10653"/>
                  <a:pt x="69161" y="24881"/>
                  <a:pt x="64168" y="35694"/>
                </a:cubicBezTo>
                <a:cubicBezTo>
                  <a:pt x="60063" y="44584"/>
                  <a:pt x="49704" y="49104"/>
                  <a:pt x="41308" y="54142"/>
                </a:cubicBezTo>
                <a:cubicBezTo>
                  <a:pt x="36263" y="57169"/>
                  <a:pt x="30736" y="60168"/>
                  <a:pt x="24865" y="60559"/>
                </a:cubicBezTo>
                <a:cubicBezTo>
                  <a:pt x="15976" y="61152"/>
                  <a:pt x="7101" y="55228"/>
                  <a:pt x="802" y="48929"/>
                </a:cubicBezTo>
                <a:cubicBezTo>
                  <a:pt x="143" y="48270"/>
                  <a:pt x="0" y="59287"/>
                  <a:pt x="0" y="58153"/>
                </a:cubicBezTo>
                <a:cubicBezTo>
                  <a:pt x="0" y="54865"/>
                  <a:pt x="1222" y="48533"/>
                  <a:pt x="4412" y="49330"/>
                </a:cubicBezTo>
                <a:cubicBezTo>
                  <a:pt x="5891" y="49699"/>
                  <a:pt x="9505" y="49170"/>
                  <a:pt x="8823" y="50533"/>
                </a:cubicBezTo>
                <a:cubicBezTo>
                  <a:pt x="7486" y="53207"/>
                  <a:pt x="2989" y="48929"/>
                  <a:pt x="0" y="489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Google Shape;76;p15"/>
          <p:cNvSpPr/>
          <p:nvPr/>
        </p:nvSpPr>
        <p:spPr>
          <a:xfrm rot="-2126246">
            <a:off x="6730965" y="2964405"/>
            <a:ext cx="515077" cy="999455"/>
          </a:xfrm>
          <a:custGeom>
            <a:rect b="b" l="l" r="r" t="t"/>
            <a:pathLst>
              <a:path extrusionOk="0" h="60707" w="67415">
                <a:moveTo>
                  <a:pt x="62564" y="0"/>
                </a:moveTo>
                <a:cubicBezTo>
                  <a:pt x="67889" y="10653"/>
                  <a:pt x="69161" y="24881"/>
                  <a:pt x="64168" y="35694"/>
                </a:cubicBezTo>
                <a:cubicBezTo>
                  <a:pt x="60063" y="44584"/>
                  <a:pt x="49704" y="49104"/>
                  <a:pt x="41308" y="54142"/>
                </a:cubicBezTo>
                <a:cubicBezTo>
                  <a:pt x="36263" y="57169"/>
                  <a:pt x="30736" y="60168"/>
                  <a:pt x="24865" y="60559"/>
                </a:cubicBezTo>
                <a:cubicBezTo>
                  <a:pt x="15976" y="61152"/>
                  <a:pt x="7101" y="55228"/>
                  <a:pt x="802" y="48929"/>
                </a:cubicBezTo>
                <a:cubicBezTo>
                  <a:pt x="143" y="48270"/>
                  <a:pt x="0" y="59287"/>
                  <a:pt x="0" y="58153"/>
                </a:cubicBezTo>
                <a:cubicBezTo>
                  <a:pt x="0" y="54865"/>
                  <a:pt x="1222" y="48533"/>
                  <a:pt x="4412" y="49330"/>
                </a:cubicBezTo>
                <a:cubicBezTo>
                  <a:pt x="5891" y="49699"/>
                  <a:pt x="9505" y="49170"/>
                  <a:pt x="8823" y="50533"/>
                </a:cubicBezTo>
                <a:cubicBezTo>
                  <a:pt x="7486" y="53207"/>
                  <a:pt x="2989" y="48929"/>
                  <a:pt x="0" y="489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Google Shape;77;p15"/>
          <p:cNvSpPr/>
          <p:nvPr/>
        </p:nvSpPr>
        <p:spPr>
          <a:xfrm rot="9447583">
            <a:off x="6132075" y="2973701"/>
            <a:ext cx="485388" cy="805244"/>
          </a:xfrm>
          <a:custGeom>
            <a:rect b="b" l="l" r="r" t="t"/>
            <a:pathLst>
              <a:path extrusionOk="0" h="60707" w="67415">
                <a:moveTo>
                  <a:pt x="62564" y="0"/>
                </a:moveTo>
                <a:cubicBezTo>
                  <a:pt x="67889" y="10653"/>
                  <a:pt x="69161" y="24881"/>
                  <a:pt x="64168" y="35694"/>
                </a:cubicBezTo>
                <a:cubicBezTo>
                  <a:pt x="60063" y="44584"/>
                  <a:pt x="49704" y="49104"/>
                  <a:pt x="41308" y="54142"/>
                </a:cubicBezTo>
                <a:cubicBezTo>
                  <a:pt x="36263" y="57169"/>
                  <a:pt x="30736" y="60168"/>
                  <a:pt x="24865" y="60559"/>
                </a:cubicBezTo>
                <a:cubicBezTo>
                  <a:pt x="15976" y="61152"/>
                  <a:pt x="7101" y="55228"/>
                  <a:pt x="802" y="48929"/>
                </a:cubicBezTo>
                <a:cubicBezTo>
                  <a:pt x="143" y="48270"/>
                  <a:pt x="0" y="59287"/>
                  <a:pt x="0" y="58153"/>
                </a:cubicBezTo>
                <a:cubicBezTo>
                  <a:pt x="0" y="54865"/>
                  <a:pt x="1222" y="48533"/>
                  <a:pt x="4412" y="49330"/>
                </a:cubicBezTo>
                <a:cubicBezTo>
                  <a:pt x="5891" y="49699"/>
                  <a:pt x="9505" y="49170"/>
                  <a:pt x="8823" y="50533"/>
                </a:cubicBezTo>
                <a:cubicBezTo>
                  <a:pt x="7486" y="53207"/>
                  <a:pt x="2989" y="48929"/>
                  <a:pt x="0" y="489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Google Shape;78;p15"/>
          <p:cNvSpPr/>
          <p:nvPr/>
        </p:nvSpPr>
        <p:spPr>
          <a:xfrm rot="1805110">
            <a:off x="5159745" y="2558088"/>
            <a:ext cx="1034854" cy="908953"/>
          </a:xfrm>
          <a:custGeom>
            <a:rect b="b" l="l" r="r" t="t"/>
            <a:pathLst>
              <a:path extrusionOk="0" h="60707" w="67415">
                <a:moveTo>
                  <a:pt x="62564" y="0"/>
                </a:moveTo>
                <a:cubicBezTo>
                  <a:pt x="67889" y="10653"/>
                  <a:pt x="69161" y="24881"/>
                  <a:pt x="64168" y="35694"/>
                </a:cubicBezTo>
                <a:cubicBezTo>
                  <a:pt x="60063" y="44584"/>
                  <a:pt x="49704" y="49104"/>
                  <a:pt x="41308" y="54142"/>
                </a:cubicBezTo>
                <a:cubicBezTo>
                  <a:pt x="36263" y="57169"/>
                  <a:pt x="30736" y="60168"/>
                  <a:pt x="24865" y="60559"/>
                </a:cubicBezTo>
                <a:cubicBezTo>
                  <a:pt x="15976" y="61152"/>
                  <a:pt x="7101" y="55228"/>
                  <a:pt x="802" y="48929"/>
                </a:cubicBezTo>
                <a:cubicBezTo>
                  <a:pt x="143" y="48270"/>
                  <a:pt x="0" y="59287"/>
                  <a:pt x="0" y="58153"/>
                </a:cubicBezTo>
                <a:cubicBezTo>
                  <a:pt x="0" y="54865"/>
                  <a:pt x="1222" y="48533"/>
                  <a:pt x="4412" y="49330"/>
                </a:cubicBezTo>
                <a:cubicBezTo>
                  <a:pt x="5891" y="49699"/>
                  <a:pt x="9505" y="49170"/>
                  <a:pt x="8823" y="50533"/>
                </a:cubicBezTo>
                <a:cubicBezTo>
                  <a:pt x="7486" y="53207"/>
                  <a:pt x="2989" y="48929"/>
                  <a:pt x="0" y="489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5"/>
          <p:cNvSpPr txBox="1"/>
          <p:nvPr/>
        </p:nvSpPr>
        <p:spPr>
          <a:xfrm>
            <a:off x="1243275" y="4437650"/>
            <a:ext cx="3909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243275" y="4151000"/>
            <a:ext cx="390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243275" y="3841175"/>
            <a:ext cx="390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243275" y="3564450"/>
            <a:ext cx="390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243275" y="3244688"/>
            <a:ext cx="390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start from 3??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are the values in stack?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622" y="1856012"/>
            <a:ext cx="5229500" cy="29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why easies way is to run a Loop for all the values and if any vertex is unvisited then just call DFS for it.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( int i=0;i&lt;n;i++)</a:t>
            </a:r>
            <a:endParaRPr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if( vertex i is unvisited) </a:t>
            </a:r>
            <a:endParaRPr/>
          </a:p>
          <a:p>
            <a:pPr indent="0" lvl="0" marL="0" rtl="0" algn="l">
              <a:lnSpc>
                <a:spcPct val="6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dfs(i);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40424E"/>
                </a:solidFill>
                <a:highlight>
                  <a:srgbClr val="FFFFFF"/>
                </a:highlight>
              </a:rPr>
              <a:t>STEP 2-</a:t>
            </a:r>
            <a:r>
              <a:rPr lang="en" sz="1650">
                <a:solidFill>
                  <a:srgbClr val="40424E"/>
                </a:solidFill>
                <a:highlight>
                  <a:srgbClr val="FFFFFF"/>
                </a:highlight>
              </a:rPr>
              <a:t> Reverse directions of all arcs to obtain the transpose graph.</a:t>
            </a:r>
            <a:endParaRPr sz="3100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4042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88" y="1152475"/>
            <a:ext cx="66389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775" y="649725"/>
            <a:ext cx="610602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1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40424E"/>
                </a:solidFill>
                <a:highlight>
                  <a:srgbClr val="FFFFFF"/>
                </a:highlight>
              </a:rPr>
              <a:t>STEP </a:t>
            </a:r>
            <a:r>
              <a:rPr b="1" lang="en" sz="1650">
                <a:solidFill>
                  <a:srgbClr val="40424E"/>
                </a:solidFill>
                <a:highlight>
                  <a:srgbClr val="FFFFFF"/>
                </a:highlight>
              </a:rPr>
              <a:t>3)</a:t>
            </a:r>
            <a:r>
              <a:rPr lang="en" sz="1650">
                <a:solidFill>
                  <a:srgbClr val="40424E"/>
                </a:solidFill>
                <a:highlight>
                  <a:srgbClr val="FFFFFF"/>
                </a:highlight>
              </a:rPr>
              <a:t> One by one pop a vertex from S.</a:t>
            </a:r>
            <a:br>
              <a:rPr lang="en" sz="1650">
                <a:solidFill>
                  <a:srgbClr val="40424E"/>
                </a:solidFill>
                <a:highlight>
                  <a:srgbClr val="FFFFFF"/>
                </a:highlight>
              </a:rPr>
            </a:br>
            <a:r>
              <a:rPr lang="en" sz="1650">
                <a:solidFill>
                  <a:srgbClr val="40424E"/>
                </a:solidFill>
                <a:highlight>
                  <a:srgbClr val="FFFFFF"/>
                </a:highlight>
              </a:rPr>
              <a:t>Call DFS for this vertex, the DFS will print SCC containing this vertex only.</a:t>
            </a:r>
            <a:endParaRPr sz="310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892350"/>
            <a:ext cx="8010000" cy="4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Call DFS for 0</a:t>
            </a:r>
            <a:br>
              <a:rPr lang="en"/>
            </a:br>
            <a:r>
              <a:rPr lang="en"/>
              <a:t>0,2,1 gets printed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Call DFS for 3</a:t>
            </a:r>
            <a:br>
              <a:rPr lang="en"/>
            </a:br>
            <a:r>
              <a:rPr lang="en"/>
              <a:t>3 printed (0 was already visited)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Call DFS for 4</a:t>
            </a:r>
            <a:br>
              <a:rPr lang="en"/>
            </a:br>
            <a:r>
              <a:rPr lang="en"/>
              <a:t>4 printed (3 was already visited)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2 Already visited so no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1 Already visited so no call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1483150" y="1022675"/>
            <a:ext cx="4311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br>
              <a:rPr lang="en"/>
            </a:br>
            <a:r>
              <a:rPr lang="en"/>
              <a:t>3</a:t>
            </a:r>
            <a:br>
              <a:rPr lang="en"/>
            </a:br>
            <a:r>
              <a:rPr lang="en"/>
              <a:t>4</a:t>
            </a:r>
            <a:br>
              <a:rPr lang="en"/>
            </a:br>
            <a:r>
              <a:rPr lang="en"/>
              <a:t>2</a:t>
            </a:r>
            <a:br>
              <a:rPr lang="en"/>
            </a:b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Problem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https://www.spoj.com/problems/CAPCITY/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https://www.codechef.com/problems/SKIING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CAPCITY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Run Algorithm for SCC. The nodes in First SCC component we get is a candidate for this.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Take care of this case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From any node of first SCC component run dfs and check if each node reachable</a:t>
            </a:r>
            <a:endParaRPr sz="1500"/>
          </a:p>
        </p:txBody>
      </p:sp>
      <p:sp>
        <p:nvSpPr>
          <p:cNvPr id="124" name="Google Shape;124;p21"/>
          <p:cNvSpPr/>
          <p:nvPr/>
        </p:nvSpPr>
        <p:spPr>
          <a:xfrm>
            <a:off x="2057400" y="2574325"/>
            <a:ext cx="615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872250" y="2574325"/>
            <a:ext cx="615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2867375" y="3638875"/>
            <a:ext cx="615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 rot="2883710">
            <a:off x="2464781" y="3248733"/>
            <a:ext cx="651327" cy="252579"/>
          </a:xfrm>
          <a:prstGeom prst="rightArrow">
            <a:avLst>
              <a:gd fmla="val 50000" name="adj1"/>
              <a:gd fmla="val 5345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 rot="7867289">
            <a:off x="3316967" y="3249283"/>
            <a:ext cx="652315" cy="252386"/>
          </a:xfrm>
          <a:prstGeom prst="rightArrow">
            <a:avLst>
              <a:gd fmla="val 50000" name="adj1"/>
              <a:gd fmla="val 5345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