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4" r:id="rId10"/>
    <p:sldId id="425"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FEAF9D15-8916-46E4-AA42-74602A5A02FF}" v="129" dt="2020-03-26T11:53:18.451"/>
    <p1510:client id="{9769029B-DAE8-4543-A14E-8C5695AE6F3B}" v="252" dt="2020-03-26T09:57:15.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54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Bradley, Sam" userId="f75c196c-0419-4ed7-9101-2e14ae32ff77" providerId="ADAL" clId="{3FF446AA-2460-4900-8B64-80B2BFB30CB0}"/>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5/16/2020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5/16/2020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ive/session_five_filled_template.ipynb" TargetMode="External"/><Relationship Id="rId4" Type="http://schemas.openxmlformats.org/officeDocument/2006/relationships/hyperlink" Target="https://colab.research.google.com/github/THargreaves/beginners-python/blob/master/session_five/session_fiv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Five</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also lets you loop through the values in a list</a:t>
            </a:r>
          </a:p>
          <a:p>
            <a:pPr marL="342900" indent="-342900">
              <a:buFont typeface="Arial"/>
              <a:buChar char="•"/>
            </a:pPr>
            <a:r>
              <a:rPr lang="en-GB" sz="2000" dirty="0">
                <a:latin typeface="Arial"/>
                <a:cs typeface="Arial"/>
              </a:rPr>
              <a:t>The syntax for this is almost identical to before</a:t>
            </a:r>
          </a:p>
          <a:p>
            <a:endParaRPr lang="en-GB" sz="2000" dirty="0">
              <a:latin typeface="Arial"/>
              <a:cs typeface="Arial"/>
            </a:endParaRPr>
          </a:p>
        </p:txBody>
      </p:sp>
      <p:pic>
        <p:nvPicPr>
          <p:cNvPr id="5" name="Picture 4">
            <a:extLst>
              <a:ext uri="{FF2B5EF4-FFF2-40B4-BE49-F238E27FC236}">
                <a16:creationId xmlns:a16="http://schemas.microsoft.com/office/drawing/2014/main" id="{75A3B74A-55CF-4C85-A571-F4D2C8CD046A}"/>
              </a:ext>
            </a:extLst>
          </p:cNvPr>
          <p:cNvPicPr>
            <a:picLocks noChangeAspect="1"/>
          </p:cNvPicPr>
          <p:nvPr/>
        </p:nvPicPr>
        <p:blipFill>
          <a:blip r:embed="rId3"/>
          <a:stretch>
            <a:fillRect/>
          </a:stretch>
        </p:blipFill>
        <p:spPr>
          <a:xfrm>
            <a:off x="731302" y="1879112"/>
            <a:ext cx="3792811" cy="2259423"/>
          </a:xfrm>
          <a:prstGeom prst="rect">
            <a:avLst/>
          </a:prstGeom>
        </p:spPr>
      </p:pic>
      <p:sp>
        <p:nvSpPr>
          <p:cNvPr id="10" name="Rectangle: Rounded Corners 9">
            <a:extLst>
              <a:ext uri="{FF2B5EF4-FFF2-40B4-BE49-F238E27FC236}">
                <a16:creationId xmlns:a16="http://schemas.microsoft.com/office/drawing/2014/main" id="{BF1F1807-E59B-472A-BCE3-3695DEC94461}"/>
              </a:ext>
            </a:extLst>
          </p:cNvPr>
          <p:cNvSpPr/>
          <p:nvPr/>
        </p:nvSpPr>
        <p:spPr>
          <a:xfrm>
            <a:off x="5099859" y="1848506"/>
            <a:ext cx="3255818" cy="232063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As before, the name of our looping variable doesn’t have to be anything in particular. Generally we choose something informative</a:t>
            </a:r>
          </a:p>
        </p:txBody>
      </p:sp>
    </p:spTree>
    <p:extLst>
      <p:ext uri="{BB962C8B-B14F-4D97-AF65-F5344CB8AC3E}">
        <p14:creationId xmlns:p14="http://schemas.microsoft.com/office/powerpoint/2010/main" val="292269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Look at the example below showing how we can sum the values of a list without using sum(). Modify this solution to find the product of the values in a list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Loop through a list to count how many positive values it contains (Hint: you will want to use an if statement and a counter variable initially set to zero to keep track of how many positive values you see)</a:t>
            </a:r>
          </a:p>
        </p:txBody>
      </p:sp>
      <p:pic>
        <p:nvPicPr>
          <p:cNvPr id="4" name="Picture 3">
            <a:extLst>
              <a:ext uri="{FF2B5EF4-FFF2-40B4-BE49-F238E27FC236}">
                <a16:creationId xmlns:a16="http://schemas.microsoft.com/office/drawing/2014/main" id="{916B4C7D-936B-4906-A4EC-B5A2B1594DC2}"/>
              </a:ext>
            </a:extLst>
          </p:cNvPr>
          <p:cNvPicPr>
            <a:picLocks noChangeAspect="1"/>
          </p:cNvPicPr>
          <p:nvPr/>
        </p:nvPicPr>
        <p:blipFill>
          <a:blip r:embed="rId3"/>
          <a:stretch>
            <a:fillRect/>
          </a:stretch>
        </p:blipFill>
        <p:spPr>
          <a:xfrm>
            <a:off x="2736986" y="1754430"/>
            <a:ext cx="3670028" cy="1634639"/>
          </a:xfrm>
          <a:prstGeom prst="rect">
            <a:avLst/>
          </a:prstGeom>
        </p:spPr>
      </p:pic>
    </p:spTree>
    <p:extLst>
      <p:ext uri="{BB962C8B-B14F-4D97-AF65-F5344CB8AC3E}">
        <p14:creationId xmlns:p14="http://schemas.microsoft.com/office/powerpoint/2010/main" val="323194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69D4BCBA-4F24-47D8-A1EF-07EBF38A0B68}"/>
              </a:ext>
            </a:extLst>
          </p:cNvPr>
          <p:cNvPicPr>
            <a:picLocks noChangeAspect="1"/>
          </p:cNvPicPr>
          <p:nvPr/>
        </p:nvPicPr>
        <p:blipFill>
          <a:blip r:embed="rId3"/>
          <a:stretch>
            <a:fillRect/>
          </a:stretch>
        </p:blipFill>
        <p:spPr>
          <a:xfrm>
            <a:off x="714375" y="968359"/>
            <a:ext cx="4540377" cy="1887903"/>
          </a:xfrm>
          <a:prstGeom prst="rect">
            <a:avLst/>
          </a:prstGeom>
        </p:spPr>
      </p:pic>
      <p:pic>
        <p:nvPicPr>
          <p:cNvPr id="7" name="Picture 6">
            <a:extLst>
              <a:ext uri="{FF2B5EF4-FFF2-40B4-BE49-F238E27FC236}">
                <a16:creationId xmlns:a16="http://schemas.microsoft.com/office/drawing/2014/main" id="{3D79FA33-2A3D-45C5-9854-447604CFC7B7}"/>
              </a:ext>
            </a:extLst>
          </p:cNvPr>
          <p:cNvPicPr>
            <a:picLocks noChangeAspect="1"/>
          </p:cNvPicPr>
          <p:nvPr/>
        </p:nvPicPr>
        <p:blipFill>
          <a:blip r:embed="rId4"/>
          <a:stretch>
            <a:fillRect/>
          </a:stretch>
        </p:blipFill>
        <p:spPr>
          <a:xfrm>
            <a:off x="4162705" y="2571750"/>
            <a:ext cx="4266920" cy="1847107"/>
          </a:xfrm>
          <a:prstGeom prst="rect">
            <a:avLst/>
          </a:prstGeom>
        </p:spPr>
      </p:pic>
    </p:spTree>
    <p:extLst>
      <p:ext uri="{BB962C8B-B14F-4D97-AF65-F5344CB8AC3E}">
        <p14:creationId xmlns:p14="http://schemas.microsoft.com/office/powerpoint/2010/main" val="22071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 the ability to exit either or for or while loop early by using the break keyword</a:t>
            </a:r>
          </a:p>
          <a:p>
            <a:pPr marL="342900" indent="-342900">
              <a:buFont typeface="Arial"/>
              <a:buChar char="•"/>
            </a:pPr>
            <a:r>
              <a:rPr lang="en-GB" sz="2000" dirty="0">
                <a:latin typeface="Arial"/>
                <a:cs typeface="Arial"/>
              </a:rPr>
              <a:t>We would often trigger this using a condition </a:t>
            </a:r>
          </a:p>
        </p:txBody>
      </p:sp>
      <p:pic>
        <p:nvPicPr>
          <p:cNvPr id="7" name="Picture 6">
            <a:extLst>
              <a:ext uri="{FF2B5EF4-FFF2-40B4-BE49-F238E27FC236}">
                <a16:creationId xmlns:a16="http://schemas.microsoft.com/office/drawing/2014/main" id="{39C077DE-1CD6-439A-A281-4CC600FD03DD}"/>
              </a:ext>
            </a:extLst>
          </p:cNvPr>
          <p:cNvPicPr>
            <a:picLocks noChangeAspect="1"/>
          </p:cNvPicPr>
          <p:nvPr/>
        </p:nvPicPr>
        <p:blipFill>
          <a:blip r:embed="rId3"/>
          <a:stretch>
            <a:fillRect/>
          </a:stretch>
        </p:blipFill>
        <p:spPr>
          <a:xfrm>
            <a:off x="2273888" y="2095273"/>
            <a:ext cx="4546283" cy="2503010"/>
          </a:xfrm>
          <a:prstGeom prst="rect">
            <a:avLst/>
          </a:prstGeom>
        </p:spPr>
      </p:pic>
    </p:spTree>
    <p:extLst>
      <p:ext uri="{BB962C8B-B14F-4D97-AF65-F5344CB8AC3E}">
        <p14:creationId xmlns:p14="http://schemas.microsoft.com/office/powerpoint/2010/main" val="293254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exiting the whole loop is too extreme</a:t>
            </a:r>
          </a:p>
          <a:p>
            <a:pPr marL="342900" indent="-342900">
              <a:buFont typeface="Arial"/>
              <a:buChar char="•"/>
            </a:pPr>
            <a:r>
              <a:rPr lang="en-GB" sz="2000" dirty="0">
                <a:latin typeface="Arial"/>
                <a:cs typeface="Arial"/>
              </a:rPr>
              <a:t>Instead, we can use the continue keyword to simply skip to the next iteration</a:t>
            </a:r>
          </a:p>
        </p:txBody>
      </p:sp>
      <p:pic>
        <p:nvPicPr>
          <p:cNvPr id="4" name="Picture 3">
            <a:extLst>
              <a:ext uri="{FF2B5EF4-FFF2-40B4-BE49-F238E27FC236}">
                <a16:creationId xmlns:a16="http://schemas.microsoft.com/office/drawing/2014/main" id="{CAB2C690-5A62-4593-94A8-F74C1F945E7F}"/>
              </a:ext>
            </a:extLst>
          </p:cNvPr>
          <p:cNvPicPr>
            <a:picLocks noChangeAspect="1"/>
          </p:cNvPicPr>
          <p:nvPr/>
        </p:nvPicPr>
        <p:blipFill>
          <a:blip r:embed="rId3"/>
          <a:stretch>
            <a:fillRect/>
          </a:stretch>
        </p:blipFill>
        <p:spPr>
          <a:xfrm>
            <a:off x="2307689" y="1828800"/>
            <a:ext cx="4478681" cy="2895028"/>
          </a:xfrm>
          <a:prstGeom prst="rect">
            <a:avLst/>
          </a:prstGeom>
        </p:spPr>
      </p:pic>
    </p:spTree>
    <p:extLst>
      <p:ext uri="{BB962C8B-B14F-4D97-AF65-F5344CB8AC3E}">
        <p14:creationId xmlns:p14="http://schemas.microsoft.com/office/powerpoint/2010/main" val="127959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a:t>
            </a:r>
            <a:r>
              <a:rPr lang="en-GB" sz="2000" dirty="0" err="1">
                <a:latin typeface="Arial"/>
                <a:cs typeface="Arial"/>
              </a:rPr>
              <a:t>my_list</a:t>
            </a:r>
            <a:r>
              <a:rPr lang="en-GB" sz="2000" dirty="0">
                <a:latin typeface="Arial"/>
                <a:cs typeface="Arial"/>
              </a:rPr>
              <a:t> = [4, 3, 0, 2, -1, 4] </a:t>
            </a:r>
          </a:p>
          <a:p>
            <a:pPr marL="342900" indent="-342900">
              <a:buFont typeface="Arial"/>
              <a:buChar char="•"/>
            </a:pPr>
            <a:r>
              <a:rPr lang="en-GB" sz="2000" dirty="0">
                <a:latin typeface="Arial"/>
                <a:cs typeface="Arial"/>
              </a:rPr>
              <a:t>Loop through the list. If an item is strictly positive, print it to the console; if it is zero, don’t print it but carry on looping; if it is negative don’t print it and stop the loop</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two for loops, one inside of the other. The outer should have a counter variable x going from 1 to 5 and the inner should have a counter variable y going from 1 to 5. Before starting the loop, create a variable called stop, set initially to False. In each iteration of the inner loop, print x, y, and x + y. If x + y surpasses 7, set stop to True and exit the inner loop. Use control flow to then exit the outer loop. This demonstrates how we can break from multiple nested loops.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362252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D71087D1-0AD0-443D-BD3B-BC1C58CA58A1}"/>
              </a:ext>
            </a:extLst>
          </p:cNvPr>
          <p:cNvPicPr>
            <a:picLocks noChangeAspect="1"/>
          </p:cNvPicPr>
          <p:nvPr/>
        </p:nvPicPr>
        <p:blipFill>
          <a:blip r:embed="rId3"/>
          <a:stretch>
            <a:fillRect/>
          </a:stretch>
        </p:blipFill>
        <p:spPr>
          <a:xfrm>
            <a:off x="2608135" y="1011128"/>
            <a:ext cx="3927729" cy="3526195"/>
          </a:xfrm>
          <a:prstGeom prst="rect">
            <a:avLst/>
          </a:prstGeom>
        </p:spPr>
      </p:pic>
    </p:spTree>
    <p:extLst>
      <p:ext uri="{BB962C8B-B14F-4D97-AF65-F5344CB8AC3E}">
        <p14:creationId xmlns:p14="http://schemas.microsoft.com/office/powerpoint/2010/main" val="200629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Enumeration</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a handy feature that allows you to iterate through a list and its indices at the same time</a:t>
            </a:r>
          </a:p>
          <a:p>
            <a:pPr marL="342900" indent="-342900">
              <a:buFont typeface="Arial"/>
              <a:buChar char="•"/>
            </a:pPr>
            <a:r>
              <a:rPr lang="en-GB" sz="2000" dirty="0">
                <a:latin typeface="Arial"/>
                <a:cs typeface="Arial"/>
              </a:rPr>
              <a:t>Here is a demo of it in action:</a:t>
            </a:r>
          </a:p>
        </p:txBody>
      </p:sp>
      <p:pic>
        <p:nvPicPr>
          <p:cNvPr id="5" name="Picture 4">
            <a:extLst>
              <a:ext uri="{FF2B5EF4-FFF2-40B4-BE49-F238E27FC236}">
                <a16:creationId xmlns:a16="http://schemas.microsoft.com/office/drawing/2014/main" id="{31A4ACC0-E497-4C18-9DDF-0B2BA96CD8E0}"/>
              </a:ext>
            </a:extLst>
          </p:cNvPr>
          <p:cNvPicPr>
            <a:picLocks noChangeAspect="1"/>
          </p:cNvPicPr>
          <p:nvPr/>
        </p:nvPicPr>
        <p:blipFill>
          <a:blip r:embed="rId3"/>
          <a:stretch>
            <a:fillRect/>
          </a:stretch>
        </p:blipFill>
        <p:spPr>
          <a:xfrm>
            <a:off x="2552763" y="1981500"/>
            <a:ext cx="4038473" cy="2865253"/>
          </a:xfrm>
          <a:prstGeom prst="rect">
            <a:avLst/>
          </a:prstGeom>
        </p:spPr>
      </p:pic>
    </p:spTree>
    <p:extLst>
      <p:ext uri="{BB962C8B-B14F-4D97-AF65-F5344CB8AC3E}">
        <p14:creationId xmlns:p14="http://schemas.microsoft.com/office/powerpoint/2010/main" val="50836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the list numbers = [1, -2, 2, 5]</a:t>
            </a:r>
          </a:p>
          <a:p>
            <a:pPr marL="342900" indent="-342900">
              <a:buFont typeface="Arial"/>
              <a:buChar char="•"/>
            </a:pPr>
            <a:r>
              <a:rPr lang="en-GB" sz="2000" dirty="0">
                <a:latin typeface="Arial"/>
                <a:cs typeface="Arial"/>
              </a:rPr>
              <a:t>Print whether each element is greater, equal to, or less than its corresponding index</a:t>
            </a:r>
          </a:p>
          <a:p>
            <a:pPr marL="342900" indent="-342900">
              <a:buFont typeface="Arial"/>
              <a:buChar char="•"/>
            </a:pPr>
            <a:r>
              <a:rPr lang="en-GB" sz="2000" dirty="0">
                <a:latin typeface="Arial"/>
                <a:cs typeface="Arial"/>
              </a:rPr>
              <a:t>Use enumerate to print every other item of a list (Hint: check whether the index is divisible by 2 using `</a:t>
            </a:r>
            <a:r>
              <a:rPr lang="en-GB" sz="2000" dirty="0">
                <a:latin typeface="Consolas" panose="020B0609020204030204" pitchFamily="49" charset="0"/>
                <a:cs typeface="Arial"/>
              </a:rPr>
              <a:t>index % 2 == 0</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52710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48CCBB1A-B349-45BE-A596-BD7CA0DF2CE1}"/>
              </a:ext>
            </a:extLst>
          </p:cNvPr>
          <p:cNvPicPr>
            <a:picLocks noChangeAspect="1"/>
          </p:cNvPicPr>
          <p:nvPr/>
        </p:nvPicPr>
        <p:blipFill>
          <a:blip r:embed="rId3"/>
          <a:stretch>
            <a:fillRect/>
          </a:stretch>
        </p:blipFill>
        <p:spPr>
          <a:xfrm>
            <a:off x="516375" y="1094411"/>
            <a:ext cx="4222602" cy="3305931"/>
          </a:xfrm>
          <a:prstGeom prst="rect">
            <a:avLst/>
          </a:prstGeom>
        </p:spPr>
      </p:pic>
      <p:pic>
        <p:nvPicPr>
          <p:cNvPr id="6" name="Picture 5">
            <a:extLst>
              <a:ext uri="{FF2B5EF4-FFF2-40B4-BE49-F238E27FC236}">
                <a16:creationId xmlns:a16="http://schemas.microsoft.com/office/drawing/2014/main" id="{999B949E-F8AA-4DE2-B36A-61890CDF352A}"/>
              </a:ext>
            </a:extLst>
          </p:cNvPr>
          <p:cNvPicPr>
            <a:picLocks noChangeAspect="1"/>
          </p:cNvPicPr>
          <p:nvPr/>
        </p:nvPicPr>
        <p:blipFill>
          <a:blip r:embed="rId4"/>
          <a:stretch>
            <a:fillRect/>
          </a:stretch>
        </p:blipFill>
        <p:spPr>
          <a:xfrm>
            <a:off x="5012214" y="1609344"/>
            <a:ext cx="3615411" cy="2275888"/>
          </a:xfrm>
          <a:prstGeom prst="rect">
            <a:avLst/>
          </a:prstGeom>
        </p:spPr>
      </p:pic>
    </p:spTree>
    <p:extLst>
      <p:ext uri="{BB962C8B-B14F-4D97-AF65-F5344CB8AC3E}">
        <p14:creationId xmlns:p14="http://schemas.microsoft.com/office/powerpoint/2010/main" val="1433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List Indexing and Slices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 week, we took a deeper look at lists and learned how to extract elements and sub-lists</a:t>
            </a:r>
          </a:p>
          <a:p>
            <a:pPr marL="342900" indent="-342900">
              <a:buFont typeface="Arial"/>
              <a:buChar char="•"/>
            </a:pPr>
            <a:r>
              <a:rPr lang="en-GB" sz="2000" dirty="0">
                <a:latin typeface="Arial"/>
                <a:cs typeface="Arial"/>
              </a:rPr>
              <a:t>There were two challenging points to remember:</a:t>
            </a:r>
          </a:p>
          <a:p>
            <a:pPr marL="800100" lvl="1" indent="-342900">
              <a:buFont typeface="Arial"/>
              <a:buChar char="•"/>
            </a:pPr>
            <a:r>
              <a:rPr lang="en-GB" sz="2000" dirty="0">
                <a:latin typeface="Arial"/>
                <a:cs typeface="Arial"/>
              </a:rPr>
              <a:t>The index of the first element in a list is zero</a:t>
            </a:r>
          </a:p>
          <a:p>
            <a:pPr marL="800100" lvl="1" indent="-342900">
              <a:buFont typeface="Arial"/>
              <a:buChar char="•"/>
            </a:pPr>
            <a:r>
              <a:rPr lang="en-GB" sz="2000" dirty="0">
                <a:latin typeface="Arial"/>
                <a:cs typeface="Arial"/>
              </a:rPr>
              <a:t>Slices include the first element, but not the last</a:t>
            </a:r>
          </a:p>
        </p:txBody>
      </p:sp>
      <p:pic>
        <p:nvPicPr>
          <p:cNvPr id="9" name="Picture 8">
            <a:extLst>
              <a:ext uri="{FF2B5EF4-FFF2-40B4-BE49-F238E27FC236}">
                <a16:creationId xmlns:a16="http://schemas.microsoft.com/office/drawing/2014/main" id="{C6423FF3-D260-490B-947F-41297E845557}"/>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Looping through a sequence</a:t>
            </a:r>
          </a:p>
          <a:p>
            <a:pPr marL="342900" indent="-342900">
              <a:buFont typeface="Arial"/>
              <a:buChar char="•"/>
            </a:pPr>
            <a:r>
              <a:rPr lang="en-GB" sz="2000" dirty="0">
                <a:latin typeface="Arial"/>
                <a:cs typeface="Arial"/>
              </a:rPr>
              <a:t>Looping through a list</a:t>
            </a:r>
          </a:p>
          <a:p>
            <a:pPr marL="342900" indent="-342900">
              <a:buChar char="•"/>
            </a:pPr>
            <a:r>
              <a:rPr lang="en-GB" sz="2000" dirty="0">
                <a:latin typeface="Arial"/>
                <a:cs typeface="Arial"/>
              </a:rPr>
              <a:t>Early-stopping</a:t>
            </a:r>
          </a:p>
          <a:p>
            <a:pPr marL="342900" indent="-342900">
              <a:buChar char="•"/>
            </a:pPr>
            <a:r>
              <a:rPr lang="en-GB" sz="2000" dirty="0">
                <a:latin typeface="Arial"/>
                <a:cs typeface="Arial"/>
              </a:rPr>
              <a:t>Enumeration</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More loops – For loops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learnt about the while loop in the last session but this is not the only type of loop available in python</a:t>
            </a:r>
          </a:p>
          <a:p>
            <a:pPr marL="342900" indent="-342900">
              <a:buFont typeface="Arial"/>
              <a:buChar char="•"/>
            </a:pPr>
            <a:r>
              <a:rPr lang="en-GB" sz="2000" dirty="0">
                <a:latin typeface="Arial"/>
                <a:cs typeface="Arial"/>
              </a:rPr>
              <a:t>Another type of loop is the for loop. Both of these loops are used for different purpose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In other words, we often use a for loop if you could calculate how many times the loop would run before it begins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8" name="Table 5">
            <a:extLst>
              <a:ext uri="{FF2B5EF4-FFF2-40B4-BE49-F238E27FC236}">
                <a16:creationId xmlns:a16="http://schemas.microsoft.com/office/drawing/2014/main" id="{4CB77FF3-3C90-40AD-9F91-30903EB7FAB9}"/>
              </a:ext>
            </a:extLst>
          </p:cNvPr>
          <p:cNvGraphicFramePr>
            <a:graphicFrameLocks noGrp="1"/>
          </p:cNvGraphicFramePr>
          <p:nvPr>
            <p:extLst>
              <p:ext uri="{D42A27DB-BD31-4B8C-83A1-F6EECF244321}">
                <p14:modId xmlns:p14="http://schemas.microsoft.com/office/powerpoint/2010/main" val="523590403"/>
              </p:ext>
            </p:extLst>
          </p:nvPr>
        </p:nvGraphicFramePr>
        <p:xfrm>
          <a:off x="1504443" y="2229863"/>
          <a:ext cx="6085174" cy="1289859"/>
        </p:xfrm>
        <a:graphic>
          <a:graphicData uri="http://schemas.openxmlformats.org/drawingml/2006/table">
            <a:tbl>
              <a:tblPr firstRow="1" bandRow="1">
                <a:tableStyleId>{5C22544A-7EE6-4342-B048-85BDC9FD1C3A}</a:tableStyleId>
              </a:tblPr>
              <a:tblGrid>
                <a:gridCol w="3042587">
                  <a:extLst>
                    <a:ext uri="{9D8B030D-6E8A-4147-A177-3AD203B41FA5}">
                      <a16:colId xmlns:a16="http://schemas.microsoft.com/office/drawing/2014/main" val="2326381081"/>
                    </a:ext>
                  </a:extLst>
                </a:gridCol>
                <a:gridCol w="3042587">
                  <a:extLst>
                    <a:ext uri="{9D8B030D-6E8A-4147-A177-3AD203B41FA5}">
                      <a16:colId xmlns:a16="http://schemas.microsoft.com/office/drawing/2014/main" val="2964713962"/>
                    </a:ext>
                  </a:extLst>
                </a:gridCol>
              </a:tblGrid>
              <a:tr h="588819">
                <a:tc>
                  <a:txBody>
                    <a:bodyPr/>
                    <a:lstStyle/>
                    <a:p>
                      <a:pPr lvl="0" algn="ctr">
                        <a:buNone/>
                      </a:pPr>
                      <a:r>
                        <a:rPr lang="en-GB" sz="2400" dirty="0"/>
                        <a:t>While Loop </a:t>
                      </a:r>
                      <a:endParaRPr lang="en-US" sz="2400" dirty="0"/>
                    </a:p>
                  </a:txBody>
                  <a:tcPr/>
                </a:tc>
                <a:tc>
                  <a:txBody>
                    <a:bodyPr/>
                    <a:lstStyle/>
                    <a:p>
                      <a:pPr algn="ctr"/>
                      <a:r>
                        <a:rPr lang="en-GB" sz="2400" dirty="0"/>
                        <a:t>For Loop</a:t>
                      </a:r>
                    </a:p>
                  </a:txBody>
                  <a:tcPr/>
                </a:tc>
                <a:extLst>
                  <a:ext uri="{0D108BD9-81ED-4DB2-BD59-A6C34878D82A}">
                    <a16:rowId xmlns:a16="http://schemas.microsoft.com/office/drawing/2014/main" val="3136506423"/>
                  </a:ext>
                </a:extLst>
              </a:tr>
              <a:tr h="689541">
                <a:tc>
                  <a:txBody>
                    <a:bodyPr/>
                    <a:lstStyle/>
                    <a:p>
                      <a:pPr algn="ctr"/>
                      <a:r>
                        <a:rPr lang="en-GB" sz="2000" b="1"/>
                        <a:t>Run until a condition stops being true</a:t>
                      </a:r>
                      <a:endParaRPr lang="en-GB" sz="4000" b="1"/>
                    </a:p>
                  </a:txBody>
                  <a:tcPr/>
                </a:tc>
                <a:tc>
                  <a:txBody>
                    <a:bodyPr/>
                    <a:lstStyle/>
                    <a:p>
                      <a:pPr algn="ctr"/>
                      <a:r>
                        <a:rPr lang="en-GB" sz="2000" b="1" dirty="0"/>
                        <a:t>Run a predetermined number of times</a:t>
                      </a:r>
                      <a:endParaRPr lang="en-GB" sz="4000" b="1" dirty="0"/>
                    </a:p>
                  </a:txBody>
                  <a:tcPr/>
                </a:tc>
                <a:extLst>
                  <a:ext uri="{0D108BD9-81ED-4DB2-BD59-A6C34878D82A}">
                    <a16:rowId xmlns:a16="http://schemas.microsoft.com/office/drawing/2014/main" val="1525895240"/>
                  </a:ext>
                </a:extLst>
              </a:tr>
            </a:tbl>
          </a:graphicData>
        </a:graphic>
      </p:graphicFrame>
    </p:spTree>
    <p:extLst>
      <p:ext uri="{BB962C8B-B14F-4D97-AF65-F5344CB8AC3E}">
        <p14:creationId xmlns:p14="http://schemas.microsoft.com/office/powerpoint/2010/main" val="387218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simplest type of for loop involves looping through a range</a:t>
            </a:r>
          </a:p>
          <a:p>
            <a:pPr marL="342900" indent="-342900">
              <a:buFont typeface="Arial"/>
              <a:buChar char="•"/>
            </a:pPr>
            <a:r>
              <a:rPr lang="en-GB" sz="2000" dirty="0">
                <a:latin typeface="Arial"/>
                <a:cs typeface="Arial"/>
              </a:rPr>
              <a:t>We use the following syntax to achieve this:</a:t>
            </a:r>
          </a:p>
          <a:p>
            <a:endParaRPr lang="en-GB" sz="2000" dirty="0">
              <a:latin typeface="Arial"/>
              <a:cs typeface="Arial"/>
            </a:endParaRPr>
          </a:p>
        </p:txBody>
      </p:sp>
      <p:sp>
        <p:nvSpPr>
          <p:cNvPr id="9" name="Rectangle: Rounded Corners 8">
            <a:extLst>
              <a:ext uri="{FF2B5EF4-FFF2-40B4-BE49-F238E27FC236}">
                <a16:creationId xmlns:a16="http://schemas.microsoft.com/office/drawing/2014/main" id="{736AC641-88D0-401A-BD93-63CB1F493E75}"/>
              </a:ext>
            </a:extLst>
          </p:cNvPr>
          <p:cNvSpPr/>
          <p:nvPr/>
        </p:nvSpPr>
        <p:spPr>
          <a:xfrm>
            <a:off x="4772359" y="1982211"/>
            <a:ext cx="3671455" cy="20532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We can call our counter variable whatever we like. Usually programmers like to use the letter ‘</a:t>
            </a:r>
            <a:r>
              <a:rPr lang="en-GB" err="1"/>
              <a:t>i</a:t>
            </a:r>
            <a:r>
              <a:rPr lang="en-GB"/>
              <a:t>’ for this purpose</a:t>
            </a: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3"/>
          <a:stretch>
            <a:fillRect/>
          </a:stretch>
        </p:blipFill>
        <p:spPr>
          <a:xfrm>
            <a:off x="645236" y="1982211"/>
            <a:ext cx="3718948" cy="2148590"/>
          </a:xfrm>
          <a:prstGeom prst="rect">
            <a:avLst/>
          </a:prstGeom>
        </p:spPr>
      </p:pic>
    </p:spTree>
    <p:extLst>
      <p:ext uri="{BB962C8B-B14F-4D97-AF65-F5344CB8AC3E}">
        <p14:creationId xmlns:p14="http://schemas.microsoft.com/office/powerpoint/2010/main" val="311206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Tangent: For vs While Loops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could achieve the same thing using a while loop</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But, the code is longer and harder to follow</a:t>
            </a:r>
          </a:p>
          <a:p>
            <a:pPr marL="342900" indent="-342900">
              <a:buFont typeface="Arial"/>
              <a:buChar char="•"/>
            </a:pPr>
            <a:r>
              <a:rPr lang="en-GB" sz="2000" dirty="0">
                <a:latin typeface="Arial"/>
                <a:cs typeface="Arial"/>
              </a:rPr>
              <a:t>In general, any for loop can be turned into a while loop, but when a for loop is possible, we should prefer it</a:t>
            </a:r>
          </a:p>
          <a:p>
            <a:endParaRPr lang="en-GB" sz="2000" dirty="0">
              <a:latin typeface="Arial"/>
              <a:cs typeface="Arial"/>
            </a:endParaRP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3"/>
          <a:stretch>
            <a:fillRect/>
          </a:stretch>
        </p:blipFill>
        <p:spPr>
          <a:xfrm>
            <a:off x="1273680" y="1372610"/>
            <a:ext cx="3718948" cy="2148590"/>
          </a:xfrm>
          <a:prstGeom prst="rect">
            <a:avLst/>
          </a:prstGeom>
        </p:spPr>
      </p:pic>
      <p:pic>
        <p:nvPicPr>
          <p:cNvPr id="5" name="Picture 4">
            <a:extLst>
              <a:ext uri="{FF2B5EF4-FFF2-40B4-BE49-F238E27FC236}">
                <a16:creationId xmlns:a16="http://schemas.microsoft.com/office/drawing/2014/main" id="{DB060B8C-C239-42AE-BC96-C15D0A6A3311}"/>
              </a:ext>
            </a:extLst>
          </p:cNvPr>
          <p:cNvPicPr>
            <a:picLocks noChangeAspect="1"/>
          </p:cNvPicPr>
          <p:nvPr/>
        </p:nvPicPr>
        <p:blipFill>
          <a:blip r:embed="rId4"/>
          <a:stretch>
            <a:fillRect/>
          </a:stretch>
        </p:blipFill>
        <p:spPr>
          <a:xfrm>
            <a:off x="6010847" y="1372610"/>
            <a:ext cx="1713876" cy="2148591"/>
          </a:xfrm>
          <a:prstGeom prst="rect">
            <a:avLst/>
          </a:prstGeom>
        </p:spPr>
      </p:pic>
    </p:spTree>
    <p:extLst>
      <p:ext uri="{BB962C8B-B14F-4D97-AF65-F5344CB8AC3E}">
        <p14:creationId xmlns:p14="http://schemas.microsoft.com/office/powerpoint/2010/main" val="425436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we only specify one number in range() our counter will run from zero to one less than that number</a:t>
            </a:r>
          </a:p>
          <a:p>
            <a:pPr marL="342900" indent="-342900">
              <a:buFont typeface="Arial"/>
              <a:buChar char="•"/>
            </a:pPr>
            <a:r>
              <a:rPr lang="en-GB" sz="2000" dirty="0">
                <a:latin typeface="Arial"/>
                <a:cs typeface="Arial"/>
              </a:rPr>
              <a:t>If we use two numbers, the first is where we start and the last is where we end (just like with list slices – </a:t>
            </a:r>
            <a:r>
              <a:rPr lang="en-GB" sz="2000" dirty="0" err="1">
                <a:latin typeface="Arial"/>
                <a:cs typeface="Arial"/>
              </a:rPr>
              <a:t>my_list</a:t>
            </a:r>
            <a:r>
              <a:rPr lang="en-GB" sz="2000" dirty="0">
                <a:latin typeface="Arial"/>
                <a:cs typeface="Arial"/>
              </a:rPr>
              <a:t>[2:6])</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4A8FA4EE-E38F-42AF-8BF1-789911647013}"/>
              </a:ext>
            </a:extLst>
          </p:cNvPr>
          <p:cNvPicPr>
            <a:picLocks noChangeAspect="1"/>
          </p:cNvPicPr>
          <p:nvPr/>
        </p:nvPicPr>
        <p:blipFill>
          <a:blip r:embed="rId3"/>
          <a:stretch>
            <a:fillRect/>
          </a:stretch>
        </p:blipFill>
        <p:spPr>
          <a:xfrm>
            <a:off x="3273242" y="2352473"/>
            <a:ext cx="2693289" cy="2078071"/>
          </a:xfrm>
          <a:prstGeom prst="rect">
            <a:avLst/>
          </a:prstGeom>
        </p:spPr>
      </p:pic>
    </p:spTree>
    <p:extLst>
      <p:ext uri="{BB962C8B-B14F-4D97-AF65-F5344CB8AC3E}">
        <p14:creationId xmlns:p14="http://schemas.microsoft.com/office/powerpoint/2010/main" val="355985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for loop to print the integers from -5 to 5, inclusive</a:t>
            </a:r>
          </a:p>
          <a:p>
            <a:pPr marL="342900" indent="-342900">
              <a:buFont typeface="Arial"/>
              <a:buChar char="•"/>
            </a:pPr>
            <a:r>
              <a:rPr lang="en-GB" sz="2000" dirty="0">
                <a:latin typeface="Arial"/>
                <a:cs typeface="Arial"/>
              </a:rPr>
              <a:t>Use a for loop to print the first ten square numbers (Hint: we can calculate </a:t>
            </a:r>
            <a:r>
              <a:rPr lang="en-GB" sz="2000" dirty="0">
                <a:latin typeface="+mn-lt"/>
                <a:cs typeface="Arial"/>
              </a:rPr>
              <a:t>x² using x * x or x ** 2</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we pass range() a third argument? Try looping through range(1, 11, 2) to see</a:t>
            </a:r>
          </a:p>
          <a:p>
            <a:pPr marL="342900" indent="-342900">
              <a:buFont typeface="Arial"/>
              <a:buChar char="•"/>
            </a:pPr>
            <a:r>
              <a:rPr lang="en-GB" sz="2000" dirty="0">
                <a:latin typeface="Arial"/>
                <a:cs typeface="Arial"/>
              </a:rPr>
              <a:t>Can we use these to create a countdown from 10 to 0?</a:t>
            </a: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11968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8E6595C-7457-4AEF-A5E0-833B4639E44F}"/>
              </a:ext>
            </a:extLst>
          </p:cNvPr>
          <p:cNvPicPr>
            <a:picLocks noChangeAspect="1"/>
          </p:cNvPicPr>
          <p:nvPr/>
        </p:nvPicPr>
        <p:blipFill>
          <a:blip r:embed="rId3"/>
          <a:stretch>
            <a:fillRect/>
          </a:stretch>
        </p:blipFill>
        <p:spPr>
          <a:xfrm>
            <a:off x="1136190" y="975360"/>
            <a:ext cx="2725102" cy="3737282"/>
          </a:xfrm>
          <a:prstGeom prst="rect">
            <a:avLst/>
          </a:prstGeom>
        </p:spPr>
      </p:pic>
      <p:pic>
        <p:nvPicPr>
          <p:cNvPr id="7" name="Picture 6">
            <a:extLst>
              <a:ext uri="{FF2B5EF4-FFF2-40B4-BE49-F238E27FC236}">
                <a16:creationId xmlns:a16="http://schemas.microsoft.com/office/drawing/2014/main" id="{CFD4BE59-B1C3-46B6-9C38-284EB7EBA972}"/>
              </a:ext>
            </a:extLst>
          </p:cNvPr>
          <p:cNvPicPr>
            <a:picLocks noChangeAspect="1"/>
          </p:cNvPicPr>
          <p:nvPr/>
        </p:nvPicPr>
        <p:blipFill>
          <a:blip r:embed="rId4"/>
          <a:stretch>
            <a:fillRect/>
          </a:stretch>
        </p:blipFill>
        <p:spPr>
          <a:xfrm>
            <a:off x="4572000" y="1143979"/>
            <a:ext cx="3694339" cy="3400044"/>
          </a:xfrm>
          <a:prstGeom prst="rect">
            <a:avLst/>
          </a:prstGeom>
        </p:spPr>
      </p:pic>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62</TotalTime>
  <Words>887</Words>
  <Application>Microsoft Office PowerPoint</Application>
  <PresentationFormat>On-screen Show (16:9)</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Five</vt:lpstr>
      <vt:lpstr>List Indexing and Slices Recap</vt:lpstr>
      <vt:lpstr>Session Content</vt:lpstr>
      <vt:lpstr>More loops – For loops</vt:lpstr>
      <vt:lpstr>Looping Through a Range</vt:lpstr>
      <vt:lpstr>Tangent: For vs While Loops</vt:lpstr>
      <vt:lpstr>Looping Through a Range</vt:lpstr>
      <vt:lpstr>Looping Through a Range Puzzles</vt:lpstr>
      <vt:lpstr>Looping Through a Range Puzzles Solutions</vt:lpstr>
      <vt:lpstr>Looping Through a List</vt:lpstr>
      <vt:lpstr>Looping Through a List Puzzles</vt:lpstr>
      <vt:lpstr>Looping Through a List Puzzles Solutions</vt:lpstr>
      <vt:lpstr>Early-stopping</vt:lpstr>
      <vt:lpstr>Early-stopping</vt:lpstr>
      <vt:lpstr>Early-stopping Puzzles</vt:lpstr>
      <vt:lpstr>Early-stopping Puzzles Solutions</vt:lpstr>
      <vt:lpstr>Enumeration</vt:lpstr>
      <vt:lpstr>Early-stopping Puzzles</vt:lpstr>
      <vt:lpstr>Early-stopping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13</cp:revision>
  <cp:lastPrinted>2018-03-07T14:46:57Z</cp:lastPrinted>
  <dcterms:created xsi:type="dcterms:W3CDTF">2019-10-30T15:52:02Z</dcterms:created>
  <dcterms:modified xsi:type="dcterms:W3CDTF">2020-05-16T10:13:23Z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