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86" r:id="rId9"/>
    <p:sldId id="425" r:id="rId10"/>
    <p:sldId id="439" r:id="rId11"/>
    <p:sldId id="464" r:id="rId12"/>
    <p:sldId id="468" r:id="rId13"/>
    <p:sldId id="465" r:id="rId14"/>
    <p:sldId id="466" r:id="rId15"/>
    <p:sldId id="470" r:id="rId16"/>
    <p:sldId id="467" r:id="rId17"/>
    <p:sldId id="469" r:id="rId18"/>
    <p:sldId id="471" r:id="rId19"/>
    <p:sldId id="472" r:id="rId20"/>
    <p:sldId id="473" r:id="rId21"/>
    <p:sldId id="474" r:id="rId22"/>
    <p:sldId id="475"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149291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406656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4789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106563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6245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29246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16370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seven/session_seven_filled_template.ipynb" TargetMode="External"/><Relationship Id="rId4" Type="http://schemas.openxmlformats.org/officeDocument/2006/relationships/hyperlink" Target="https://colab.research.google.com/github/warwickdatascience/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image" Target="../media/image38.jp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38.jp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38.jp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38.jp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38.jp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38.jpg"/><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38.jp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2A820033-EF55-4814-974F-7B606D39A8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 light, plate&#10;&#10;Description automatically generated">
            <a:hlinkClick r:id="rId7"/>
            <a:extLst>
              <a:ext uri="{FF2B5EF4-FFF2-40B4-BE49-F238E27FC236}">
                <a16:creationId xmlns:a16="http://schemas.microsoft.com/office/drawing/2014/main" id="{7A2E3E56-E853-40A0-92B3-EBF14FCF6881}"/>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374931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containing with keys ‘one’, ‘two’, and ‘three’ which corresponding values 1, 2, and 4</a:t>
            </a:r>
          </a:p>
          <a:p>
            <a:pPr marL="342900" indent="-342900">
              <a:buFont typeface="Arial"/>
              <a:buChar char="•"/>
            </a:pPr>
            <a:r>
              <a:rPr lang="en-GB" sz="2000" dirty="0">
                <a:latin typeface="Arial"/>
                <a:cs typeface="Arial"/>
              </a:rPr>
              <a:t>Correct the value for key ‘three’ to be 3 and add a new pair ‘four’: 4</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an empty dictionary called </a:t>
            </a:r>
            <a:r>
              <a:rPr lang="en-GB" sz="2000" dirty="0">
                <a:latin typeface="Consolas" panose="020B0609020204030204" pitchFamily="49" charset="0"/>
                <a:cs typeface="Arial"/>
              </a:rPr>
              <a:t>square</a:t>
            </a:r>
          </a:p>
          <a:p>
            <a:pPr marL="342900" indent="-342900">
              <a:buFont typeface="Arial"/>
              <a:buChar char="•"/>
            </a:pPr>
            <a:r>
              <a:rPr lang="en-GB" sz="2000" dirty="0">
                <a:latin typeface="Arial"/>
                <a:cs typeface="Arial"/>
              </a:rPr>
              <a:t>Loop through the range -5 to 5 (inclusive), each time adding an item to the dictionary which maps the looping variable to its square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dictionary called employees which contains two dictionaries, each giving the details (say, job title and manager) of a different employee. Access the manager of one of the employees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5AA9389E-2037-4935-938B-FA24A72C4E9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5692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4" name="Picture 3">
            <a:extLst>
              <a:ext uri="{FF2B5EF4-FFF2-40B4-BE49-F238E27FC236}">
                <a16:creationId xmlns:a16="http://schemas.microsoft.com/office/drawing/2014/main" id="{086DF6B8-9658-447E-9310-708F9923319C}"/>
              </a:ext>
            </a:extLst>
          </p:cNvPr>
          <p:cNvPicPr>
            <a:picLocks noChangeAspect="1"/>
          </p:cNvPicPr>
          <p:nvPr/>
        </p:nvPicPr>
        <p:blipFill>
          <a:blip r:embed="rId3"/>
          <a:stretch>
            <a:fillRect/>
          </a:stretch>
        </p:blipFill>
        <p:spPr>
          <a:xfrm>
            <a:off x="1516345" y="1188438"/>
            <a:ext cx="6111310" cy="1238041"/>
          </a:xfrm>
          <a:prstGeom prst="rect">
            <a:avLst/>
          </a:prstGeom>
        </p:spPr>
      </p:pic>
      <p:pic>
        <p:nvPicPr>
          <p:cNvPr id="5" name="Picture 4">
            <a:extLst>
              <a:ext uri="{FF2B5EF4-FFF2-40B4-BE49-F238E27FC236}">
                <a16:creationId xmlns:a16="http://schemas.microsoft.com/office/drawing/2014/main" id="{362C70F6-8FF2-4745-B1DB-384D73581C3A}"/>
              </a:ext>
            </a:extLst>
          </p:cNvPr>
          <p:cNvPicPr>
            <a:picLocks noChangeAspect="1"/>
          </p:cNvPicPr>
          <p:nvPr/>
        </p:nvPicPr>
        <p:blipFill>
          <a:blip r:embed="rId4"/>
          <a:stretch>
            <a:fillRect/>
          </a:stretch>
        </p:blipFill>
        <p:spPr>
          <a:xfrm>
            <a:off x="2674715" y="2966917"/>
            <a:ext cx="3794570" cy="1446206"/>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BBEB89B5-301D-4CB4-957E-8928EC23CE29}"/>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421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Looping Through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use three ways to loop through dictionaries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4" name="Picture 3">
            <a:extLst>
              <a:ext uri="{FF2B5EF4-FFF2-40B4-BE49-F238E27FC236}">
                <a16:creationId xmlns:a16="http://schemas.microsoft.com/office/drawing/2014/main" id="{B581D9D4-6DD4-472C-9445-63BE313263D9}"/>
              </a:ext>
            </a:extLst>
          </p:cNvPr>
          <p:cNvPicPr>
            <a:picLocks noChangeAspect="1"/>
          </p:cNvPicPr>
          <p:nvPr/>
        </p:nvPicPr>
        <p:blipFill>
          <a:blip r:embed="rId3"/>
          <a:stretch>
            <a:fillRect/>
          </a:stretch>
        </p:blipFill>
        <p:spPr>
          <a:xfrm>
            <a:off x="2293055" y="1339606"/>
            <a:ext cx="4229665" cy="557955"/>
          </a:xfrm>
          <a:prstGeom prst="rect">
            <a:avLst/>
          </a:prstGeom>
        </p:spPr>
      </p:pic>
      <p:pic>
        <p:nvPicPr>
          <p:cNvPr id="7" name="Picture 6">
            <a:extLst>
              <a:ext uri="{FF2B5EF4-FFF2-40B4-BE49-F238E27FC236}">
                <a16:creationId xmlns:a16="http://schemas.microsoft.com/office/drawing/2014/main" id="{11DE1D7A-2CC0-4FDC-B864-38C1D90D18F9}"/>
              </a:ext>
            </a:extLst>
          </p:cNvPr>
          <p:cNvPicPr>
            <a:picLocks noChangeAspect="1"/>
          </p:cNvPicPr>
          <p:nvPr/>
        </p:nvPicPr>
        <p:blipFill>
          <a:blip r:embed="rId4"/>
          <a:stretch>
            <a:fillRect/>
          </a:stretch>
        </p:blipFill>
        <p:spPr>
          <a:xfrm>
            <a:off x="547428" y="2639930"/>
            <a:ext cx="2295088" cy="1185071"/>
          </a:xfrm>
          <a:prstGeom prst="rect">
            <a:avLst/>
          </a:prstGeom>
        </p:spPr>
      </p:pic>
      <p:pic>
        <p:nvPicPr>
          <p:cNvPr id="8" name="Picture 7">
            <a:extLst>
              <a:ext uri="{FF2B5EF4-FFF2-40B4-BE49-F238E27FC236}">
                <a16:creationId xmlns:a16="http://schemas.microsoft.com/office/drawing/2014/main" id="{954B117E-FD6C-4F9B-BDE4-80D3BE6223B9}"/>
              </a:ext>
            </a:extLst>
          </p:cNvPr>
          <p:cNvPicPr>
            <a:picLocks noChangeAspect="1"/>
          </p:cNvPicPr>
          <p:nvPr/>
        </p:nvPicPr>
        <p:blipFill>
          <a:blip r:embed="rId5"/>
          <a:stretch>
            <a:fillRect/>
          </a:stretch>
        </p:blipFill>
        <p:spPr>
          <a:xfrm>
            <a:off x="3282167" y="2639930"/>
            <a:ext cx="2295088" cy="1123128"/>
          </a:xfrm>
          <a:prstGeom prst="rect">
            <a:avLst/>
          </a:prstGeom>
        </p:spPr>
      </p:pic>
      <p:pic>
        <p:nvPicPr>
          <p:cNvPr id="15" name="Picture 14">
            <a:extLst>
              <a:ext uri="{FF2B5EF4-FFF2-40B4-BE49-F238E27FC236}">
                <a16:creationId xmlns:a16="http://schemas.microsoft.com/office/drawing/2014/main" id="{7D622C9A-905A-45D0-8C09-B8BD6AFB0C0F}"/>
              </a:ext>
            </a:extLst>
          </p:cNvPr>
          <p:cNvPicPr>
            <a:picLocks noChangeAspect="1"/>
          </p:cNvPicPr>
          <p:nvPr/>
        </p:nvPicPr>
        <p:blipFill>
          <a:blip r:embed="rId6"/>
          <a:stretch>
            <a:fillRect/>
          </a:stretch>
        </p:blipFill>
        <p:spPr>
          <a:xfrm>
            <a:off x="5934839" y="2571750"/>
            <a:ext cx="2832114" cy="1169871"/>
          </a:xfrm>
          <a:prstGeom prst="rect">
            <a:avLst/>
          </a:prstGeom>
        </p:spPr>
      </p:pic>
      <p:pic>
        <p:nvPicPr>
          <p:cNvPr id="16" name="Picture 15" descr="A picture containing stool&#10;&#10;Description automatically generated">
            <a:extLst>
              <a:ext uri="{FF2B5EF4-FFF2-40B4-BE49-F238E27FC236}">
                <a16:creationId xmlns:a16="http://schemas.microsoft.com/office/drawing/2014/main" id="{D7606FF0-064B-4EFE-86D7-9E138D2A0238}"/>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4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Looping Through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430543"/>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sz="2000"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endParaRPr lang="en-GB" sz="2000" dirty="0">
              <a:latin typeface="Calibri"/>
            </a:endParaRP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p:txBody>
      </p:sp>
      <p:pic>
        <p:nvPicPr>
          <p:cNvPr id="7" name="Picture 6" descr="A picture containing stool&#10;&#10;Description automatically generated">
            <a:extLst>
              <a:ext uri="{FF2B5EF4-FFF2-40B4-BE49-F238E27FC236}">
                <a16:creationId xmlns:a16="http://schemas.microsoft.com/office/drawing/2014/main" id="{ACF6E77C-6A25-40A9-8433-B23D9A6DC209}"/>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410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Looping Through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5" name="Picture 4">
            <a:extLst>
              <a:ext uri="{FF2B5EF4-FFF2-40B4-BE49-F238E27FC236}">
                <a16:creationId xmlns:a16="http://schemas.microsoft.com/office/drawing/2014/main" id="{6FFEA870-4812-46E3-AE8E-861E1F7A3BF5}"/>
              </a:ext>
            </a:extLst>
          </p:cNvPr>
          <p:cNvPicPr>
            <a:picLocks noChangeAspect="1"/>
          </p:cNvPicPr>
          <p:nvPr/>
        </p:nvPicPr>
        <p:blipFill>
          <a:blip r:embed="rId3"/>
          <a:stretch>
            <a:fillRect/>
          </a:stretch>
        </p:blipFill>
        <p:spPr>
          <a:xfrm>
            <a:off x="2335534" y="950056"/>
            <a:ext cx="4472931" cy="3791107"/>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FF8CF7CE-2ACA-49A3-B7F5-C39B6383EC91}"/>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6989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Tangent: APIs and JSON</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4" name="Picture 3">
            <a:extLst>
              <a:ext uri="{FF2B5EF4-FFF2-40B4-BE49-F238E27FC236}">
                <a16:creationId xmlns:a16="http://schemas.microsoft.com/office/drawing/2014/main" id="{FA6CBD08-E586-4797-BAE3-DB7EDD9A371F}"/>
              </a:ext>
            </a:extLst>
          </p:cNvPr>
          <p:cNvPicPr>
            <a:picLocks noChangeAspect="1"/>
          </p:cNvPicPr>
          <p:nvPr/>
        </p:nvPicPr>
        <p:blipFill>
          <a:blip r:embed="rId3"/>
          <a:stretch>
            <a:fillRect/>
          </a:stretch>
        </p:blipFill>
        <p:spPr>
          <a:xfrm>
            <a:off x="2332994" y="824331"/>
            <a:ext cx="4478012" cy="2168699"/>
          </a:xfrm>
          <a:prstGeom prst="rect">
            <a:avLst/>
          </a:prstGeom>
        </p:spPr>
      </p:pic>
      <p:pic>
        <p:nvPicPr>
          <p:cNvPr id="6" name="Picture 5">
            <a:extLst>
              <a:ext uri="{FF2B5EF4-FFF2-40B4-BE49-F238E27FC236}">
                <a16:creationId xmlns:a16="http://schemas.microsoft.com/office/drawing/2014/main" id="{89036E8B-AD85-4E61-B119-17A3024A3D07}"/>
              </a:ext>
            </a:extLst>
          </p:cNvPr>
          <p:cNvPicPr>
            <a:picLocks noChangeAspect="1"/>
          </p:cNvPicPr>
          <p:nvPr/>
        </p:nvPicPr>
        <p:blipFill>
          <a:blip r:embed="rId4"/>
          <a:stretch>
            <a:fillRect/>
          </a:stretch>
        </p:blipFill>
        <p:spPr>
          <a:xfrm>
            <a:off x="2048256" y="3234819"/>
            <a:ext cx="5047488" cy="1560503"/>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F6F0DC94-1AED-40DA-8665-414CF6DD4260}"/>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002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Limitations of lists/tuples</a:t>
            </a:r>
          </a:p>
          <a:p>
            <a:pPr marL="342900" indent="-342900">
              <a:buFont typeface="Arial"/>
              <a:buChar char="•"/>
            </a:pPr>
            <a:r>
              <a:rPr lang="en-GB" sz="2000" dirty="0">
                <a:latin typeface="Arial"/>
                <a:cs typeface="Arial"/>
              </a:rPr>
              <a:t>Introduction to dictionaries</a:t>
            </a:r>
          </a:p>
          <a:p>
            <a:pPr marL="342900" indent="-342900">
              <a:buFont typeface="Arial"/>
              <a:buChar char="•"/>
            </a:pPr>
            <a:r>
              <a:rPr lang="en-GB" sz="2000" dirty="0">
                <a:latin typeface="Arial"/>
                <a:cs typeface="Arial"/>
              </a:rPr>
              <a:t>Manipulating dictionaries</a:t>
            </a:r>
          </a:p>
          <a:p>
            <a:pPr marL="342900" indent="-342900">
              <a:buFont typeface="Arial"/>
              <a:buChar char="•"/>
            </a:pPr>
            <a:r>
              <a:rPr lang="en-GB" sz="2000" dirty="0">
                <a:latin typeface="Arial"/>
                <a:cs typeface="Arial"/>
              </a:rPr>
              <a:t>Looping through dictionaries</a:t>
            </a:r>
          </a:p>
        </p:txBody>
      </p:sp>
      <p:pic>
        <p:nvPicPr>
          <p:cNvPr id="7" name="Picture 6" descr="A picture containing stool&#10;&#10;Description automatically generated">
            <a:extLst>
              <a:ext uri="{FF2B5EF4-FFF2-40B4-BE49-F238E27FC236}">
                <a16:creationId xmlns:a16="http://schemas.microsoft.com/office/drawing/2014/main" id="{D1EF0CA2-A7BE-4E9C-9397-5FBE1461000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Limitations of Lists/Tuples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Paradigm of list/tuple</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Paradigm of dictionary</a:t>
            </a:r>
          </a:p>
        </p:txBody>
      </p:sp>
      <p:pic>
        <p:nvPicPr>
          <p:cNvPr id="10" name="Picture 9" descr="A picture containing stool&#10;&#10;Description automatically generated">
            <a:extLst>
              <a:ext uri="{FF2B5EF4-FFF2-40B4-BE49-F238E27FC236}">
                <a16:creationId xmlns:a16="http://schemas.microsoft.com/office/drawing/2014/main" id="{A6079ADA-4698-427C-83A3-12D1E8F94BA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p:txBody>
      </p:sp>
      <p:pic>
        <p:nvPicPr>
          <p:cNvPr id="4" name="Picture 3">
            <a:extLst>
              <a:ext uri="{FF2B5EF4-FFF2-40B4-BE49-F238E27FC236}">
                <a16:creationId xmlns:a16="http://schemas.microsoft.com/office/drawing/2014/main" id="{975A6674-29EA-450C-8946-4B7DE6D73741}"/>
              </a:ext>
            </a:extLst>
          </p:cNvPr>
          <p:cNvPicPr>
            <a:picLocks noChangeAspect="1"/>
          </p:cNvPicPr>
          <p:nvPr/>
        </p:nvPicPr>
        <p:blipFill>
          <a:blip r:embed="rId2"/>
          <a:stretch>
            <a:fillRect/>
          </a:stretch>
        </p:blipFill>
        <p:spPr>
          <a:xfrm>
            <a:off x="714375" y="3001066"/>
            <a:ext cx="4348749" cy="1429478"/>
          </a:xfrm>
          <a:prstGeom prst="rect">
            <a:avLst/>
          </a:prstGeom>
        </p:spPr>
      </p:pic>
      <p:pic>
        <p:nvPicPr>
          <p:cNvPr id="7" name="Picture 6">
            <a:extLst>
              <a:ext uri="{FF2B5EF4-FFF2-40B4-BE49-F238E27FC236}">
                <a16:creationId xmlns:a16="http://schemas.microsoft.com/office/drawing/2014/main" id="{8584CB31-57CC-4EBA-B002-7D9A47FBBFB8}"/>
              </a:ext>
            </a:extLst>
          </p:cNvPr>
          <p:cNvPicPr>
            <a:picLocks noChangeAspect="1"/>
          </p:cNvPicPr>
          <p:nvPr/>
        </p:nvPicPr>
        <p:blipFill>
          <a:blip r:embed="rId3"/>
          <a:stretch>
            <a:fillRect/>
          </a:stretch>
        </p:blipFill>
        <p:spPr>
          <a:xfrm>
            <a:off x="5463107" y="3184256"/>
            <a:ext cx="2993909" cy="106309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2A79196-257F-4925-A93F-7BE2E8213DB3}"/>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Tangent: Ordered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does not keep track of the order of keys in a standard dictionary</a:t>
            </a:r>
          </a:p>
          <a:p>
            <a:pPr marL="342900" indent="-342900">
              <a:buFont typeface="Arial"/>
              <a:buChar char="•"/>
            </a:pPr>
            <a:r>
              <a:rPr lang="en-GB" sz="2000" dirty="0">
                <a:latin typeface="Arial"/>
                <a:cs typeface="Arial"/>
              </a:rPr>
              <a:t>For that reason, even if you write items in a specific order when defining a dictionary, you should pretend that they are shuffled up straight after</a:t>
            </a:r>
          </a:p>
          <a:p>
            <a:pPr marL="342900" indent="-342900">
              <a:buFont typeface="Arial"/>
              <a:buChar char="•"/>
            </a:pPr>
            <a:r>
              <a:rPr lang="en-GB" sz="2000" dirty="0">
                <a:latin typeface="Arial"/>
                <a:cs typeface="Arial"/>
              </a:rPr>
              <a:t>If you need to keep track of the order then Python offers an ordered dictionary, but this is rarely needed in practice</a:t>
            </a:r>
          </a:p>
        </p:txBody>
      </p:sp>
      <p:pic>
        <p:nvPicPr>
          <p:cNvPr id="5" name="Picture 4">
            <a:extLst>
              <a:ext uri="{FF2B5EF4-FFF2-40B4-BE49-F238E27FC236}">
                <a16:creationId xmlns:a16="http://schemas.microsoft.com/office/drawing/2014/main" id="{8F995554-EA27-46C4-9C45-C4897196B91E}"/>
              </a:ext>
            </a:extLst>
          </p:cNvPr>
          <p:cNvPicPr>
            <a:picLocks noChangeAspect="1"/>
          </p:cNvPicPr>
          <p:nvPr/>
        </p:nvPicPr>
        <p:blipFill>
          <a:blip r:embed="rId2"/>
          <a:stretch>
            <a:fillRect/>
          </a:stretch>
        </p:blipFill>
        <p:spPr>
          <a:xfrm>
            <a:off x="1084207" y="2813382"/>
            <a:ext cx="7071360" cy="1307997"/>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FFF65418-9A2C-4A81-9706-1430E00FAFC1}"/>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042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3B436EEA-3046-4EE4-8E3C-AA517C6B1624}"/>
              </a:ext>
            </a:extLst>
          </p:cNvPr>
          <p:cNvPicPr>
            <a:picLocks noChangeAspect="1"/>
          </p:cNvPicPr>
          <p:nvPr/>
        </p:nvPicPr>
        <p:blipFill>
          <a:blip r:embed="rId3"/>
          <a:stretch>
            <a:fillRect/>
          </a:stretch>
        </p:blipFill>
        <p:spPr>
          <a:xfrm>
            <a:off x="1297567" y="1612710"/>
            <a:ext cx="6644640" cy="1674240"/>
          </a:xfrm>
          <a:prstGeom prst="rect">
            <a:avLst/>
          </a:prstGeom>
        </p:spPr>
      </p:pic>
      <p:sp>
        <p:nvSpPr>
          <p:cNvPr id="10" name="Rectangle 9">
            <a:extLst>
              <a:ext uri="{FF2B5EF4-FFF2-40B4-BE49-F238E27FC236}">
                <a16:creationId xmlns:a16="http://schemas.microsoft.com/office/drawing/2014/main" id="{2162D97B-D3EF-44DB-84F1-9988D25DDBF3}"/>
              </a:ext>
            </a:extLst>
          </p:cNvPr>
          <p:cNvSpPr/>
          <p:nvPr/>
        </p:nvSpPr>
        <p:spPr>
          <a:xfrm>
            <a:off x="237061" y="3507949"/>
            <a:ext cx="3981371" cy="646331"/>
          </a:xfrm>
          <a:prstGeom prst="rect">
            <a:avLst/>
          </a:prstGeom>
        </p:spPr>
        <p:txBody>
          <a:bodyPr wrap="square">
            <a:spAutoFit/>
          </a:bodyPr>
          <a:lstStyle/>
          <a:p>
            <a:pPr marL="342900" indent="-342900">
              <a:buFont typeface="Arial"/>
              <a:buChar char="•"/>
            </a:pPr>
            <a:r>
              <a:rPr lang="en-GB" dirty="0">
                <a:cs typeface="Arial"/>
              </a:rPr>
              <a:t>We can check for a key using the </a:t>
            </a:r>
            <a:r>
              <a:rPr lang="en-GB" dirty="0">
                <a:latin typeface="Consolas" panose="020B0609020204030204" pitchFamily="49" charset="0"/>
                <a:cs typeface="Arial"/>
              </a:rPr>
              <a:t>in</a:t>
            </a:r>
            <a:r>
              <a:rPr lang="en-GB" dirty="0">
                <a:cs typeface="Arial"/>
              </a:rPr>
              <a:t> keyword</a:t>
            </a:r>
          </a:p>
        </p:txBody>
      </p:sp>
      <p:pic>
        <p:nvPicPr>
          <p:cNvPr id="12" name="Picture 11">
            <a:extLst>
              <a:ext uri="{FF2B5EF4-FFF2-40B4-BE49-F238E27FC236}">
                <a16:creationId xmlns:a16="http://schemas.microsoft.com/office/drawing/2014/main" id="{1F2906D6-0436-4535-8AAE-3AED641E2268}"/>
              </a:ext>
            </a:extLst>
          </p:cNvPr>
          <p:cNvPicPr>
            <a:picLocks noChangeAspect="1"/>
          </p:cNvPicPr>
          <p:nvPr/>
        </p:nvPicPr>
        <p:blipFill>
          <a:blip r:embed="rId4"/>
          <a:stretch>
            <a:fillRect/>
          </a:stretch>
        </p:blipFill>
        <p:spPr>
          <a:xfrm>
            <a:off x="4572000" y="3242616"/>
            <a:ext cx="3299403" cy="1575581"/>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F630D00F-4F5D-4E3C-91F3-DDA953BA75EE}"/>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705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You can also access dictionary values using the </a:t>
            </a:r>
            <a:r>
              <a:rPr lang="en-GB" sz="2000" dirty="0">
                <a:latin typeface="Consolas" panose="020B0609020204030204" pitchFamily="49" charset="0"/>
                <a:cs typeface="Arial"/>
              </a:rPr>
              <a:t>.get() </a:t>
            </a:r>
            <a:r>
              <a:rPr lang="en-GB" sz="2000" dirty="0">
                <a:latin typeface="Arial"/>
                <a:cs typeface="Arial"/>
              </a:rPr>
              <a:t>method. What is the advantage of using this over standard indexing? (Hint: search for ‘python dictionaries get’)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3"/>
          <a:srcRect t="-1" b="45238"/>
          <a:stretch/>
        </p:blipFill>
        <p:spPr>
          <a:xfrm>
            <a:off x="2701004" y="2271504"/>
            <a:ext cx="3741992" cy="600492"/>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F8A80A2-06E6-4662-BA63-5C08BDEF81B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340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3"/>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4"/>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5"/>
          <a:stretch>
            <a:fillRect/>
          </a:stretch>
        </p:blipFill>
        <p:spPr>
          <a:xfrm>
            <a:off x="2319184" y="2519428"/>
            <a:ext cx="4455692" cy="94225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0885F542-63CC-476F-8E33-59E655CF872A}"/>
              </a:ext>
            </a:extLst>
          </p:cNvPr>
          <p:cNvPicPr>
            <a:picLocks noChangeAspect="1"/>
          </p:cNvPicPr>
          <p:nvPr/>
        </p:nvPicPr>
        <p:blipFill>
          <a:blip r:embed="rId6"/>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41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Manipulating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as with lists we can…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
        <p:nvSpPr>
          <p:cNvPr id="9" name="Text Placeholder 2">
            <a:extLst>
              <a:ext uri="{FF2B5EF4-FFF2-40B4-BE49-F238E27FC236}">
                <a16:creationId xmlns:a16="http://schemas.microsoft.com/office/drawing/2014/main" id="{691CF701-DFB4-4A3E-87BC-9675F593B146}"/>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 value</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Deleting an item by value is a bit tougher — we will look at doing this in the homework sheet </a:t>
            </a:r>
          </a:p>
        </p:txBody>
      </p:sp>
      <p:sp>
        <p:nvSpPr>
          <p:cNvPr id="13" name="Text Placeholder 2">
            <a:extLst>
              <a:ext uri="{FF2B5EF4-FFF2-40B4-BE49-F238E27FC236}">
                <a16:creationId xmlns:a16="http://schemas.microsoft.com/office/drawing/2014/main" id="{B49F9675-3016-456A-9429-C7A31BF54FAD}"/>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a new item</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an item by key</a:t>
            </a:r>
          </a:p>
        </p:txBody>
      </p:sp>
      <p:pic>
        <p:nvPicPr>
          <p:cNvPr id="4" name="Picture 3">
            <a:extLst>
              <a:ext uri="{FF2B5EF4-FFF2-40B4-BE49-F238E27FC236}">
                <a16:creationId xmlns:a16="http://schemas.microsoft.com/office/drawing/2014/main" id="{3FD2770E-8D78-4B1F-95E7-D3596376F277}"/>
              </a:ext>
            </a:extLst>
          </p:cNvPr>
          <p:cNvPicPr>
            <a:picLocks noChangeAspect="1"/>
          </p:cNvPicPr>
          <p:nvPr/>
        </p:nvPicPr>
        <p:blipFill>
          <a:blip r:embed="rId3"/>
          <a:stretch>
            <a:fillRect/>
          </a:stretch>
        </p:blipFill>
        <p:spPr>
          <a:xfrm>
            <a:off x="2464566" y="1357637"/>
            <a:ext cx="4168641" cy="483464"/>
          </a:xfrm>
          <a:prstGeom prst="rect">
            <a:avLst/>
          </a:prstGeom>
        </p:spPr>
      </p:pic>
      <p:pic>
        <p:nvPicPr>
          <p:cNvPr id="7" name="Picture 6">
            <a:extLst>
              <a:ext uri="{FF2B5EF4-FFF2-40B4-BE49-F238E27FC236}">
                <a16:creationId xmlns:a16="http://schemas.microsoft.com/office/drawing/2014/main" id="{F5333401-0C60-40D7-BA94-AD1ECB9122A2}"/>
              </a:ext>
            </a:extLst>
          </p:cNvPr>
          <p:cNvPicPr>
            <a:picLocks noChangeAspect="1"/>
          </p:cNvPicPr>
          <p:nvPr/>
        </p:nvPicPr>
        <p:blipFill>
          <a:blip r:embed="rId4"/>
          <a:stretch>
            <a:fillRect/>
          </a:stretch>
        </p:blipFill>
        <p:spPr>
          <a:xfrm>
            <a:off x="1378214" y="2510165"/>
            <a:ext cx="2583093" cy="826198"/>
          </a:xfrm>
          <a:prstGeom prst="rect">
            <a:avLst/>
          </a:prstGeom>
        </p:spPr>
      </p:pic>
      <p:pic>
        <p:nvPicPr>
          <p:cNvPr id="8" name="Picture 7">
            <a:extLst>
              <a:ext uri="{FF2B5EF4-FFF2-40B4-BE49-F238E27FC236}">
                <a16:creationId xmlns:a16="http://schemas.microsoft.com/office/drawing/2014/main" id="{7F16399D-6BA8-46E9-901C-BFEE279AA2B4}"/>
              </a:ext>
            </a:extLst>
          </p:cNvPr>
          <p:cNvPicPr>
            <a:picLocks noChangeAspect="1"/>
          </p:cNvPicPr>
          <p:nvPr/>
        </p:nvPicPr>
        <p:blipFill>
          <a:blip r:embed="rId5"/>
          <a:stretch>
            <a:fillRect/>
          </a:stretch>
        </p:blipFill>
        <p:spPr>
          <a:xfrm>
            <a:off x="1378214" y="3773724"/>
            <a:ext cx="1443805" cy="824558"/>
          </a:xfrm>
          <a:prstGeom prst="rect">
            <a:avLst/>
          </a:prstGeom>
        </p:spPr>
      </p:pic>
      <p:pic>
        <p:nvPicPr>
          <p:cNvPr id="14" name="Picture 13">
            <a:extLst>
              <a:ext uri="{FF2B5EF4-FFF2-40B4-BE49-F238E27FC236}">
                <a16:creationId xmlns:a16="http://schemas.microsoft.com/office/drawing/2014/main" id="{38ECDF29-E276-45DD-8EFC-6CF0BF453A19}"/>
              </a:ext>
            </a:extLst>
          </p:cNvPr>
          <p:cNvPicPr>
            <a:picLocks noChangeAspect="1"/>
          </p:cNvPicPr>
          <p:nvPr/>
        </p:nvPicPr>
        <p:blipFill>
          <a:blip r:embed="rId6"/>
          <a:stretch>
            <a:fillRect/>
          </a:stretch>
        </p:blipFill>
        <p:spPr>
          <a:xfrm>
            <a:off x="5262608" y="2510165"/>
            <a:ext cx="2928304" cy="751081"/>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1D2A2498-1B5B-4522-8B82-079E8F12B45D}"/>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50536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358</TotalTime>
  <Words>688</Words>
  <Application>Microsoft Office PowerPoint</Application>
  <PresentationFormat>On-screen Show (16:9)</PresentationFormat>
  <Paragraphs>164</Paragraphs>
  <Slides>15</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Session Content</vt:lpstr>
      <vt:lpstr>Limitations of Lists/Tuples</vt:lpstr>
      <vt:lpstr>Dictionaries</vt:lpstr>
      <vt:lpstr>Tangent: Ordered Dictionaries</vt:lpstr>
      <vt:lpstr>Dictionaries</vt:lpstr>
      <vt:lpstr>Dictionaries Puzzles</vt:lpstr>
      <vt:lpstr>Dictionaries Puzzles Solutions</vt:lpstr>
      <vt:lpstr>Manipulating Dictionaries</vt:lpstr>
      <vt:lpstr>Manipulating Dictionaries Puzzles</vt:lpstr>
      <vt:lpstr>Manipulating Dictionaries Puzzles Solutions</vt:lpstr>
      <vt:lpstr>Looping Through Dictionaries</vt:lpstr>
      <vt:lpstr>Looping Through Dictionaries Puzzles</vt:lpstr>
      <vt:lpstr>Looping Through Dictionaries Puzzles Solutions</vt:lpstr>
      <vt:lpstr>Tangent: APIs and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42</cp:revision>
  <cp:lastPrinted>2018-03-07T14:46:57Z</cp:lastPrinted>
  <dcterms:created xsi:type="dcterms:W3CDTF">2019-10-30T15:52:02Z</dcterms:created>
  <dcterms:modified xsi:type="dcterms:W3CDTF">2020-07-13T21:37:23Z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