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4"/>
  </p:notesMasterIdLst>
  <p:handoutMasterIdLst>
    <p:handoutMasterId r:id="rId25"/>
  </p:handoutMasterIdLst>
  <p:sldIdLst>
    <p:sldId id="386" r:id="rId9"/>
    <p:sldId id="425" r:id="rId10"/>
    <p:sldId id="439" r:id="rId11"/>
    <p:sldId id="464" r:id="rId12"/>
    <p:sldId id="468" r:id="rId13"/>
    <p:sldId id="465" r:id="rId14"/>
    <p:sldId id="466" r:id="rId15"/>
    <p:sldId id="470" r:id="rId16"/>
    <p:sldId id="467" r:id="rId17"/>
    <p:sldId id="469" r:id="rId18"/>
    <p:sldId id="471" r:id="rId19"/>
    <p:sldId id="472" r:id="rId20"/>
    <p:sldId id="473" r:id="rId21"/>
    <p:sldId id="474" r:id="rId22"/>
    <p:sldId id="475" r:id="rId23"/>
  </p:sldIdLst>
  <p:sldSz cx="9144000" cy="5143500" type="screen16x9"/>
  <p:notesSz cx="6670675" cy="9875838"/>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506"/>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Bradley, Sam" userId="f75c196c-0419-4ed7-9101-2e14ae32ff77" providerId="ADAL" clId="{3FF446AA-2460-4900-8B64-80B2BFB30CB0}"/>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3971989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15</a:t>
            </a:fld>
            <a:endParaRPr lang="en-US"/>
          </a:p>
        </p:txBody>
      </p:sp>
    </p:spTree>
    <p:extLst>
      <p:ext uri="{BB962C8B-B14F-4D97-AF65-F5344CB8AC3E}">
        <p14:creationId xmlns:p14="http://schemas.microsoft.com/office/powerpoint/2010/main" val="149291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7</a:t>
            </a:fld>
            <a:endParaRPr lang="en-US"/>
          </a:p>
        </p:txBody>
      </p:sp>
    </p:spTree>
    <p:extLst>
      <p:ext uri="{BB962C8B-B14F-4D97-AF65-F5344CB8AC3E}">
        <p14:creationId xmlns:p14="http://schemas.microsoft.com/office/powerpoint/2010/main" val="238072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203114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406656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478921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11</a:t>
            </a:fld>
            <a:endParaRPr lang="en-US"/>
          </a:p>
        </p:txBody>
      </p:sp>
    </p:spTree>
    <p:extLst>
      <p:ext uri="{BB962C8B-B14F-4D97-AF65-F5344CB8AC3E}">
        <p14:creationId xmlns:p14="http://schemas.microsoft.com/office/powerpoint/2010/main" val="106563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12</a:t>
            </a:fld>
            <a:endParaRPr lang="en-US"/>
          </a:p>
        </p:txBody>
      </p:sp>
    </p:spTree>
    <p:extLst>
      <p:ext uri="{BB962C8B-B14F-4D97-AF65-F5344CB8AC3E}">
        <p14:creationId xmlns:p14="http://schemas.microsoft.com/office/powerpoint/2010/main" val="62453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13</a:t>
            </a:fld>
            <a:endParaRPr lang="en-US"/>
          </a:p>
        </p:txBody>
      </p:sp>
    </p:spTree>
    <p:extLst>
      <p:ext uri="{BB962C8B-B14F-4D97-AF65-F5344CB8AC3E}">
        <p14:creationId xmlns:p14="http://schemas.microsoft.com/office/powerpoint/2010/main" val="2924634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14</a:t>
            </a:fld>
            <a:endParaRPr lang="en-US"/>
          </a:p>
        </p:txBody>
      </p:sp>
    </p:spTree>
    <p:extLst>
      <p:ext uri="{BB962C8B-B14F-4D97-AF65-F5344CB8AC3E}">
        <p14:creationId xmlns:p14="http://schemas.microsoft.com/office/powerpoint/2010/main" val="163700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seven/session_seven_filled_template.ipynb" TargetMode="External"/><Relationship Id="rId4" Type="http://schemas.openxmlformats.org/officeDocument/2006/relationships/hyperlink" Target="https://colab.research.google.com/github/THargreaves/beginners-python/blob/master/session_seven/session_seven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4.xml"/><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41.pn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Seven</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3749315"/>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containing with keys ‘one’, ‘two’, and ‘three’ which corresponding values 1, 2, and 4</a:t>
            </a:r>
          </a:p>
          <a:p>
            <a:pPr marL="342900" indent="-342900">
              <a:buFont typeface="Arial"/>
              <a:buChar char="•"/>
            </a:pPr>
            <a:r>
              <a:rPr lang="en-GB" sz="2000" dirty="0">
                <a:latin typeface="Arial"/>
                <a:cs typeface="Arial"/>
              </a:rPr>
              <a:t>Correct the value for key ‘three’ to be 3 and add a new pair ‘four’: 4</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an empty dictionary called </a:t>
            </a:r>
            <a:r>
              <a:rPr lang="en-GB" sz="2000" dirty="0">
                <a:latin typeface="Consolas" panose="020B0609020204030204" pitchFamily="49" charset="0"/>
                <a:cs typeface="Arial"/>
              </a:rPr>
              <a:t>square</a:t>
            </a:r>
          </a:p>
          <a:p>
            <a:pPr marL="342900" indent="-342900">
              <a:buFont typeface="Arial"/>
              <a:buChar char="•"/>
            </a:pPr>
            <a:r>
              <a:rPr lang="en-GB" sz="2000" dirty="0">
                <a:latin typeface="Arial"/>
                <a:cs typeface="Arial"/>
              </a:rPr>
              <a:t>Loop through the range -5 to 5 (inclusive), each time adding an item to the dictionary which maps the looping variable to its square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a dictionary called employees which contains two dictionaries, each giving the details (say, job title and manager) of a different employee. Access the manager of one of the employees</a:t>
            </a:r>
            <a:endParaRPr lang="en-GB" sz="2000" b="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75692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086DF6B8-9658-447E-9310-708F9923319C}"/>
              </a:ext>
            </a:extLst>
          </p:cNvPr>
          <p:cNvPicPr>
            <a:picLocks noChangeAspect="1"/>
          </p:cNvPicPr>
          <p:nvPr/>
        </p:nvPicPr>
        <p:blipFill>
          <a:blip r:embed="rId4"/>
          <a:stretch>
            <a:fillRect/>
          </a:stretch>
        </p:blipFill>
        <p:spPr>
          <a:xfrm>
            <a:off x="1516345" y="1188438"/>
            <a:ext cx="6111310" cy="1238041"/>
          </a:xfrm>
          <a:prstGeom prst="rect">
            <a:avLst/>
          </a:prstGeom>
        </p:spPr>
      </p:pic>
      <p:pic>
        <p:nvPicPr>
          <p:cNvPr id="5" name="Picture 4">
            <a:extLst>
              <a:ext uri="{FF2B5EF4-FFF2-40B4-BE49-F238E27FC236}">
                <a16:creationId xmlns:a16="http://schemas.microsoft.com/office/drawing/2014/main" id="{362C70F6-8FF2-4745-B1DB-384D73581C3A}"/>
              </a:ext>
            </a:extLst>
          </p:cNvPr>
          <p:cNvPicPr>
            <a:picLocks noChangeAspect="1"/>
          </p:cNvPicPr>
          <p:nvPr/>
        </p:nvPicPr>
        <p:blipFill>
          <a:blip r:embed="rId5"/>
          <a:stretch>
            <a:fillRect/>
          </a:stretch>
        </p:blipFill>
        <p:spPr>
          <a:xfrm>
            <a:off x="2674715" y="2966917"/>
            <a:ext cx="3794570" cy="1446206"/>
          </a:xfrm>
          <a:prstGeom prst="rect">
            <a:avLst/>
          </a:prstGeom>
        </p:spPr>
      </p:pic>
    </p:spTree>
    <p:extLst>
      <p:ext uri="{BB962C8B-B14F-4D97-AF65-F5344CB8AC3E}">
        <p14:creationId xmlns:p14="http://schemas.microsoft.com/office/powerpoint/2010/main" val="389421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Looping Through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use three ways to loop through dictionaries</a:t>
            </a:r>
          </a:p>
        </p:txBody>
      </p:sp>
      <p:sp>
        <p:nvSpPr>
          <p:cNvPr id="9" name="Text Placeholder 2">
            <a:extLst>
              <a:ext uri="{FF2B5EF4-FFF2-40B4-BE49-F238E27FC236}">
                <a16:creationId xmlns:a16="http://schemas.microsoft.com/office/drawing/2014/main" id="{757D3795-1486-40C0-A71B-F9CA199D1B92}"/>
              </a:ext>
            </a:extLst>
          </p:cNvPr>
          <p:cNvSpPr txBox="1">
            <a:spLocks/>
          </p:cNvSpPr>
          <p:nvPr/>
        </p:nvSpPr>
        <p:spPr>
          <a:xfrm>
            <a:off x="139686"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Key</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3" name="Text Placeholder 2">
            <a:extLst>
              <a:ext uri="{FF2B5EF4-FFF2-40B4-BE49-F238E27FC236}">
                <a16:creationId xmlns:a16="http://schemas.microsoft.com/office/drawing/2014/main" id="{A1FA3161-1025-496B-8678-2F2635C24E98}"/>
              </a:ext>
            </a:extLst>
          </p:cNvPr>
          <p:cNvSpPr txBox="1">
            <a:spLocks/>
          </p:cNvSpPr>
          <p:nvPr/>
        </p:nvSpPr>
        <p:spPr>
          <a:xfrm>
            <a:off x="299513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Value</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4" name="Text Placeholder 2">
            <a:extLst>
              <a:ext uri="{FF2B5EF4-FFF2-40B4-BE49-F238E27FC236}">
                <a16:creationId xmlns:a16="http://schemas.microsoft.com/office/drawing/2014/main" id="{B1627655-64AA-463C-8F65-529CB6983D0D}"/>
              </a:ext>
            </a:extLst>
          </p:cNvPr>
          <p:cNvSpPr txBox="1">
            <a:spLocks/>
          </p:cNvSpPr>
          <p:nvPr/>
        </p:nvSpPr>
        <p:spPr>
          <a:xfrm>
            <a:off x="597986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Item (Both)</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pic>
        <p:nvPicPr>
          <p:cNvPr id="4" name="Picture 3">
            <a:extLst>
              <a:ext uri="{FF2B5EF4-FFF2-40B4-BE49-F238E27FC236}">
                <a16:creationId xmlns:a16="http://schemas.microsoft.com/office/drawing/2014/main" id="{B581D9D4-6DD4-472C-9445-63BE313263D9}"/>
              </a:ext>
            </a:extLst>
          </p:cNvPr>
          <p:cNvPicPr>
            <a:picLocks noChangeAspect="1"/>
          </p:cNvPicPr>
          <p:nvPr/>
        </p:nvPicPr>
        <p:blipFill>
          <a:blip r:embed="rId4"/>
          <a:stretch>
            <a:fillRect/>
          </a:stretch>
        </p:blipFill>
        <p:spPr>
          <a:xfrm>
            <a:off x="2293055" y="1339606"/>
            <a:ext cx="4229665" cy="557955"/>
          </a:xfrm>
          <a:prstGeom prst="rect">
            <a:avLst/>
          </a:prstGeom>
        </p:spPr>
      </p:pic>
      <p:pic>
        <p:nvPicPr>
          <p:cNvPr id="7" name="Picture 6">
            <a:extLst>
              <a:ext uri="{FF2B5EF4-FFF2-40B4-BE49-F238E27FC236}">
                <a16:creationId xmlns:a16="http://schemas.microsoft.com/office/drawing/2014/main" id="{11DE1D7A-2CC0-4FDC-B864-38C1D90D18F9}"/>
              </a:ext>
            </a:extLst>
          </p:cNvPr>
          <p:cNvPicPr>
            <a:picLocks noChangeAspect="1"/>
          </p:cNvPicPr>
          <p:nvPr/>
        </p:nvPicPr>
        <p:blipFill>
          <a:blip r:embed="rId5"/>
          <a:stretch>
            <a:fillRect/>
          </a:stretch>
        </p:blipFill>
        <p:spPr>
          <a:xfrm>
            <a:off x="547428" y="2639930"/>
            <a:ext cx="2295088" cy="1185071"/>
          </a:xfrm>
          <a:prstGeom prst="rect">
            <a:avLst/>
          </a:prstGeom>
        </p:spPr>
      </p:pic>
      <p:pic>
        <p:nvPicPr>
          <p:cNvPr id="8" name="Picture 7">
            <a:extLst>
              <a:ext uri="{FF2B5EF4-FFF2-40B4-BE49-F238E27FC236}">
                <a16:creationId xmlns:a16="http://schemas.microsoft.com/office/drawing/2014/main" id="{954B117E-FD6C-4F9B-BDE4-80D3BE6223B9}"/>
              </a:ext>
            </a:extLst>
          </p:cNvPr>
          <p:cNvPicPr>
            <a:picLocks noChangeAspect="1"/>
          </p:cNvPicPr>
          <p:nvPr/>
        </p:nvPicPr>
        <p:blipFill>
          <a:blip r:embed="rId6"/>
          <a:stretch>
            <a:fillRect/>
          </a:stretch>
        </p:blipFill>
        <p:spPr>
          <a:xfrm>
            <a:off x="3282167" y="2639930"/>
            <a:ext cx="2295088" cy="1123128"/>
          </a:xfrm>
          <a:prstGeom prst="rect">
            <a:avLst/>
          </a:prstGeom>
        </p:spPr>
      </p:pic>
      <p:pic>
        <p:nvPicPr>
          <p:cNvPr id="15" name="Picture 14">
            <a:extLst>
              <a:ext uri="{FF2B5EF4-FFF2-40B4-BE49-F238E27FC236}">
                <a16:creationId xmlns:a16="http://schemas.microsoft.com/office/drawing/2014/main" id="{7D622C9A-905A-45D0-8C09-B8BD6AFB0C0F}"/>
              </a:ext>
            </a:extLst>
          </p:cNvPr>
          <p:cNvPicPr>
            <a:picLocks noChangeAspect="1"/>
          </p:cNvPicPr>
          <p:nvPr/>
        </p:nvPicPr>
        <p:blipFill>
          <a:blip r:embed="rId7"/>
          <a:stretch>
            <a:fillRect/>
          </a:stretch>
        </p:blipFill>
        <p:spPr>
          <a:xfrm>
            <a:off x="5934839" y="2571750"/>
            <a:ext cx="2832114" cy="1169871"/>
          </a:xfrm>
          <a:prstGeom prst="rect">
            <a:avLst/>
          </a:prstGeom>
        </p:spPr>
      </p:pic>
    </p:spTree>
    <p:extLst>
      <p:ext uri="{BB962C8B-B14F-4D97-AF65-F5344CB8AC3E}">
        <p14:creationId xmlns:p14="http://schemas.microsoft.com/office/powerpoint/2010/main" val="35244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Looping Through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430543"/>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Char char="•"/>
            </a:pPr>
            <a:r>
              <a:rPr lang="en-GB" sz="2000" dirty="0">
                <a:latin typeface="Calibri"/>
                <a:cs typeface="Arial"/>
              </a:rPr>
              <a:t>Create a function that accepts a list of strings and counts how many times each string occurs, printing the results in the form</a:t>
            </a:r>
          </a:p>
          <a:p>
            <a:pPr marL="342900" indent="-342900">
              <a:buChar char="•"/>
            </a:pPr>
            <a:endParaRPr lang="en-GB" sz="2000" dirty="0">
              <a:latin typeface="Calibri"/>
              <a:cs typeface="Arial"/>
            </a:endParaRPr>
          </a:p>
          <a:p>
            <a:pPr algn="ctr"/>
            <a:r>
              <a:rPr lang="en-GB" sz="2000" dirty="0">
                <a:latin typeface="Consolas" panose="020B0609020204030204" pitchFamily="49" charset="0"/>
                <a:cs typeface="Arial"/>
              </a:rPr>
              <a:t>There are 12 occurrences of ‘spam’</a:t>
            </a:r>
            <a:endParaRPr lang="en-US" sz="2000" dirty="0">
              <a:latin typeface="Consolas" panose="020B0609020204030204" pitchFamily="49" charset="0"/>
            </a:endParaRPr>
          </a:p>
          <a:p>
            <a:pPr marL="342900" indent="-342900">
              <a:buChar char="•"/>
            </a:pPr>
            <a:endParaRPr lang="en-GB" sz="2000" dirty="0">
              <a:latin typeface="Calibri"/>
            </a:endParaRPr>
          </a:p>
          <a:p>
            <a:pPr marL="342900" indent="-342900">
              <a:buChar char="•"/>
            </a:pPr>
            <a:r>
              <a:rPr lang="en-GB" sz="2000" b="1" dirty="0">
                <a:latin typeface="Calibri"/>
              </a:rPr>
              <a:t>Hint: </a:t>
            </a:r>
            <a:r>
              <a:rPr lang="en-GB" sz="2000" dirty="0">
                <a:latin typeface="Calibri"/>
              </a:rPr>
              <a:t>Create an empty dictionary to store these counts. Loop through each string in the list. If the string is already a key for the dictionary, increment its value; otherwise, add it with value one.</a:t>
            </a:r>
          </a:p>
          <a:p>
            <a:endParaRPr lang="en-GB" sz="2000" dirty="0">
              <a:latin typeface="Calibri"/>
            </a:endParaRPr>
          </a:p>
          <a:p>
            <a:pPr marL="342900" indent="-342900">
              <a:buChar char="•"/>
            </a:pPr>
            <a:r>
              <a:rPr lang="en-GB" sz="2000" b="1" dirty="0">
                <a:latin typeface="Calibri"/>
              </a:rPr>
              <a:t>Bonus: </a:t>
            </a:r>
            <a:r>
              <a:rPr lang="en-GB" sz="2000" dirty="0">
                <a:latin typeface="Calibri"/>
              </a:rPr>
              <a:t>Add a special case for when there is only one occurrence of a string so that the output is grammatically correct</a:t>
            </a:r>
          </a:p>
        </p:txBody>
      </p:sp>
    </p:spTree>
    <p:extLst>
      <p:ext uri="{BB962C8B-B14F-4D97-AF65-F5344CB8AC3E}">
        <p14:creationId xmlns:p14="http://schemas.microsoft.com/office/powerpoint/2010/main" val="44106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Looping Through 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6FFEA870-4812-46E3-AE8E-861E1F7A3BF5}"/>
              </a:ext>
            </a:extLst>
          </p:cNvPr>
          <p:cNvPicPr>
            <a:picLocks noChangeAspect="1"/>
          </p:cNvPicPr>
          <p:nvPr/>
        </p:nvPicPr>
        <p:blipFill>
          <a:blip r:embed="rId4"/>
          <a:stretch>
            <a:fillRect/>
          </a:stretch>
        </p:blipFill>
        <p:spPr>
          <a:xfrm>
            <a:off x="2335534" y="950056"/>
            <a:ext cx="4472931" cy="3791107"/>
          </a:xfrm>
          <a:prstGeom prst="rect">
            <a:avLst/>
          </a:prstGeom>
        </p:spPr>
      </p:pic>
    </p:spTree>
    <p:extLst>
      <p:ext uri="{BB962C8B-B14F-4D97-AF65-F5344CB8AC3E}">
        <p14:creationId xmlns:p14="http://schemas.microsoft.com/office/powerpoint/2010/main" val="346989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Tangent: APIs and JSON</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FA6CBD08-E586-4797-BAE3-DB7EDD9A371F}"/>
              </a:ext>
            </a:extLst>
          </p:cNvPr>
          <p:cNvPicPr>
            <a:picLocks noChangeAspect="1"/>
          </p:cNvPicPr>
          <p:nvPr/>
        </p:nvPicPr>
        <p:blipFill>
          <a:blip r:embed="rId4"/>
          <a:stretch>
            <a:fillRect/>
          </a:stretch>
        </p:blipFill>
        <p:spPr>
          <a:xfrm>
            <a:off x="2332994" y="824331"/>
            <a:ext cx="4478012" cy="2168699"/>
          </a:xfrm>
          <a:prstGeom prst="rect">
            <a:avLst/>
          </a:prstGeom>
        </p:spPr>
      </p:pic>
      <p:pic>
        <p:nvPicPr>
          <p:cNvPr id="6" name="Picture 5">
            <a:extLst>
              <a:ext uri="{FF2B5EF4-FFF2-40B4-BE49-F238E27FC236}">
                <a16:creationId xmlns:a16="http://schemas.microsoft.com/office/drawing/2014/main" id="{89036E8B-AD85-4E61-B119-17A3024A3D07}"/>
              </a:ext>
            </a:extLst>
          </p:cNvPr>
          <p:cNvPicPr>
            <a:picLocks noChangeAspect="1"/>
          </p:cNvPicPr>
          <p:nvPr/>
        </p:nvPicPr>
        <p:blipFill>
          <a:blip r:embed="rId5"/>
          <a:stretch>
            <a:fillRect/>
          </a:stretch>
        </p:blipFill>
        <p:spPr>
          <a:xfrm>
            <a:off x="2048256" y="3234819"/>
            <a:ext cx="5047488" cy="1560503"/>
          </a:xfrm>
          <a:prstGeom prst="rect">
            <a:avLst/>
          </a:prstGeom>
        </p:spPr>
      </p:pic>
    </p:spTree>
    <p:extLst>
      <p:ext uri="{BB962C8B-B14F-4D97-AF65-F5344CB8AC3E}">
        <p14:creationId xmlns:p14="http://schemas.microsoft.com/office/powerpoint/2010/main" val="260025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4530011" cy="3172141"/>
          </a:xfrm>
        </p:spPr>
        <p:txBody>
          <a:bodyPr vert="horz" anchor="t"/>
          <a:lstStyle/>
          <a:p>
            <a:pPr marL="342900" indent="-342900">
              <a:buFont typeface="Arial"/>
              <a:buChar char="•"/>
            </a:pPr>
            <a:r>
              <a:rPr lang="en-GB" sz="2000" dirty="0">
                <a:latin typeface="Arial"/>
                <a:cs typeface="Arial"/>
              </a:rPr>
              <a:t>Limitations of lists/tuples</a:t>
            </a:r>
          </a:p>
          <a:p>
            <a:pPr marL="342900" indent="-342900">
              <a:buFont typeface="Arial"/>
              <a:buChar char="•"/>
            </a:pPr>
            <a:r>
              <a:rPr lang="en-GB" sz="2000" dirty="0">
                <a:latin typeface="Arial"/>
                <a:cs typeface="Arial"/>
              </a:rPr>
              <a:t>Introduction to dictionaries</a:t>
            </a:r>
          </a:p>
          <a:p>
            <a:pPr marL="342900" indent="-342900">
              <a:buFont typeface="Arial"/>
              <a:buChar char="•"/>
            </a:pPr>
            <a:r>
              <a:rPr lang="en-GB" sz="2000" dirty="0">
                <a:latin typeface="Arial"/>
                <a:cs typeface="Arial"/>
              </a:rPr>
              <a:t>Manipulating dictionaries</a:t>
            </a:r>
          </a:p>
          <a:p>
            <a:pPr marL="342900" indent="-342900">
              <a:buFont typeface="Arial"/>
              <a:buChar char="•"/>
            </a:pPr>
            <a:r>
              <a:rPr lang="en-GB" sz="2000" dirty="0">
                <a:latin typeface="Arial"/>
                <a:cs typeface="Arial"/>
              </a:rPr>
              <a:t>Looping through dictionaries</a:t>
            </a:r>
          </a:p>
        </p:txBody>
      </p:sp>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Limitations of Lists/Tuples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and tuples are flexible data types but they also have limitations</a:t>
            </a:r>
          </a:p>
          <a:p>
            <a:pPr marL="342900" indent="-342900">
              <a:buFont typeface="Arial"/>
              <a:buChar char="•"/>
            </a:pPr>
            <a:r>
              <a:rPr lang="en-GB" sz="2000" dirty="0">
                <a:latin typeface="Arial"/>
                <a:cs typeface="Arial"/>
              </a:rPr>
              <a:t>They are a great way to store data that has a well-defined order and so can be indexed by non-negative integers</a:t>
            </a:r>
          </a:p>
          <a:p>
            <a:pPr marL="342900" indent="-342900">
              <a:buFont typeface="Arial"/>
              <a:buChar char="•"/>
            </a:pPr>
            <a:r>
              <a:rPr lang="en-GB" sz="2000" dirty="0">
                <a:latin typeface="Arial"/>
                <a:cs typeface="Arial"/>
              </a:rPr>
              <a:t>What can we do when the data we have to store doesn’t have such a nice structure? — We use a dictionary!</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5" name="Table 6">
            <a:extLst>
              <a:ext uri="{FF2B5EF4-FFF2-40B4-BE49-F238E27FC236}">
                <a16:creationId xmlns:a16="http://schemas.microsoft.com/office/drawing/2014/main" id="{89A36678-E9CD-476D-8999-53CC95F410ED}"/>
              </a:ext>
            </a:extLst>
          </p:cNvPr>
          <p:cNvGraphicFramePr>
            <a:graphicFrameLocks noGrp="1"/>
          </p:cNvGraphicFramePr>
          <p:nvPr>
            <p:extLst>
              <p:ext uri="{D42A27DB-BD31-4B8C-83A1-F6EECF244321}">
                <p14:modId xmlns:p14="http://schemas.microsoft.com/office/powerpoint/2010/main" val="2161772134"/>
              </p:ext>
            </p:extLst>
          </p:nvPr>
        </p:nvGraphicFramePr>
        <p:xfrm>
          <a:off x="1133856" y="2509033"/>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Index</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0</a:t>
                      </a:r>
                    </a:p>
                  </a:txBody>
                  <a:tcPr/>
                </a:tc>
                <a:tc>
                  <a:txBody>
                    <a:bodyPr/>
                    <a:lstStyle/>
                    <a:p>
                      <a:pPr algn="ctr"/>
                      <a:r>
                        <a:rPr lang="en-GB" dirty="0"/>
                        <a:t>Beijing</a:t>
                      </a:r>
                    </a:p>
                  </a:txBody>
                  <a:tcPr/>
                </a:tc>
                <a:extLst>
                  <a:ext uri="{0D108BD9-81ED-4DB2-BD59-A6C34878D82A}">
                    <a16:rowId xmlns:a16="http://schemas.microsoft.com/office/drawing/2014/main" val="3168640017"/>
                  </a:ext>
                </a:extLst>
              </a:tr>
              <a:tr h="370840">
                <a:tc>
                  <a:txBody>
                    <a:bodyPr/>
                    <a:lstStyle/>
                    <a:p>
                      <a:pPr algn="ctr"/>
                      <a:r>
                        <a:rPr lang="en-GB" dirty="0"/>
                        <a:t>1</a:t>
                      </a:r>
                    </a:p>
                  </a:txBody>
                  <a:tcPr/>
                </a:tc>
                <a:tc>
                  <a:txBody>
                    <a:bodyPr/>
                    <a:lstStyle/>
                    <a:p>
                      <a:pPr algn="ctr"/>
                      <a:r>
                        <a:rPr lang="en-GB" dirty="0"/>
                        <a:t>New Delhi</a:t>
                      </a:r>
                    </a:p>
                  </a:txBody>
                  <a:tcPr/>
                </a:tc>
                <a:extLst>
                  <a:ext uri="{0D108BD9-81ED-4DB2-BD59-A6C34878D82A}">
                    <a16:rowId xmlns:a16="http://schemas.microsoft.com/office/drawing/2014/main" val="721468022"/>
                  </a:ext>
                </a:extLst>
              </a:tr>
              <a:tr h="370840">
                <a:tc>
                  <a:txBody>
                    <a:bodyPr/>
                    <a:lstStyle/>
                    <a:p>
                      <a:pPr algn="ctr"/>
                      <a:r>
                        <a:rPr lang="en-GB" dirty="0"/>
                        <a:t>2</a:t>
                      </a:r>
                    </a:p>
                  </a:txBody>
                  <a:tcPr/>
                </a:tc>
                <a:tc>
                  <a:txBody>
                    <a:bodyPr/>
                    <a:lstStyle/>
                    <a:p>
                      <a:pPr algn="ctr"/>
                      <a:r>
                        <a:rPr lang="en-GB" dirty="0"/>
                        <a:t>Tokyo</a:t>
                      </a:r>
                    </a:p>
                  </a:txBody>
                  <a:tcPr/>
                </a:tc>
                <a:extLst>
                  <a:ext uri="{0D108BD9-81ED-4DB2-BD59-A6C34878D82A}">
                    <a16:rowId xmlns:a16="http://schemas.microsoft.com/office/drawing/2014/main" val="3479939298"/>
                  </a:ext>
                </a:extLst>
              </a:tr>
              <a:tr h="370840">
                <a:tc>
                  <a:txBody>
                    <a:bodyPr/>
                    <a:lstStyle/>
                    <a:p>
                      <a:pPr algn="ctr"/>
                      <a:r>
                        <a:rPr lang="en-GB" dirty="0"/>
                        <a:t>3</a:t>
                      </a:r>
                    </a:p>
                  </a:txBody>
                  <a:tcPr/>
                </a:tc>
                <a:tc>
                  <a:txBody>
                    <a:bodyPr/>
                    <a:lstStyle/>
                    <a:p>
                      <a:pPr algn="ctr"/>
                      <a:r>
                        <a:rPr lang="en-GB" dirty="0"/>
                        <a:t>Moscow</a:t>
                      </a:r>
                    </a:p>
                  </a:txBody>
                  <a:tcPr/>
                </a:tc>
                <a:extLst>
                  <a:ext uri="{0D108BD9-81ED-4DB2-BD59-A6C34878D82A}">
                    <a16:rowId xmlns:a16="http://schemas.microsoft.com/office/drawing/2014/main" val="2634222046"/>
                  </a:ext>
                </a:extLst>
              </a:tr>
            </a:tbl>
          </a:graphicData>
        </a:graphic>
      </p:graphicFrame>
      <p:graphicFrame>
        <p:nvGraphicFramePr>
          <p:cNvPr id="9" name="Table 6">
            <a:extLst>
              <a:ext uri="{FF2B5EF4-FFF2-40B4-BE49-F238E27FC236}">
                <a16:creationId xmlns:a16="http://schemas.microsoft.com/office/drawing/2014/main" id="{453E73E0-94B4-4381-A075-E51B70203121}"/>
              </a:ext>
            </a:extLst>
          </p:cNvPr>
          <p:cNvGraphicFramePr>
            <a:graphicFrameLocks noGrp="1"/>
          </p:cNvGraphicFramePr>
          <p:nvPr>
            <p:extLst>
              <p:ext uri="{D42A27DB-BD31-4B8C-83A1-F6EECF244321}">
                <p14:modId xmlns:p14="http://schemas.microsoft.com/office/powerpoint/2010/main" val="1206573358"/>
              </p:ext>
            </p:extLst>
          </p:nvPr>
        </p:nvGraphicFramePr>
        <p:xfrm>
          <a:off x="5084064" y="2511219"/>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Key</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England</a:t>
                      </a:r>
                    </a:p>
                  </a:txBody>
                  <a:tcPr/>
                </a:tc>
                <a:tc>
                  <a:txBody>
                    <a:bodyPr/>
                    <a:lstStyle/>
                    <a:p>
                      <a:pPr algn="ctr"/>
                      <a:r>
                        <a:rPr lang="en-GB" dirty="0"/>
                        <a:t>London</a:t>
                      </a:r>
                    </a:p>
                  </a:txBody>
                  <a:tcPr/>
                </a:tc>
                <a:extLst>
                  <a:ext uri="{0D108BD9-81ED-4DB2-BD59-A6C34878D82A}">
                    <a16:rowId xmlns:a16="http://schemas.microsoft.com/office/drawing/2014/main" val="3168640017"/>
                  </a:ext>
                </a:extLst>
              </a:tr>
              <a:tr h="370840">
                <a:tc>
                  <a:txBody>
                    <a:bodyPr/>
                    <a:lstStyle/>
                    <a:p>
                      <a:pPr algn="ctr"/>
                      <a:r>
                        <a:rPr lang="en-GB" dirty="0"/>
                        <a:t>France</a:t>
                      </a:r>
                    </a:p>
                  </a:txBody>
                  <a:tcPr/>
                </a:tc>
                <a:tc>
                  <a:txBody>
                    <a:bodyPr/>
                    <a:lstStyle/>
                    <a:p>
                      <a:pPr algn="ctr"/>
                      <a:r>
                        <a:rPr lang="en-GB" dirty="0"/>
                        <a:t>Paris</a:t>
                      </a:r>
                    </a:p>
                  </a:txBody>
                  <a:tcPr/>
                </a:tc>
                <a:extLst>
                  <a:ext uri="{0D108BD9-81ED-4DB2-BD59-A6C34878D82A}">
                    <a16:rowId xmlns:a16="http://schemas.microsoft.com/office/drawing/2014/main" val="721468022"/>
                  </a:ext>
                </a:extLst>
              </a:tr>
              <a:tr h="370840">
                <a:tc>
                  <a:txBody>
                    <a:bodyPr/>
                    <a:lstStyle/>
                    <a:p>
                      <a:pPr algn="ctr"/>
                      <a:r>
                        <a:rPr lang="en-GB" dirty="0"/>
                        <a:t>Germany</a:t>
                      </a:r>
                    </a:p>
                  </a:txBody>
                  <a:tcPr/>
                </a:tc>
                <a:tc>
                  <a:txBody>
                    <a:bodyPr/>
                    <a:lstStyle/>
                    <a:p>
                      <a:pPr algn="ctr"/>
                      <a:r>
                        <a:rPr lang="en-GB" dirty="0"/>
                        <a:t>Berlin</a:t>
                      </a:r>
                    </a:p>
                  </a:txBody>
                  <a:tcPr/>
                </a:tc>
                <a:extLst>
                  <a:ext uri="{0D108BD9-81ED-4DB2-BD59-A6C34878D82A}">
                    <a16:rowId xmlns:a16="http://schemas.microsoft.com/office/drawing/2014/main" val="3479939298"/>
                  </a:ext>
                </a:extLst>
              </a:tr>
              <a:tr h="370840">
                <a:tc>
                  <a:txBody>
                    <a:bodyPr/>
                    <a:lstStyle/>
                    <a:p>
                      <a:pPr algn="ctr"/>
                      <a:r>
                        <a:rPr lang="en-GB" dirty="0"/>
                        <a:t>Spain</a:t>
                      </a:r>
                    </a:p>
                  </a:txBody>
                  <a:tcPr/>
                </a:tc>
                <a:tc>
                  <a:txBody>
                    <a:bodyPr/>
                    <a:lstStyle/>
                    <a:p>
                      <a:pPr algn="ctr"/>
                      <a:r>
                        <a:rPr lang="en-GB" dirty="0"/>
                        <a:t>Madrid</a:t>
                      </a:r>
                    </a:p>
                  </a:txBody>
                  <a:tcPr/>
                </a:tc>
                <a:extLst>
                  <a:ext uri="{0D108BD9-81ED-4DB2-BD59-A6C34878D82A}">
                    <a16:rowId xmlns:a16="http://schemas.microsoft.com/office/drawing/2014/main" val="2634222046"/>
                  </a:ext>
                </a:extLst>
              </a:tr>
            </a:tbl>
          </a:graphicData>
        </a:graphic>
      </p:graphicFrame>
      <p:sp>
        <p:nvSpPr>
          <p:cNvPr id="8" name="TextBox 7">
            <a:extLst>
              <a:ext uri="{FF2B5EF4-FFF2-40B4-BE49-F238E27FC236}">
                <a16:creationId xmlns:a16="http://schemas.microsoft.com/office/drawing/2014/main" id="{CC26CABC-4821-45C3-8D12-172BB4AB081C}"/>
              </a:ext>
            </a:extLst>
          </p:cNvPr>
          <p:cNvSpPr txBox="1"/>
          <p:nvPr/>
        </p:nvSpPr>
        <p:spPr>
          <a:xfrm>
            <a:off x="1133856" y="4430545"/>
            <a:ext cx="2926080" cy="338554"/>
          </a:xfrm>
          <a:prstGeom prst="rect">
            <a:avLst/>
          </a:prstGeom>
          <a:noFill/>
        </p:spPr>
        <p:txBody>
          <a:bodyPr wrap="square" rtlCol="0">
            <a:spAutoFit/>
          </a:bodyPr>
          <a:lstStyle/>
          <a:p>
            <a:pPr algn="ctr"/>
            <a:r>
              <a:rPr lang="en-GB" sz="1600" b="1" dirty="0"/>
              <a:t>Paradigm of list/tuple</a:t>
            </a:r>
          </a:p>
        </p:txBody>
      </p:sp>
      <p:sp>
        <p:nvSpPr>
          <p:cNvPr id="12" name="TextBox 11">
            <a:extLst>
              <a:ext uri="{FF2B5EF4-FFF2-40B4-BE49-F238E27FC236}">
                <a16:creationId xmlns:a16="http://schemas.microsoft.com/office/drawing/2014/main" id="{42189275-00A2-482C-91F9-9E68F7E38F10}"/>
              </a:ext>
            </a:extLst>
          </p:cNvPr>
          <p:cNvSpPr txBox="1"/>
          <p:nvPr/>
        </p:nvSpPr>
        <p:spPr>
          <a:xfrm>
            <a:off x="5084064" y="4400329"/>
            <a:ext cx="2926080" cy="338554"/>
          </a:xfrm>
          <a:prstGeom prst="rect">
            <a:avLst/>
          </a:prstGeom>
          <a:noFill/>
        </p:spPr>
        <p:txBody>
          <a:bodyPr wrap="square" rtlCol="0">
            <a:spAutoFit/>
          </a:bodyPr>
          <a:lstStyle/>
          <a:p>
            <a:pPr algn="ctr"/>
            <a:r>
              <a:rPr lang="en-GB" sz="1600" b="1" dirty="0"/>
              <a:t>Paradigm of dictionary</a:t>
            </a:r>
          </a:p>
        </p:txBody>
      </p:sp>
    </p:spTree>
    <p:extLst>
      <p:ext uri="{BB962C8B-B14F-4D97-AF65-F5344CB8AC3E}">
        <p14:creationId xmlns:p14="http://schemas.microsoft.com/office/powerpoint/2010/main" val="387218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create dictionaries in Python using curly brackets</a:t>
            </a:r>
          </a:p>
          <a:p>
            <a:pPr marL="342900" indent="-342900">
              <a:buFont typeface="Arial"/>
              <a:buChar char="•"/>
            </a:pPr>
            <a:r>
              <a:rPr lang="en-GB" sz="2000" dirty="0">
                <a:latin typeface="Arial"/>
                <a:cs typeface="Arial"/>
              </a:rPr>
              <a:t>We then separate multiple </a:t>
            </a:r>
            <a:r>
              <a:rPr lang="en-GB" sz="2000" i="1" dirty="0">
                <a:latin typeface="Arial"/>
                <a:cs typeface="Arial"/>
              </a:rPr>
              <a:t>items</a:t>
            </a:r>
            <a:r>
              <a:rPr lang="en-GB" sz="2000" dirty="0">
                <a:latin typeface="Arial"/>
                <a:cs typeface="Arial"/>
              </a:rPr>
              <a:t> by commas</a:t>
            </a:r>
          </a:p>
          <a:p>
            <a:pPr marL="342900" indent="-342900">
              <a:buFont typeface="Arial"/>
              <a:buChar char="•"/>
            </a:pPr>
            <a:r>
              <a:rPr lang="en-GB" sz="2000" dirty="0">
                <a:latin typeface="Arial"/>
                <a:cs typeface="Arial"/>
              </a:rPr>
              <a:t>Each item is formed of a key-value pair separated by a colon</a:t>
            </a:r>
          </a:p>
          <a:p>
            <a:pPr marL="342900" indent="-342900">
              <a:buFont typeface="Arial"/>
              <a:buChar char="•"/>
            </a:pPr>
            <a:r>
              <a:rPr lang="en-GB" sz="2000" dirty="0">
                <a:latin typeface="Arial"/>
                <a:cs typeface="Arial"/>
              </a:rPr>
              <a:t>Keys are typically strings, integers, or floats and can be thought of as the ‘address’ of the value</a:t>
            </a:r>
          </a:p>
          <a:p>
            <a:pPr marL="342900" indent="-342900">
              <a:buFont typeface="Arial"/>
              <a:buChar char="•"/>
            </a:pPr>
            <a:r>
              <a:rPr lang="en-GB" sz="2000" dirty="0">
                <a:latin typeface="Arial"/>
                <a:cs typeface="Arial"/>
              </a:rPr>
              <a:t>We access dictionaries’ values in the same way as a list</a:t>
            </a:r>
          </a:p>
        </p:txBody>
      </p:sp>
      <p:pic>
        <p:nvPicPr>
          <p:cNvPr id="4" name="Picture 3">
            <a:extLst>
              <a:ext uri="{FF2B5EF4-FFF2-40B4-BE49-F238E27FC236}">
                <a16:creationId xmlns:a16="http://schemas.microsoft.com/office/drawing/2014/main" id="{975A6674-29EA-450C-8946-4B7DE6D73741}"/>
              </a:ext>
            </a:extLst>
          </p:cNvPr>
          <p:cNvPicPr>
            <a:picLocks noChangeAspect="1"/>
          </p:cNvPicPr>
          <p:nvPr/>
        </p:nvPicPr>
        <p:blipFill>
          <a:blip r:embed="rId3"/>
          <a:stretch>
            <a:fillRect/>
          </a:stretch>
        </p:blipFill>
        <p:spPr>
          <a:xfrm>
            <a:off x="714375" y="3001066"/>
            <a:ext cx="4348749" cy="1429478"/>
          </a:xfrm>
          <a:prstGeom prst="rect">
            <a:avLst/>
          </a:prstGeom>
        </p:spPr>
      </p:pic>
      <p:pic>
        <p:nvPicPr>
          <p:cNvPr id="7" name="Picture 6">
            <a:extLst>
              <a:ext uri="{FF2B5EF4-FFF2-40B4-BE49-F238E27FC236}">
                <a16:creationId xmlns:a16="http://schemas.microsoft.com/office/drawing/2014/main" id="{8584CB31-57CC-4EBA-B002-7D9A47FBBFB8}"/>
              </a:ext>
            </a:extLst>
          </p:cNvPr>
          <p:cNvPicPr>
            <a:picLocks noChangeAspect="1"/>
          </p:cNvPicPr>
          <p:nvPr/>
        </p:nvPicPr>
        <p:blipFill>
          <a:blip r:embed="rId4"/>
          <a:stretch>
            <a:fillRect/>
          </a:stretch>
        </p:blipFill>
        <p:spPr>
          <a:xfrm>
            <a:off x="5463107" y="3184256"/>
            <a:ext cx="2993909" cy="1063097"/>
          </a:xfrm>
          <a:prstGeom prst="rect">
            <a:avLst/>
          </a:prstGeom>
        </p:spPr>
      </p:pic>
    </p:spTree>
    <p:extLst>
      <p:ext uri="{BB962C8B-B14F-4D97-AF65-F5344CB8AC3E}">
        <p14:creationId xmlns:p14="http://schemas.microsoft.com/office/powerpoint/2010/main" val="359600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Tangent: Ordered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does not keep track of the order of keys in a standard dictionary</a:t>
            </a:r>
          </a:p>
          <a:p>
            <a:pPr marL="342900" indent="-342900">
              <a:buFont typeface="Arial"/>
              <a:buChar char="•"/>
            </a:pPr>
            <a:r>
              <a:rPr lang="en-GB" sz="2000" dirty="0">
                <a:latin typeface="Arial"/>
                <a:cs typeface="Arial"/>
              </a:rPr>
              <a:t>For that reason, even if you write items in a specific order when defining a dictionary, you should pretend that they are shuffled up straight after</a:t>
            </a:r>
          </a:p>
          <a:p>
            <a:pPr marL="342900" indent="-342900">
              <a:buFont typeface="Arial"/>
              <a:buChar char="•"/>
            </a:pPr>
            <a:r>
              <a:rPr lang="en-GB" sz="2000" dirty="0">
                <a:latin typeface="Arial"/>
                <a:cs typeface="Arial"/>
              </a:rPr>
              <a:t>If you need to keep track of the order then Python offers an ordered dictionary, but this is rarely needed in practice</a:t>
            </a:r>
          </a:p>
        </p:txBody>
      </p:sp>
      <p:pic>
        <p:nvPicPr>
          <p:cNvPr id="5" name="Picture 4">
            <a:extLst>
              <a:ext uri="{FF2B5EF4-FFF2-40B4-BE49-F238E27FC236}">
                <a16:creationId xmlns:a16="http://schemas.microsoft.com/office/drawing/2014/main" id="{8F995554-EA27-46C4-9C45-C4897196B91E}"/>
              </a:ext>
            </a:extLst>
          </p:cNvPr>
          <p:cNvPicPr>
            <a:picLocks noChangeAspect="1"/>
          </p:cNvPicPr>
          <p:nvPr/>
        </p:nvPicPr>
        <p:blipFill>
          <a:blip r:embed="rId3"/>
          <a:stretch>
            <a:fillRect/>
          </a:stretch>
        </p:blipFill>
        <p:spPr>
          <a:xfrm>
            <a:off x="1084207" y="2813382"/>
            <a:ext cx="7071360" cy="1307997"/>
          </a:xfrm>
          <a:prstGeom prst="rect">
            <a:avLst/>
          </a:prstGeom>
        </p:spPr>
      </p:pic>
    </p:spTree>
    <p:extLst>
      <p:ext uri="{BB962C8B-B14F-4D97-AF65-F5344CB8AC3E}">
        <p14:creationId xmlns:p14="http://schemas.microsoft.com/office/powerpoint/2010/main" val="90423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happens when we try to access a key that doesn’t exist in a dictionary?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3B436EEA-3046-4EE4-8E3C-AA517C6B1624}"/>
              </a:ext>
            </a:extLst>
          </p:cNvPr>
          <p:cNvPicPr>
            <a:picLocks noChangeAspect="1"/>
          </p:cNvPicPr>
          <p:nvPr/>
        </p:nvPicPr>
        <p:blipFill>
          <a:blip r:embed="rId4"/>
          <a:stretch>
            <a:fillRect/>
          </a:stretch>
        </p:blipFill>
        <p:spPr>
          <a:xfrm>
            <a:off x="1297567" y="1612710"/>
            <a:ext cx="6644640" cy="1674240"/>
          </a:xfrm>
          <a:prstGeom prst="rect">
            <a:avLst/>
          </a:prstGeom>
        </p:spPr>
      </p:pic>
      <p:sp>
        <p:nvSpPr>
          <p:cNvPr id="10" name="Rectangle 9">
            <a:extLst>
              <a:ext uri="{FF2B5EF4-FFF2-40B4-BE49-F238E27FC236}">
                <a16:creationId xmlns:a16="http://schemas.microsoft.com/office/drawing/2014/main" id="{2162D97B-D3EF-44DB-84F1-9988D25DDBF3}"/>
              </a:ext>
            </a:extLst>
          </p:cNvPr>
          <p:cNvSpPr/>
          <p:nvPr/>
        </p:nvSpPr>
        <p:spPr>
          <a:xfrm>
            <a:off x="237061" y="3507949"/>
            <a:ext cx="3981371" cy="646331"/>
          </a:xfrm>
          <a:prstGeom prst="rect">
            <a:avLst/>
          </a:prstGeom>
        </p:spPr>
        <p:txBody>
          <a:bodyPr wrap="square">
            <a:spAutoFit/>
          </a:bodyPr>
          <a:lstStyle/>
          <a:p>
            <a:pPr marL="342900" indent="-342900">
              <a:buFont typeface="Arial"/>
              <a:buChar char="•"/>
            </a:pPr>
            <a:r>
              <a:rPr lang="en-GB" dirty="0">
                <a:cs typeface="Arial"/>
              </a:rPr>
              <a:t>We can check for a key using the </a:t>
            </a:r>
            <a:r>
              <a:rPr lang="en-GB" dirty="0">
                <a:latin typeface="Consolas" panose="020B0609020204030204" pitchFamily="49" charset="0"/>
                <a:cs typeface="Arial"/>
              </a:rPr>
              <a:t>in</a:t>
            </a:r>
            <a:r>
              <a:rPr lang="en-GB" dirty="0">
                <a:cs typeface="Arial"/>
              </a:rPr>
              <a:t> keyword</a:t>
            </a:r>
          </a:p>
        </p:txBody>
      </p:sp>
      <p:pic>
        <p:nvPicPr>
          <p:cNvPr id="12" name="Picture 11">
            <a:extLst>
              <a:ext uri="{FF2B5EF4-FFF2-40B4-BE49-F238E27FC236}">
                <a16:creationId xmlns:a16="http://schemas.microsoft.com/office/drawing/2014/main" id="{1F2906D6-0436-4535-8AAE-3AED641E2268}"/>
              </a:ext>
            </a:extLst>
          </p:cNvPr>
          <p:cNvPicPr>
            <a:picLocks noChangeAspect="1"/>
          </p:cNvPicPr>
          <p:nvPr/>
        </p:nvPicPr>
        <p:blipFill>
          <a:blip r:embed="rId5"/>
          <a:stretch>
            <a:fillRect/>
          </a:stretch>
        </p:blipFill>
        <p:spPr>
          <a:xfrm>
            <a:off x="4572000" y="3242616"/>
            <a:ext cx="3299403" cy="1575581"/>
          </a:xfrm>
          <a:prstGeom prst="rect">
            <a:avLst/>
          </a:prstGeom>
        </p:spPr>
      </p:pic>
    </p:spTree>
    <p:extLst>
      <p:ext uri="{BB962C8B-B14F-4D97-AF65-F5344CB8AC3E}">
        <p14:creationId xmlns:p14="http://schemas.microsoft.com/office/powerpoint/2010/main" val="427057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with some information about you. Try to include at least one value of each of the types integer, string, list and Boolean.</a:t>
            </a:r>
          </a:p>
          <a:p>
            <a:pPr marL="342900" indent="-342900">
              <a:buFont typeface="Arial"/>
              <a:buChar char="•"/>
            </a:pPr>
            <a:r>
              <a:rPr lang="en-GB" sz="2000" dirty="0">
                <a:latin typeface="Arial"/>
                <a:cs typeface="Arial"/>
              </a:rPr>
              <a:t>Print out some of the values of the dictionary</a:t>
            </a:r>
          </a:p>
          <a:p>
            <a:pPr marL="342900" indent="-342900">
              <a:buFont typeface="Arial"/>
              <a:buChar char="•"/>
            </a:pPr>
            <a:r>
              <a:rPr lang="en-GB" sz="2000" dirty="0">
                <a:latin typeface="Arial"/>
                <a:cs typeface="Arial"/>
              </a:rPr>
              <a:t>What do you think the following code will do? Try it.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You can also access dictionary values using the </a:t>
            </a:r>
            <a:r>
              <a:rPr lang="en-GB" sz="2000" dirty="0">
                <a:latin typeface="Consolas" panose="020B0609020204030204" pitchFamily="49" charset="0"/>
                <a:cs typeface="Arial"/>
              </a:rPr>
              <a:t>.get() </a:t>
            </a:r>
            <a:r>
              <a:rPr lang="en-GB" sz="2000" dirty="0">
                <a:latin typeface="Arial"/>
                <a:cs typeface="Arial"/>
              </a:rPr>
              <a:t>method. What is the advantage of using this over standard indexing? (Hint: search for ‘python dictionaries get’)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4"/>
          <a:srcRect t="-1" b="45238"/>
          <a:stretch/>
        </p:blipFill>
        <p:spPr>
          <a:xfrm>
            <a:off x="2701004" y="2271504"/>
            <a:ext cx="3741992" cy="600492"/>
          </a:xfrm>
          <a:prstGeom prst="rect">
            <a:avLst/>
          </a:prstGeom>
        </p:spPr>
      </p:pic>
    </p:spTree>
    <p:extLst>
      <p:ext uri="{BB962C8B-B14F-4D97-AF65-F5344CB8AC3E}">
        <p14:creationId xmlns:p14="http://schemas.microsoft.com/office/powerpoint/2010/main" val="134340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4"/>
          <a:srcRect t="-1" b="-1946"/>
          <a:stretch/>
        </p:blipFill>
        <p:spPr>
          <a:xfrm>
            <a:off x="4673371" y="3581502"/>
            <a:ext cx="3741992" cy="1117872"/>
          </a:xfrm>
          <a:prstGeom prst="rect">
            <a:avLst/>
          </a:prstGeom>
        </p:spPr>
      </p:pic>
      <p:pic>
        <p:nvPicPr>
          <p:cNvPr id="5" name="Picture 4">
            <a:extLst>
              <a:ext uri="{FF2B5EF4-FFF2-40B4-BE49-F238E27FC236}">
                <a16:creationId xmlns:a16="http://schemas.microsoft.com/office/drawing/2014/main" id="{ABDD66B2-7489-4BE1-A31C-EE43E1EC462D}"/>
              </a:ext>
            </a:extLst>
          </p:cNvPr>
          <p:cNvPicPr>
            <a:picLocks noChangeAspect="1"/>
          </p:cNvPicPr>
          <p:nvPr/>
        </p:nvPicPr>
        <p:blipFill>
          <a:blip r:embed="rId5"/>
          <a:stretch>
            <a:fillRect/>
          </a:stretch>
        </p:blipFill>
        <p:spPr>
          <a:xfrm>
            <a:off x="516375" y="931251"/>
            <a:ext cx="4156996" cy="1463675"/>
          </a:xfrm>
          <a:prstGeom prst="rect">
            <a:avLst/>
          </a:prstGeom>
        </p:spPr>
      </p:pic>
      <p:pic>
        <p:nvPicPr>
          <p:cNvPr id="7" name="Picture 6">
            <a:extLst>
              <a:ext uri="{FF2B5EF4-FFF2-40B4-BE49-F238E27FC236}">
                <a16:creationId xmlns:a16="http://schemas.microsoft.com/office/drawing/2014/main" id="{9476C6E6-6C22-4103-85B4-37F1475585F0}"/>
              </a:ext>
            </a:extLst>
          </p:cNvPr>
          <p:cNvPicPr>
            <a:picLocks noChangeAspect="1"/>
          </p:cNvPicPr>
          <p:nvPr/>
        </p:nvPicPr>
        <p:blipFill>
          <a:blip r:embed="rId6"/>
          <a:stretch>
            <a:fillRect/>
          </a:stretch>
        </p:blipFill>
        <p:spPr>
          <a:xfrm>
            <a:off x="2319184" y="2519428"/>
            <a:ext cx="4455692" cy="942257"/>
          </a:xfrm>
          <a:prstGeom prst="rect">
            <a:avLst/>
          </a:prstGeom>
        </p:spPr>
      </p:pic>
    </p:spTree>
    <p:extLst>
      <p:ext uri="{BB962C8B-B14F-4D97-AF65-F5344CB8AC3E}">
        <p14:creationId xmlns:p14="http://schemas.microsoft.com/office/powerpoint/2010/main" val="389412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as with lists we can…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
        <p:nvSpPr>
          <p:cNvPr id="9" name="Text Placeholder 2">
            <a:extLst>
              <a:ext uri="{FF2B5EF4-FFF2-40B4-BE49-F238E27FC236}">
                <a16:creationId xmlns:a16="http://schemas.microsoft.com/office/drawing/2014/main" id="{691CF701-DFB4-4A3E-87BC-9675F593B146}"/>
              </a:ext>
            </a:extLst>
          </p:cNvPr>
          <p:cNvSpPr txBox="1">
            <a:spLocks/>
          </p:cNvSpPr>
          <p:nvPr/>
        </p:nvSpPr>
        <p:spPr>
          <a:xfrm>
            <a:off x="5147663" y="2109738"/>
            <a:ext cx="2928304"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Overwrite a value</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Deleting an item by value is a bit tougher — we will look at doing this in the homework sheet </a:t>
            </a:r>
          </a:p>
        </p:txBody>
      </p:sp>
      <p:sp>
        <p:nvSpPr>
          <p:cNvPr id="13" name="Text Placeholder 2">
            <a:extLst>
              <a:ext uri="{FF2B5EF4-FFF2-40B4-BE49-F238E27FC236}">
                <a16:creationId xmlns:a16="http://schemas.microsoft.com/office/drawing/2014/main" id="{B49F9675-3016-456A-9429-C7A31BF54FAD}"/>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Add a new item</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an item by key</a:t>
            </a:r>
          </a:p>
        </p:txBody>
      </p:sp>
      <p:pic>
        <p:nvPicPr>
          <p:cNvPr id="4" name="Picture 3">
            <a:extLst>
              <a:ext uri="{FF2B5EF4-FFF2-40B4-BE49-F238E27FC236}">
                <a16:creationId xmlns:a16="http://schemas.microsoft.com/office/drawing/2014/main" id="{3FD2770E-8D78-4B1F-95E7-D3596376F277}"/>
              </a:ext>
            </a:extLst>
          </p:cNvPr>
          <p:cNvPicPr>
            <a:picLocks noChangeAspect="1"/>
          </p:cNvPicPr>
          <p:nvPr/>
        </p:nvPicPr>
        <p:blipFill>
          <a:blip r:embed="rId4"/>
          <a:stretch>
            <a:fillRect/>
          </a:stretch>
        </p:blipFill>
        <p:spPr>
          <a:xfrm>
            <a:off x="2464566" y="1357637"/>
            <a:ext cx="4168641" cy="483464"/>
          </a:xfrm>
          <a:prstGeom prst="rect">
            <a:avLst/>
          </a:prstGeom>
        </p:spPr>
      </p:pic>
      <p:pic>
        <p:nvPicPr>
          <p:cNvPr id="7" name="Picture 6">
            <a:extLst>
              <a:ext uri="{FF2B5EF4-FFF2-40B4-BE49-F238E27FC236}">
                <a16:creationId xmlns:a16="http://schemas.microsoft.com/office/drawing/2014/main" id="{F5333401-0C60-40D7-BA94-AD1ECB9122A2}"/>
              </a:ext>
            </a:extLst>
          </p:cNvPr>
          <p:cNvPicPr>
            <a:picLocks noChangeAspect="1"/>
          </p:cNvPicPr>
          <p:nvPr/>
        </p:nvPicPr>
        <p:blipFill>
          <a:blip r:embed="rId5"/>
          <a:stretch>
            <a:fillRect/>
          </a:stretch>
        </p:blipFill>
        <p:spPr>
          <a:xfrm>
            <a:off x="1378214" y="2510165"/>
            <a:ext cx="2583093" cy="826198"/>
          </a:xfrm>
          <a:prstGeom prst="rect">
            <a:avLst/>
          </a:prstGeom>
        </p:spPr>
      </p:pic>
      <p:pic>
        <p:nvPicPr>
          <p:cNvPr id="8" name="Picture 7">
            <a:extLst>
              <a:ext uri="{FF2B5EF4-FFF2-40B4-BE49-F238E27FC236}">
                <a16:creationId xmlns:a16="http://schemas.microsoft.com/office/drawing/2014/main" id="{7F16399D-6BA8-46E9-901C-BFEE279AA2B4}"/>
              </a:ext>
            </a:extLst>
          </p:cNvPr>
          <p:cNvPicPr>
            <a:picLocks noChangeAspect="1"/>
          </p:cNvPicPr>
          <p:nvPr/>
        </p:nvPicPr>
        <p:blipFill>
          <a:blip r:embed="rId6"/>
          <a:stretch>
            <a:fillRect/>
          </a:stretch>
        </p:blipFill>
        <p:spPr>
          <a:xfrm>
            <a:off x="1378214" y="3773724"/>
            <a:ext cx="1443805" cy="824558"/>
          </a:xfrm>
          <a:prstGeom prst="rect">
            <a:avLst/>
          </a:prstGeom>
        </p:spPr>
      </p:pic>
      <p:pic>
        <p:nvPicPr>
          <p:cNvPr id="14" name="Picture 13">
            <a:extLst>
              <a:ext uri="{FF2B5EF4-FFF2-40B4-BE49-F238E27FC236}">
                <a16:creationId xmlns:a16="http://schemas.microsoft.com/office/drawing/2014/main" id="{38ECDF29-E276-45DD-8EFC-6CF0BF453A19}"/>
              </a:ext>
            </a:extLst>
          </p:cNvPr>
          <p:cNvPicPr>
            <a:picLocks noChangeAspect="1"/>
          </p:cNvPicPr>
          <p:nvPr/>
        </p:nvPicPr>
        <p:blipFill>
          <a:blip r:embed="rId7"/>
          <a:stretch>
            <a:fillRect/>
          </a:stretch>
        </p:blipFill>
        <p:spPr>
          <a:xfrm>
            <a:off x="5262608" y="2510165"/>
            <a:ext cx="2928304" cy="751081"/>
          </a:xfrm>
          <a:prstGeom prst="rect">
            <a:avLst/>
          </a:prstGeom>
        </p:spPr>
      </p:pic>
    </p:spTree>
    <p:extLst>
      <p:ext uri="{BB962C8B-B14F-4D97-AF65-F5344CB8AC3E}">
        <p14:creationId xmlns:p14="http://schemas.microsoft.com/office/powerpoint/2010/main" val="950536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353</TotalTime>
  <Words>689</Words>
  <Application>Microsoft Office PowerPoint</Application>
  <PresentationFormat>On-screen Show (16:9)</PresentationFormat>
  <Paragraphs>164</Paragraphs>
  <Slides>15</Slides>
  <Notes>10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15</vt:i4>
      </vt:variant>
    </vt:vector>
  </HeadingPairs>
  <TitlesOfParts>
    <vt:vector size="22"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Seven</vt:lpstr>
      <vt:lpstr>Session Content</vt:lpstr>
      <vt:lpstr>Limitations of Lists/Tuples</vt:lpstr>
      <vt:lpstr>Dictionaries</vt:lpstr>
      <vt:lpstr>Tangent: Ordered Dictionaries</vt:lpstr>
      <vt:lpstr>Dictionaries</vt:lpstr>
      <vt:lpstr>Dictionaries Puzzles</vt:lpstr>
      <vt:lpstr>Dictionaries Puzzles Solutions</vt:lpstr>
      <vt:lpstr>Manipulating Dictionaries</vt:lpstr>
      <vt:lpstr>Manipulating Dictionaries Puzzles</vt:lpstr>
      <vt:lpstr>Manipulating Dictionaries Puzzles Solutions</vt:lpstr>
      <vt:lpstr>Looping Through Dictionaries</vt:lpstr>
      <vt:lpstr>Looping Through Dictionaries Puzzles</vt:lpstr>
      <vt:lpstr>Looping Through Dictionaries Puzzles Solutions</vt:lpstr>
      <vt:lpstr>Tangent: APIs and JSON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38</cp:revision>
  <cp:lastPrinted>2018-03-07T14:46:57Z</cp:lastPrinted>
  <dcterms:created xsi:type="dcterms:W3CDTF">2019-10-30T15:52:02Z</dcterms:created>
  <dcterms:modified xsi:type="dcterms:W3CDTF">2020-07-01T10:56:50Z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