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5" r:id="rId10"/>
    <p:sldId id="439" r:id="rId11"/>
    <p:sldId id="440" r:id="rId12"/>
    <p:sldId id="458" r:id="rId13"/>
    <p:sldId id="443" r:id="rId14"/>
    <p:sldId id="456" r:id="rId15"/>
    <p:sldId id="455" r:id="rId16"/>
    <p:sldId id="444" r:id="rId17"/>
    <p:sldId id="457" r:id="rId18"/>
    <p:sldId id="445" r:id="rId19"/>
    <p:sldId id="459" r:id="rId20"/>
    <p:sldId id="446" r:id="rId21"/>
    <p:sldId id="460" r:id="rId22"/>
    <p:sldId id="461" r:id="rId23"/>
    <p:sldId id="447" r:id="rId24"/>
    <p:sldId id="448" r:id="rId25"/>
    <p:sldId id="462" r:id="rId26"/>
    <p:sldId id="463"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THargreaves/beginners-python/blob/master/session_six/session_six_filled_template.ipynb" TargetMode="External"/><Relationship Id="rId4" Type="http://schemas.openxmlformats.org/officeDocument/2006/relationships/hyperlink" Target="https://colab.research.google.com/github/THargreaves/beginners-python/blob/master/session_six/session_six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10.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4.xml"/><Relationship Id="rId4"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Six</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6DC2D952-6703-48AD-AE97-42A4301FD2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It is possible to have to give default values to parameters so that a user can leave them blank</a:t>
            </a:r>
          </a:p>
          <a:p>
            <a:pPr marL="342900" indent="-342900">
              <a:buFont typeface="Arial"/>
              <a:buChar char="•"/>
            </a:pPr>
            <a:r>
              <a:rPr lang="en-GB" sz="2000" dirty="0">
                <a:latin typeface="Arial"/>
                <a:cs typeface="Arial"/>
              </a:rPr>
              <a:t>We do this by using the following syntax</a:t>
            </a:r>
          </a:p>
        </p:txBody>
      </p:sp>
      <p:pic>
        <p:nvPicPr>
          <p:cNvPr id="4" name="Picture 3">
            <a:extLst>
              <a:ext uri="{FF2B5EF4-FFF2-40B4-BE49-F238E27FC236}">
                <a16:creationId xmlns:a16="http://schemas.microsoft.com/office/drawing/2014/main" id="{963B2609-95FC-4A41-92EC-994BCAC2583F}"/>
              </a:ext>
            </a:extLst>
          </p:cNvPr>
          <p:cNvPicPr>
            <a:picLocks noChangeAspect="1"/>
          </p:cNvPicPr>
          <p:nvPr/>
        </p:nvPicPr>
        <p:blipFill>
          <a:blip r:embed="rId2"/>
          <a:stretch>
            <a:fillRect/>
          </a:stretch>
        </p:blipFill>
        <p:spPr>
          <a:xfrm>
            <a:off x="1885569" y="2192169"/>
            <a:ext cx="1885950" cy="2238375"/>
          </a:xfrm>
          <a:prstGeom prst="rect">
            <a:avLst/>
          </a:prstGeom>
        </p:spPr>
      </p:pic>
      <p:sp>
        <p:nvSpPr>
          <p:cNvPr id="15" name="Rectangle: Rounded Corners 14">
            <a:extLst>
              <a:ext uri="{FF2B5EF4-FFF2-40B4-BE49-F238E27FC236}">
                <a16:creationId xmlns:a16="http://schemas.microsoft.com/office/drawing/2014/main" id="{4492CCFC-AAD6-48EF-A2B5-D7F741B23013}"/>
              </a:ext>
            </a:extLst>
          </p:cNvPr>
          <p:cNvSpPr/>
          <p:nvPr/>
        </p:nvSpPr>
        <p:spPr>
          <a:xfrm>
            <a:off x="5164386" y="2289704"/>
            <a:ext cx="2516574" cy="205064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It is important to place optional parameters after required parameters else Python will throw an error</a:t>
            </a:r>
          </a:p>
        </p:txBody>
      </p:sp>
      <p:pic>
        <p:nvPicPr>
          <p:cNvPr id="9" name="Picture 8" descr="A picture containing stool&#10;&#10;Description automatically generated">
            <a:extLst>
              <a:ext uri="{FF2B5EF4-FFF2-40B4-BE49-F238E27FC236}">
                <a16:creationId xmlns:a16="http://schemas.microsoft.com/office/drawing/2014/main" id="{A8673AA1-166B-4696-9F2E-BF1EB5A9611C}"/>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4895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a:t>
            </a:r>
            <a:r>
              <a:rPr lang="en-GB" sz="2000" dirty="0" err="1">
                <a:latin typeface="Arial"/>
                <a:cs typeface="Arial"/>
              </a:rPr>
              <a:t>greet_person</a:t>
            </a:r>
            <a:r>
              <a:rPr lang="en-GB" sz="2000" dirty="0">
                <a:latin typeface="Arial"/>
                <a:cs typeface="Arial"/>
              </a:rPr>
              <a:t>` with a single optional parameter `name` defaulting to ‘unknown’. If a name is supplied, print “Hello, {name}”. Otherwise print, “Hello. What’s your name?”</a:t>
            </a:r>
          </a:p>
          <a:p>
            <a:pPr marL="342900" indent="-342900">
              <a:buFont typeface="Arial"/>
              <a:buChar char="•"/>
            </a:pPr>
            <a:r>
              <a:rPr lang="en-GB" sz="2000" dirty="0">
                <a:latin typeface="Arial"/>
                <a:cs typeface="Arial"/>
              </a:rPr>
              <a:t>Create a function called </a:t>
            </a:r>
            <a:r>
              <a:rPr lang="en-GB" sz="2000" dirty="0" err="1">
                <a:latin typeface="Arial"/>
                <a:cs typeface="Arial"/>
              </a:rPr>
              <a:t>rectangle_area</a:t>
            </a:r>
            <a:r>
              <a:rPr lang="en-GB" sz="2000" dirty="0">
                <a:latin typeface="Arial"/>
                <a:cs typeface="Arial"/>
              </a:rPr>
              <a:t> which takes two parameters, width and height and returns the product of these two numbers</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The first function could go wrong if someone’s name happened to be ‘unknown’. Instead set the default value of `name` to the special Python object `None` (no quotes needed). Then use the condition `if name is None` to check if an argument was passed to that parameter</a:t>
            </a:r>
            <a:endParaRPr lang="en-GB" sz="2000" b="1" dirty="0">
              <a:latin typeface="Arial"/>
              <a:cs typeface="Arial"/>
            </a:endParaRPr>
          </a:p>
          <a:p>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80D34C2D-717E-4481-B577-6B8F3ADA20F8}"/>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2269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4" name="Picture 3">
            <a:extLst>
              <a:ext uri="{FF2B5EF4-FFF2-40B4-BE49-F238E27FC236}">
                <a16:creationId xmlns:a16="http://schemas.microsoft.com/office/drawing/2014/main" id="{99BC8D75-75A2-4909-81B8-CCC7CCABDD74}"/>
              </a:ext>
            </a:extLst>
          </p:cNvPr>
          <p:cNvPicPr>
            <a:picLocks noChangeAspect="1"/>
          </p:cNvPicPr>
          <p:nvPr/>
        </p:nvPicPr>
        <p:blipFill>
          <a:blip r:embed="rId2"/>
          <a:stretch>
            <a:fillRect/>
          </a:stretch>
        </p:blipFill>
        <p:spPr>
          <a:xfrm>
            <a:off x="2462211" y="1351081"/>
            <a:ext cx="4219575" cy="1514475"/>
          </a:xfrm>
          <a:prstGeom prst="rect">
            <a:avLst/>
          </a:prstGeom>
        </p:spPr>
      </p:pic>
      <p:pic>
        <p:nvPicPr>
          <p:cNvPr id="5" name="Picture 4">
            <a:extLst>
              <a:ext uri="{FF2B5EF4-FFF2-40B4-BE49-F238E27FC236}">
                <a16:creationId xmlns:a16="http://schemas.microsoft.com/office/drawing/2014/main" id="{DF3ACD55-A0B5-4BDD-91C9-AFA8D7E76405}"/>
              </a:ext>
            </a:extLst>
          </p:cNvPr>
          <p:cNvPicPr>
            <a:picLocks noChangeAspect="1"/>
          </p:cNvPicPr>
          <p:nvPr/>
        </p:nvPicPr>
        <p:blipFill>
          <a:blip r:embed="rId3"/>
          <a:stretch>
            <a:fillRect/>
          </a:stretch>
        </p:blipFill>
        <p:spPr>
          <a:xfrm>
            <a:off x="2647948" y="3385757"/>
            <a:ext cx="3848100" cy="63817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470D08E6-960E-45D0-9177-9D722E33A2A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856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Recursion</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saw in the first set of puzzles that it is possible to call a function from another</a:t>
            </a:r>
          </a:p>
          <a:p>
            <a:pPr marL="342900" indent="-342900">
              <a:buFont typeface="Arial"/>
              <a:buChar char="•"/>
            </a:pPr>
            <a:r>
              <a:rPr lang="en-GB" sz="2000" dirty="0">
                <a:latin typeface="Arial"/>
                <a:cs typeface="Arial"/>
              </a:rPr>
              <a:t>In fact, we can call a function from inside of itself</a:t>
            </a:r>
          </a:p>
          <a:p>
            <a:pPr marL="342900" indent="-342900">
              <a:buFont typeface="Arial"/>
              <a:buChar char="•"/>
            </a:pPr>
            <a:r>
              <a:rPr lang="en-GB" sz="2000" dirty="0">
                <a:latin typeface="Arial"/>
                <a:cs typeface="Arial"/>
              </a:rPr>
              <a:t>When we do this, it is known as recursion</a:t>
            </a:r>
          </a:p>
          <a:p>
            <a:pPr marL="342900" indent="-342900">
              <a:buFont typeface="Arial"/>
              <a:buChar char="•"/>
            </a:pPr>
            <a:r>
              <a:rPr lang="en-GB" sz="2000" dirty="0">
                <a:latin typeface="Arial"/>
                <a:cs typeface="Arial"/>
              </a:rPr>
              <a:t>This is a common design pattern used when a problem can be solved by a series of nested subproblems. For example:</a:t>
            </a:r>
          </a:p>
        </p:txBody>
      </p:sp>
      <p:pic>
        <p:nvPicPr>
          <p:cNvPr id="5" name="Picture 4">
            <a:extLst>
              <a:ext uri="{FF2B5EF4-FFF2-40B4-BE49-F238E27FC236}">
                <a16:creationId xmlns:a16="http://schemas.microsoft.com/office/drawing/2014/main" id="{A4C9E79A-27B6-42C1-A81C-9A3B30749FAF}"/>
              </a:ext>
            </a:extLst>
          </p:cNvPr>
          <p:cNvPicPr>
            <a:picLocks noChangeAspect="1"/>
          </p:cNvPicPr>
          <p:nvPr/>
        </p:nvPicPr>
        <p:blipFill>
          <a:blip r:embed="rId2"/>
          <a:stretch>
            <a:fillRect/>
          </a:stretch>
        </p:blipFill>
        <p:spPr>
          <a:xfrm>
            <a:off x="2729110" y="2826025"/>
            <a:ext cx="3635839" cy="2019067"/>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B74E076E-036A-4D95-BBAC-AB9B3B3DC79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319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Recursion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factorial of n, denoted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m:t>
                    </m:r>
                  </m:oMath>
                </a14:m>
                <a:r>
                  <a:rPr lang="en-GB" sz="2000" dirty="0">
                    <a:latin typeface="Arial"/>
                    <a:cs typeface="Arial"/>
                  </a:rPr>
                  <a:t> is given by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×…×3×2×1</m:t>
                    </m:r>
                  </m:oMath>
                </a14:m>
                <a:endParaRPr lang="en-GB" sz="2000" b="0" dirty="0">
                  <a:latin typeface="Arial"/>
                  <a:cs typeface="Arial"/>
                </a:endParaRPr>
              </a:p>
              <a:p>
                <a:pPr marL="342900" indent="-342900">
                  <a:buFont typeface="Arial"/>
                  <a:buChar char="•"/>
                </a:pPr>
                <a:r>
                  <a:rPr lang="en-GB" sz="2000" b="0" dirty="0">
                    <a:latin typeface="Arial"/>
                    <a:cs typeface="Arial"/>
                  </a:rPr>
                  <a:t>Factorials are important for counting combinations. For example, the number of ways to order </a:t>
                </a:r>
                <a14:m>
                  <m:oMath xmlns:m="http://schemas.openxmlformats.org/officeDocument/2006/math">
                    <m:r>
                      <a:rPr lang="en-GB" sz="2000" b="0" i="1" smtClean="0">
                        <a:latin typeface="Cambria Math" panose="02040503050406030204" pitchFamily="18" charset="0"/>
                        <a:cs typeface="Arial"/>
                      </a:rPr>
                      <m:t>𝑛</m:t>
                    </m:r>
                  </m:oMath>
                </a14:m>
                <a:r>
                  <a:rPr lang="en-GB" sz="2000" b="0" dirty="0">
                    <a:latin typeface="Arial"/>
                    <a:cs typeface="Arial"/>
                  </a:rPr>
                  <a:t> people in a line is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oMath>
                </a14:m>
                <a:endParaRPr lang="en-GB" sz="2000" b="0" dirty="0">
                  <a:latin typeface="Arial"/>
                  <a:cs typeface="Arial"/>
                </a:endParaRPr>
              </a:p>
              <a:p>
                <a:pPr marL="342900" indent="-342900">
                  <a:buFont typeface="Arial"/>
                  <a:buChar char="•"/>
                </a:pPr>
                <a:r>
                  <a:rPr lang="en-GB" sz="2000" dirty="0">
                    <a:latin typeface="Arial"/>
                    <a:cs typeface="Arial"/>
                  </a:rPr>
                  <a:t>It is not hard to see that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m:t>
                    </m:r>
                  </m:oMath>
                </a14:m>
                <a:endParaRPr lang="en-GB" sz="2000" dirty="0">
                  <a:latin typeface="Arial"/>
                  <a:cs typeface="Arial"/>
                </a:endParaRPr>
              </a:p>
              <a:p>
                <a:pPr marL="342900" indent="-342900">
                  <a:buFont typeface="Arial"/>
                  <a:buChar char="•"/>
                </a:pPr>
                <a:r>
                  <a:rPr lang="en-GB" sz="2000" dirty="0">
                    <a:latin typeface="Arial"/>
                    <a:cs typeface="Arial"/>
                  </a:rPr>
                  <a:t>We can therefore use recursion to simply calculate these values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`factorial` with one parameter, n</a:t>
                </a:r>
              </a:p>
              <a:p>
                <a:pPr marL="342900" indent="-342900">
                  <a:buFont typeface="Arial"/>
                  <a:buChar char="•"/>
                </a:pPr>
                <a:r>
                  <a:rPr lang="en-GB" sz="2000" dirty="0">
                    <a:latin typeface="Arial"/>
                    <a:cs typeface="Arial"/>
                  </a:rPr>
                  <a:t>If n is 1 then return 1</a:t>
                </a:r>
              </a:p>
              <a:p>
                <a:pPr marL="342900" indent="-342900">
                  <a:buFont typeface="Arial"/>
                  <a:buChar char="•"/>
                </a:pPr>
                <a:r>
                  <a:rPr lang="en-GB" sz="2000" dirty="0">
                    <a:latin typeface="Arial"/>
                    <a:cs typeface="Arial"/>
                  </a:rPr>
                  <a:t>Otherwise return the product of n and (n-1)!</a:t>
                </a:r>
              </a:p>
              <a:p>
                <a:pPr marL="342900" indent="-342900">
                  <a:buFont typeface="Arial"/>
                  <a:buChar char="•"/>
                </a:pPr>
                <a:r>
                  <a:rPr lang="en-GB" sz="2000" dirty="0">
                    <a:latin typeface="Arial"/>
                    <a:cs typeface="Arial"/>
                  </a:rPr>
                  <a:t>Check for some small examples that this definition is correct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the factorial function using a for loop (this is known as an iterative approach, as opposed to recursive)</a:t>
                </a:r>
                <a:endParaRPr lang="en-GB" sz="2000" b="1" dirty="0">
                  <a:latin typeface="Arial"/>
                  <a:cs typeface="Arial"/>
                </a:endParaRPr>
              </a:p>
            </p:txBody>
          </p:sp>
        </mc:Choice>
        <mc:Fallback xmlns="">
          <p:sp>
            <p:nvSpPr>
              <p:cNvPr id="6" name="Text Placeholder 2">
                <a:extLst>
                  <a:ext uri="{FF2B5EF4-FFF2-40B4-BE49-F238E27FC236}">
                    <a16:creationId xmlns:a16="http://schemas.microsoft.com/office/drawing/2014/main" id="{28280EFD-605B-4843-8D20-931E34B69861}"/>
                  </a:ext>
                </a:extLst>
              </p:cNvPr>
              <p:cNvSpPr txBox="1">
                <a:spLocks noRot="1" noChangeAspect="1" noMove="1" noResize="1" noEditPoints="1" noAdjustHandles="1" noChangeArrowheads="1" noChangeShapeType="1" noTextEdit="1"/>
              </p:cNvSpPr>
              <p:nvPr/>
            </p:nvSpPr>
            <p:spPr>
              <a:xfrm>
                <a:off x="237061" y="712956"/>
                <a:ext cx="8619938" cy="4226139"/>
              </a:xfrm>
              <a:prstGeom prst="rect">
                <a:avLst/>
              </a:prstGeom>
              <a:blipFill>
                <a:blip r:embed="rId3"/>
                <a:stretch>
                  <a:fillRect l="-636" t="-722"/>
                </a:stretch>
              </a:blipFill>
            </p:spPr>
            <p:txBody>
              <a:bodyPr/>
              <a:lstStyle/>
              <a:p>
                <a:r>
                  <a:rPr lang="en-GB">
                    <a:noFill/>
                  </a:rPr>
                  <a:t> </a:t>
                </a:r>
              </a:p>
            </p:txBody>
          </p:sp>
        </mc:Fallback>
      </mc:AlternateContent>
      <p:pic>
        <p:nvPicPr>
          <p:cNvPr id="7" name="Picture 6" descr="A picture containing stool&#10;&#10;Description automatically generated">
            <a:extLst>
              <a:ext uri="{FF2B5EF4-FFF2-40B4-BE49-F238E27FC236}">
                <a16:creationId xmlns:a16="http://schemas.microsoft.com/office/drawing/2014/main" id="{E9E268DC-7EAE-4A99-893F-2DFE776E4316}"/>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0786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Recursion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4" name="Picture 3">
            <a:extLst>
              <a:ext uri="{FF2B5EF4-FFF2-40B4-BE49-F238E27FC236}">
                <a16:creationId xmlns:a16="http://schemas.microsoft.com/office/drawing/2014/main" id="{BCF3E1CC-E8AC-4757-A915-97C0EC51F4A8}"/>
              </a:ext>
            </a:extLst>
          </p:cNvPr>
          <p:cNvPicPr>
            <a:picLocks noChangeAspect="1"/>
          </p:cNvPicPr>
          <p:nvPr/>
        </p:nvPicPr>
        <p:blipFill>
          <a:blip r:embed="rId2"/>
          <a:stretch>
            <a:fillRect/>
          </a:stretch>
        </p:blipFill>
        <p:spPr>
          <a:xfrm>
            <a:off x="2708949" y="1195959"/>
            <a:ext cx="3726101" cy="2751582"/>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0157E8E2-4588-4299-8230-72E773D0E10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5839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8" name="Text Placeholder 2">
            <a:extLst>
              <a:ext uri="{FF2B5EF4-FFF2-40B4-BE49-F238E27FC236}">
                <a16:creationId xmlns:a16="http://schemas.microsoft.com/office/drawing/2014/main" id="{77507C1A-F552-4A1F-B706-AC2BA0AEE7EA}"/>
              </a:ext>
            </a:extLst>
          </p:cNvPr>
          <p:cNvSpPr txBox="1">
            <a:spLocks/>
          </p:cNvSpPr>
          <p:nvPr/>
        </p:nvSpPr>
        <p:spPr>
          <a:xfrm>
            <a:off x="237061" y="712956"/>
            <a:ext cx="4334939"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define a variable we do so with a specific scope</a:t>
            </a:r>
          </a:p>
          <a:p>
            <a:pPr marL="342900" indent="-342900">
              <a:buFont typeface="Arial"/>
              <a:buChar char="•"/>
            </a:pPr>
            <a:r>
              <a:rPr lang="en-GB" sz="2000" dirty="0">
                <a:latin typeface="Arial"/>
                <a:cs typeface="Arial"/>
              </a:rPr>
              <a:t>If we define a variable in the main body of our code, then it has a global scope. This means that it can be accessed anywhere, including inside of functions</a:t>
            </a:r>
          </a:p>
          <a:p>
            <a:pPr marL="342900" indent="-342900">
              <a:buFont typeface="Arial"/>
              <a:buChar char="•"/>
            </a:pPr>
            <a:r>
              <a:rPr lang="en-GB" sz="2000" dirty="0">
                <a:latin typeface="Arial"/>
                <a:cs typeface="Arial"/>
              </a:rPr>
              <a:t>If we define a variable in a function, it has a scope local to that function, this means that it doesn’t exist outside of the function</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a:extLst>
              <a:ext uri="{FF2B5EF4-FFF2-40B4-BE49-F238E27FC236}">
                <a16:creationId xmlns:a16="http://schemas.microsoft.com/office/drawing/2014/main" id="{4C8AD238-9C17-4D6D-81F2-1F8B4BEB924C}"/>
              </a:ext>
            </a:extLst>
          </p:cNvPr>
          <p:cNvPicPr>
            <a:picLocks noChangeAspect="1"/>
          </p:cNvPicPr>
          <p:nvPr/>
        </p:nvPicPr>
        <p:blipFill>
          <a:blip r:embed="rId2"/>
          <a:stretch>
            <a:fillRect/>
          </a:stretch>
        </p:blipFill>
        <p:spPr>
          <a:xfrm>
            <a:off x="5058637" y="815583"/>
            <a:ext cx="3517935" cy="3615116"/>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DC8E61C4-818A-4804-8866-11ECF6895F0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71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5115227"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access a variable, scopes are searched from the most local up to the global scope until a matching variable name is found</a:t>
            </a:r>
          </a:p>
          <a:p>
            <a:pPr marL="342900" indent="-342900">
              <a:buFont typeface="Arial"/>
              <a:buChar char="•"/>
            </a:pPr>
            <a:r>
              <a:rPr lang="en-GB" sz="2000" dirty="0">
                <a:latin typeface="Arial"/>
                <a:cs typeface="Arial"/>
              </a:rPr>
              <a:t>This allows us to reuse variable names inside a function (although beware that this can make code unclear)</a:t>
            </a:r>
          </a:p>
        </p:txBody>
      </p:sp>
      <p:pic>
        <p:nvPicPr>
          <p:cNvPr id="4" name="Picture 3">
            <a:extLst>
              <a:ext uri="{FF2B5EF4-FFF2-40B4-BE49-F238E27FC236}">
                <a16:creationId xmlns:a16="http://schemas.microsoft.com/office/drawing/2014/main" id="{D3B3C2CC-E609-4DDD-88CA-6AD9D79BF456}"/>
              </a:ext>
            </a:extLst>
          </p:cNvPr>
          <p:cNvPicPr>
            <a:picLocks noChangeAspect="1"/>
          </p:cNvPicPr>
          <p:nvPr/>
        </p:nvPicPr>
        <p:blipFill>
          <a:blip r:embed="rId2"/>
          <a:stretch>
            <a:fillRect/>
          </a:stretch>
        </p:blipFill>
        <p:spPr>
          <a:xfrm>
            <a:off x="5936492" y="1042987"/>
            <a:ext cx="2324100" cy="30575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D8C9B821-53E1-44D5-B3E9-1F976B652801}"/>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254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588564"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a:latin typeface="Arial"/>
                <a:cs typeface="Arial"/>
              </a:rPr>
              <a:t>What value </a:t>
            </a:r>
            <a:r>
              <a:rPr lang="en-GB" sz="2000" dirty="0">
                <a:latin typeface="Arial"/>
                <a:cs typeface="Arial"/>
              </a:rPr>
              <a:t>will be printed the two times below. Guess then try it for yourself</a:t>
            </a:r>
          </a:p>
        </p:txBody>
      </p:sp>
      <p:sp>
        <p:nvSpPr>
          <p:cNvPr id="8" name="Text Placeholder 2">
            <a:extLst>
              <a:ext uri="{FF2B5EF4-FFF2-40B4-BE49-F238E27FC236}">
                <a16:creationId xmlns:a16="http://schemas.microsoft.com/office/drawing/2014/main" id="{0C7BAC81-CBC0-408B-9B42-CBFA82E59257}"/>
              </a:ext>
            </a:extLst>
          </p:cNvPr>
          <p:cNvSpPr txBox="1">
            <a:spLocks/>
          </p:cNvSpPr>
          <p:nvPr/>
        </p:nvSpPr>
        <p:spPr>
          <a:xfrm>
            <a:off x="3938017" y="1531233"/>
            <a:ext cx="4968922" cy="23214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Rewrite this code to avoid referencing the global variable `n` (Hint: add a parameter)</a:t>
            </a:r>
          </a:p>
        </p:txBody>
      </p:sp>
      <p:pic>
        <p:nvPicPr>
          <p:cNvPr id="9" name="Picture 8">
            <a:extLst>
              <a:ext uri="{FF2B5EF4-FFF2-40B4-BE49-F238E27FC236}">
                <a16:creationId xmlns:a16="http://schemas.microsoft.com/office/drawing/2014/main" id="{80A53D45-4E9F-4186-920F-6E2BC872EA8D}"/>
              </a:ext>
            </a:extLst>
          </p:cNvPr>
          <p:cNvPicPr>
            <a:picLocks noChangeAspect="1"/>
          </p:cNvPicPr>
          <p:nvPr/>
        </p:nvPicPr>
        <p:blipFill>
          <a:blip r:embed="rId2"/>
          <a:stretch>
            <a:fillRect/>
          </a:stretch>
        </p:blipFill>
        <p:spPr>
          <a:xfrm>
            <a:off x="5633864" y="2779886"/>
            <a:ext cx="1577227" cy="1891063"/>
          </a:xfrm>
          <a:prstGeom prst="rect">
            <a:avLst/>
          </a:prstGeom>
        </p:spPr>
      </p:pic>
      <p:pic>
        <p:nvPicPr>
          <p:cNvPr id="10" name="Picture 9">
            <a:extLst>
              <a:ext uri="{FF2B5EF4-FFF2-40B4-BE49-F238E27FC236}">
                <a16:creationId xmlns:a16="http://schemas.microsoft.com/office/drawing/2014/main" id="{BF62F14A-1F8E-49B8-8240-498DFA395AF4}"/>
              </a:ext>
            </a:extLst>
          </p:cNvPr>
          <p:cNvPicPr>
            <a:picLocks noChangeAspect="1"/>
          </p:cNvPicPr>
          <p:nvPr/>
        </p:nvPicPr>
        <p:blipFill>
          <a:blip r:embed="rId3"/>
          <a:stretch>
            <a:fillRect/>
          </a:stretch>
        </p:blipFill>
        <p:spPr>
          <a:xfrm>
            <a:off x="1423218" y="1663975"/>
            <a:ext cx="1666875" cy="2324100"/>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0B9D8200-F531-44E7-81D1-49F7EF43278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616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4" name="Picture 3">
            <a:extLst>
              <a:ext uri="{FF2B5EF4-FFF2-40B4-BE49-F238E27FC236}">
                <a16:creationId xmlns:a16="http://schemas.microsoft.com/office/drawing/2014/main" id="{71DC03F3-ACCC-44F4-9FF7-90D69AC16366}"/>
              </a:ext>
            </a:extLst>
          </p:cNvPr>
          <p:cNvPicPr>
            <a:picLocks noChangeAspect="1"/>
          </p:cNvPicPr>
          <p:nvPr/>
        </p:nvPicPr>
        <p:blipFill>
          <a:blip r:embed="rId2"/>
          <a:stretch>
            <a:fillRect/>
          </a:stretch>
        </p:blipFill>
        <p:spPr>
          <a:xfrm>
            <a:off x="5435478" y="1447800"/>
            <a:ext cx="1895475" cy="2247900"/>
          </a:xfrm>
          <a:prstGeom prst="rect">
            <a:avLst/>
          </a:prstGeom>
        </p:spPr>
      </p:pic>
      <p:pic>
        <p:nvPicPr>
          <p:cNvPr id="10" name="Picture 9">
            <a:extLst>
              <a:ext uri="{FF2B5EF4-FFF2-40B4-BE49-F238E27FC236}">
                <a16:creationId xmlns:a16="http://schemas.microsoft.com/office/drawing/2014/main" id="{DB8C4962-5329-4CAC-A6CB-88606D921300}"/>
              </a:ext>
            </a:extLst>
          </p:cNvPr>
          <p:cNvPicPr>
            <a:picLocks noChangeAspect="1"/>
          </p:cNvPicPr>
          <p:nvPr/>
        </p:nvPicPr>
        <p:blipFill>
          <a:blip r:embed="rId3"/>
          <a:stretch>
            <a:fillRect/>
          </a:stretch>
        </p:blipFill>
        <p:spPr>
          <a:xfrm>
            <a:off x="1813047" y="1094379"/>
            <a:ext cx="1685925" cy="30575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C134A1D7-9971-44BA-B8CB-E46EC5C7C46A}"/>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68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Defining Functions</a:t>
            </a:r>
          </a:p>
          <a:p>
            <a:pPr marL="342900" indent="-342900">
              <a:buFont typeface="Arial"/>
              <a:buChar char="•"/>
            </a:pPr>
            <a:r>
              <a:rPr lang="en-GB" sz="2000" dirty="0">
                <a:latin typeface="Arial"/>
                <a:cs typeface="Arial"/>
              </a:rPr>
              <a:t>Function Arguments</a:t>
            </a:r>
          </a:p>
          <a:p>
            <a:pPr marL="342900" indent="-342900">
              <a:buFont typeface="Arial"/>
              <a:buChar char="•"/>
            </a:pPr>
            <a:r>
              <a:rPr lang="en-GB" sz="2000" dirty="0">
                <a:latin typeface="Arial"/>
                <a:cs typeface="Arial"/>
              </a:rPr>
              <a:t>Recursion</a:t>
            </a:r>
          </a:p>
          <a:p>
            <a:pPr marL="342900" indent="-342900">
              <a:buFont typeface="Arial"/>
              <a:buChar char="•"/>
            </a:pPr>
            <a:r>
              <a:rPr lang="en-GB" sz="2000" dirty="0">
                <a:latin typeface="Arial"/>
                <a:cs typeface="Arial"/>
              </a:rPr>
              <a:t>Variable Scope</a:t>
            </a:r>
          </a:p>
        </p:txBody>
      </p:sp>
      <p:pic>
        <p:nvPicPr>
          <p:cNvPr id="7" name="Picture 6" descr="A picture containing stool&#10;&#10;Description automatically generated">
            <a:extLst>
              <a:ext uri="{FF2B5EF4-FFF2-40B4-BE49-F238E27FC236}">
                <a16:creationId xmlns:a16="http://schemas.microsoft.com/office/drawing/2014/main" id="{1BB7D816-65FA-4CAD-BBFA-32CB05803C9D}"/>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Functions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have using functions such as print(), input(), and sum() for some time now</a:t>
            </a:r>
          </a:p>
          <a:p>
            <a:pPr marL="342900" indent="-342900">
              <a:buFont typeface="Arial"/>
              <a:buChar char="•"/>
            </a:pPr>
            <a:r>
              <a:rPr lang="en-GB" sz="2000" dirty="0">
                <a:latin typeface="Arial"/>
                <a:cs typeface="Arial"/>
              </a:rPr>
              <a:t>Functions are just a special type of variable which we can run by following them with a pair of brackets, filled with arguments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These allow us to run complicated tasks with a small amount of code</a:t>
            </a:r>
          </a:p>
          <a:p>
            <a:pPr marL="342900" indent="-342900">
              <a:buFont typeface="Arial"/>
              <a:buChar char="•"/>
            </a:pPr>
            <a:r>
              <a:rPr lang="en-GB" sz="2000" dirty="0">
                <a:latin typeface="Arial"/>
                <a:cs typeface="Arial"/>
              </a:rPr>
              <a:t>We can define our own functions</a:t>
            </a:r>
          </a:p>
          <a:p>
            <a:pPr marL="342900" indent="-342900">
              <a:buFont typeface="Arial"/>
              <a:buChar char="•"/>
            </a:pPr>
            <a:r>
              <a:rPr lang="en-GB" sz="2000" dirty="0">
                <a:latin typeface="Arial"/>
                <a:cs typeface="Arial"/>
              </a:rPr>
              <a:t>This has the added advantage of allowing us to reuse code</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36684521-AA4D-4E91-A3E8-06689096CD9F}"/>
              </a:ext>
            </a:extLst>
          </p:cNvPr>
          <p:cNvPicPr>
            <a:picLocks noChangeAspect="1"/>
          </p:cNvPicPr>
          <p:nvPr/>
        </p:nvPicPr>
        <p:blipFill>
          <a:blip r:embed="rId2"/>
          <a:stretch>
            <a:fillRect/>
          </a:stretch>
        </p:blipFill>
        <p:spPr>
          <a:xfrm>
            <a:off x="3024187" y="2345012"/>
            <a:ext cx="3095625" cy="9620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6C939B4F-4E8D-4EEA-938A-7C5E0A6264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define our own functions using the def keyword with the following structure</a:t>
            </a:r>
          </a:p>
          <a:p>
            <a:pPr marL="342900" indent="-342900">
              <a:buFont typeface="Arial"/>
              <a:buChar char="•"/>
            </a:pPr>
            <a:r>
              <a:rPr lang="en-GB" sz="2000" dirty="0">
                <a:latin typeface="Arial"/>
                <a:cs typeface="Arial"/>
              </a:rPr>
              <a:t>We can then call our function as we would a normal function</a:t>
            </a:r>
          </a:p>
        </p:txBody>
      </p:sp>
      <p:pic>
        <p:nvPicPr>
          <p:cNvPr id="7" name="Picture 6">
            <a:extLst>
              <a:ext uri="{FF2B5EF4-FFF2-40B4-BE49-F238E27FC236}">
                <a16:creationId xmlns:a16="http://schemas.microsoft.com/office/drawing/2014/main" id="{0DA28137-F363-4136-B0D2-F86F907430CB}"/>
              </a:ext>
            </a:extLst>
          </p:cNvPr>
          <p:cNvPicPr>
            <a:picLocks noChangeAspect="1"/>
          </p:cNvPicPr>
          <p:nvPr/>
        </p:nvPicPr>
        <p:blipFill>
          <a:blip r:embed="rId2"/>
          <a:stretch>
            <a:fillRect/>
          </a:stretch>
        </p:blipFill>
        <p:spPr>
          <a:xfrm>
            <a:off x="1257508" y="2231665"/>
            <a:ext cx="2876550" cy="666750"/>
          </a:xfrm>
          <a:prstGeom prst="rect">
            <a:avLst/>
          </a:prstGeom>
        </p:spPr>
      </p:pic>
      <p:pic>
        <p:nvPicPr>
          <p:cNvPr id="8" name="Picture 7">
            <a:extLst>
              <a:ext uri="{FF2B5EF4-FFF2-40B4-BE49-F238E27FC236}">
                <a16:creationId xmlns:a16="http://schemas.microsoft.com/office/drawing/2014/main" id="{E7DE9797-7077-46AE-BE86-D6D96EC85E61}"/>
              </a:ext>
            </a:extLst>
          </p:cNvPr>
          <p:cNvPicPr>
            <a:picLocks noChangeAspect="1"/>
          </p:cNvPicPr>
          <p:nvPr/>
        </p:nvPicPr>
        <p:blipFill>
          <a:blip r:embed="rId3"/>
          <a:stretch>
            <a:fillRect/>
          </a:stretch>
        </p:blipFill>
        <p:spPr>
          <a:xfrm>
            <a:off x="5328716" y="2231665"/>
            <a:ext cx="2333625" cy="2038350"/>
          </a:xfrm>
          <a:prstGeom prst="rect">
            <a:avLst/>
          </a:prstGeom>
        </p:spPr>
      </p:pic>
      <p:sp>
        <p:nvSpPr>
          <p:cNvPr id="12" name="Rectangle: Rounded Corners 11">
            <a:extLst>
              <a:ext uri="{FF2B5EF4-FFF2-40B4-BE49-F238E27FC236}">
                <a16:creationId xmlns:a16="http://schemas.microsoft.com/office/drawing/2014/main" id="{3E9BDBC7-E81F-41EB-B2B8-BB8BC653ED1D}"/>
              </a:ext>
            </a:extLst>
          </p:cNvPr>
          <p:cNvSpPr/>
          <p:nvPr/>
        </p:nvSpPr>
        <p:spPr>
          <a:xfrm>
            <a:off x="1067874" y="3233448"/>
            <a:ext cx="3255818" cy="116031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NB: The code to define a function does not have any direct output</a:t>
            </a:r>
          </a:p>
        </p:txBody>
      </p:sp>
      <p:pic>
        <p:nvPicPr>
          <p:cNvPr id="9" name="Picture 8" descr="A picture containing stool&#10;&#10;Description automatically generated">
            <a:extLst>
              <a:ext uri="{FF2B5EF4-FFF2-40B4-BE49-F238E27FC236}">
                <a16:creationId xmlns:a16="http://schemas.microsoft.com/office/drawing/2014/main" id="{D63B8736-6EA9-4250-9132-F7BCBB9F85DA}"/>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120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Some functions can be used for their effects only (e.g. print), whereas others can return a value (e.g. input, sum)</a:t>
            </a:r>
          </a:p>
          <a:p>
            <a:pPr marL="342900" indent="-342900">
              <a:buFont typeface="Arial"/>
              <a:buChar char="•"/>
            </a:pPr>
            <a:r>
              <a:rPr lang="en-GB" sz="2000" dirty="0">
                <a:latin typeface="Arial"/>
                <a:cs typeface="Arial"/>
              </a:rPr>
              <a:t>We can have our function return a value using the return key word</a:t>
            </a:r>
          </a:p>
          <a:p>
            <a:pPr marL="342900" indent="-342900">
              <a:buFont typeface="Arial"/>
              <a:buChar char="•"/>
            </a:pPr>
            <a:r>
              <a:rPr lang="en-GB" sz="2000" dirty="0">
                <a:latin typeface="Arial"/>
                <a:cs typeface="Arial"/>
              </a:rPr>
              <a:t>This can be placed anywhere but the call to the function will stop as soon as a return statement is reached</a:t>
            </a:r>
          </a:p>
        </p:txBody>
      </p:sp>
      <p:pic>
        <p:nvPicPr>
          <p:cNvPr id="4" name="Picture 3">
            <a:extLst>
              <a:ext uri="{FF2B5EF4-FFF2-40B4-BE49-F238E27FC236}">
                <a16:creationId xmlns:a16="http://schemas.microsoft.com/office/drawing/2014/main" id="{DE4AD747-6C90-4A98-B504-9A2362E7FB8E}"/>
              </a:ext>
            </a:extLst>
          </p:cNvPr>
          <p:cNvPicPr>
            <a:picLocks noChangeAspect="1"/>
          </p:cNvPicPr>
          <p:nvPr/>
        </p:nvPicPr>
        <p:blipFill>
          <a:blip r:embed="rId2"/>
          <a:stretch>
            <a:fillRect/>
          </a:stretch>
        </p:blipFill>
        <p:spPr>
          <a:xfrm>
            <a:off x="1927098" y="3079623"/>
            <a:ext cx="1485900" cy="666750"/>
          </a:xfrm>
          <a:prstGeom prst="rect">
            <a:avLst/>
          </a:prstGeom>
        </p:spPr>
      </p:pic>
      <p:pic>
        <p:nvPicPr>
          <p:cNvPr id="5" name="Picture 4">
            <a:extLst>
              <a:ext uri="{FF2B5EF4-FFF2-40B4-BE49-F238E27FC236}">
                <a16:creationId xmlns:a16="http://schemas.microsoft.com/office/drawing/2014/main" id="{84EA6233-A054-4EE2-A5E3-FDA59C58F5F5}"/>
              </a:ext>
            </a:extLst>
          </p:cNvPr>
          <p:cNvPicPr>
            <a:picLocks noChangeAspect="1"/>
          </p:cNvPicPr>
          <p:nvPr/>
        </p:nvPicPr>
        <p:blipFill>
          <a:blip r:embed="rId3"/>
          <a:stretch>
            <a:fillRect/>
          </a:stretch>
        </p:blipFill>
        <p:spPr>
          <a:xfrm>
            <a:off x="5396811" y="2831973"/>
            <a:ext cx="1476375" cy="116205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15A3C3D-57CE-4D9D-8B5B-25FCA4CE0C01}"/>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9736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‘greet’ which prints ‘Hello!’</a:t>
            </a:r>
          </a:p>
          <a:p>
            <a:pPr marL="342900" indent="-342900">
              <a:buFont typeface="Arial"/>
              <a:buChar char="•"/>
            </a:pPr>
            <a:r>
              <a:rPr lang="en-GB" sz="2000" dirty="0">
                <a:latin typeface="Arial"/>
                <a:cs typeface="Arial"/>
              </a:rPr>
              <a:t>Call this function once</a:t>
            </a:r>
          </a:p>
          <a:p>
            <a:pPr marL="342900" indent="-342900">
              <a:buFont typeface="Arial"/>
              <a:buChar char="•"/>
            </a:pPr>
            <a:r>
              <a:rPr lang="en-GB" sz="2000" dirty="0">
                <a:latin typeface="Arial"/>
                <a:cs typeface="Arial"/>
              </a:rPr>
              <a:t>Create a function called ‘</a:t>
            </a:r>
            <a:r>
              <a:rPr lang="en-GB" sz="2000" dirty="0" err="1">
                <a:latin typeface="Arial"/>
                <a:cs typeface="Arial"/>
              </a:rPr>
              <a:t>greet_group</a:t>
            </a:r>
            <a:r>
              <a:rPr lang="en-GB" sz="2000" dirty="0">
                <a:latin typeface="Arial"/>
                <a:cs typeface="Arial"/>
              </a:rPr>
              <a:t>’ which calls the function ‘greet’ five times using a for loop</a:t>
            </a:r>
          </a:p>
          <a:p>
            <a:pPr marL="342900" indent="-342900">
              <a:buFont typeface="Arial"/>
              <a:buChar char="•"/>
            </a:pPr>
            <a:r>
              <a:rPr lang="en-GB" sz="2000" dirty="0">
                <a:latin typeface="Arial"/>
                <a:cs typeface="Arial"/>
              </a:rPr>
              <a:t>Call this second function</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called ‘</a:t>
            </a:r>
            <a:r>
              <a:rPr lang="en-GB" sz="2000" dirty="0" err="1">
                <a:latin typeface="Arial"/>
                <a:cs typeface="Arial"/>
              </a:rPr>
              <a:t>two_plus_two</a:t>
            </a:r>
            <a:r>
              <a:rPr lang="en-GB" sz="2000" dirty="0">
                <a:latin typeface="Arial"/>
                <a:cs typeface="Arial"/>
              </a:rPr>
              <a:t>’ which returns the value of the sum 2 + 2</a:t>
            </a:r>
          </a:p>
        </p:txBody>
      </p:sp>
      <p:pic>
        <p:nvPicPr>
          <p:cNvPr id="7" name="Picture 6" descr="A picture containing stool&#10;&#10;Description automatically generated">
            <a:extLst>
              <a:ext uri="{FF2B5EF4-FFF2-40B4-BE49-F238E27FC236}">
                <a16:creationId xmlns:a16="http://schemas.microsoft.com/office/drawing/2014/main" id="{592D77EE-4731-48D5-9EAD-F26642569FB1}"/>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1968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4" name="Picture 3">
            <a:extLst>
              <a:ext uri="{FF2B5EF4-FFF2-40B4-BE49-F238E27FC236}">
                <a16:creationId xmlns:a16="http://schemas.microsoft.com/office/drawing/2014/main" id="{69075C8C-1BD5-4A15-BAA0-2EE316970BAB}"/>
              </a:ext>
            </a:extLst>
          </p:cNvPr>
          <p:cNvPicPr>
            <a:picLocks noChangeAspect="1"/>
          </p:cNvPicPr>
          <p:nvPr/>
        </p:nvPicPr>
        <p:blipFill>
          <a:blip r:embed="rId2"/>
          <a:stretch>
            <a:fillRect/>
          </a:stretch>
        </p:blipFill>
        <p:spPr>
          <a:xfrm>
            <a:off x="1505903" y="1685925"/>
            <a:ext cx="2000250" cy="1771650"/>
          </a:xfrm>
          <a:prstGeom prst="rect">
            <a:avLst/>
          </a:prstGeom>
        </p:spPr>
      </p:pic>
      <p:pic>
        <p:nvPicPr>
          <p:cNvPr id="5" name="Picture 4">
            <a:extLst>
              <a:ext uri="{FF2B5EF4-FFF2-40B4-BE49-F238E27FC236}">
                <a16:creationId xmlns:a16="http://schemas.microsoft.com/office/drawing/2014/main" id="{16A50ACC-DBCF-4E5F-8664-AF619681A50F}"/>
              </a:ext>
            </a:extLst>
          </p:cNvPr>
          <p:cNvPicPr>
            <a:picLocks noChangeAspect="1"/>
          </p:cNvPicPr>
          <p:nvPr/>
        </p:nvPicPr>
        <p:blipFill>
          <a:blip r:embed="rId3"/>
          <a:stretch>
            <a:fillRect/>
          </a:stretch>
        </p:blipFill>
        <p:spPr>
          <a:xfrm>
            <a:off x="5285422" y="1076325"/>
            <a:ext cx="2352675" cy="2990850"/>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49D4792-6F99-419A-8279-1816280EA4B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3077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Tangent: Function Terminology</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we’ve been vague when referring to the values that we put between the brackets when calling a function</a:t>
            </a:r>
          </a:p>
          <a:p>
            <a:pPr marL="342900" indent="-342900">
              <a:buFont typeface="Arial"/>
              <a:buChar char="•"/>
            </a:pPr>
            <a:r>
              <a:rPr lang="en-GB" sz="2000" dirty="0">
                <a:latin typeface="Arial"/>
                <a:cs typeface="Arial"/>
              </a:rPr>
              <a:t>From now on, we will refer to them with the correct terminology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Parameter: the name of a variable in a function definition (e.g. prompt)</a:t>
            </a:r>
          </a:p>
          <a:p>
            <a:pPr marL="342900" indent="-342900">
              <a:buFont typeface="Arial"/>
              <a:buChar char="•"/>
            </a:pPr>
            <a:r>
              <a:rPr lang="en-GB" sz="2000" dirty="0">
                <a:latin typeface="Arial"/>
                <a:cs typeface="Arial"/>
              </a:rPr>
              <a:t>Argument: the value that we pass to a specific parameter (e.g. “How are you? ”)</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When a function is called, a variable is created for each parameter taking the value of the corresponding argument</a:t>
            </a:r>
          </a:p>
        </p:txBody>
      </p:sp>
      <p:pic>
        <p:nvPicPr>
          <p:cNvPr id="4" name="Picture 3">
            <a:extLst>
              <a:ext uri="{FF2B5EF4-FFF2-40B4-BE49-F238E27FC236}">
                <a16:creationId xmlns:a16="http://schemas.microsoft.com/office/drawing/2014/main" id="{D6667FD9-4868-44A9-92F0-E18E0C355ADB}"/>
              </a:ext>
            </a:extLst>
          </p:cNvPr>
          <p:cNvPicPr>
            <a:picLocks noChangeAspect="1"/>
          </p:cNvPicPr>
          <p:nvPr/>
        </p:nvPicPr>
        <p:blipFill>
          <a:blip r:embed="rId2"/>
          <a:stretch>
            <a:fillRect/>
          </a:stretch>
        </p:blipFill>
        <p:spPr>
          <a:xfrm>
            <a:off x="1376624" y="1688740"/>
            <a:ext cx="6486525" cy="10763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681D0E53-09B8-4875-AEA2-04917102132C}"/>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5090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allow our functions to accept arguments by specifying parameters when defining the function</a:t>
            </a:r>
          </a:p>
          <a:p>
            <a:pPr marL="342900" indent="-342900">
              <a:buFont typeface="Arial"/>
              <a:buChar char="•"/>
            </a:pPr>
            <a:r>
              <a:rPr lang="en-GB" sz="2000" dirty="0">
                <a:latin typeface="Arial"/>
                <a:cs typeface="Arial"/>
              </a:rPr>
              <a:t>We can then use these inside of the functions just like normal variables</a:t>
            </a:r>
          </a:p>
        </p:txBody>
      </p:sp>
      <p:pic>
        <p:nvPicPr>
          <p:cNvPr id="5" name="Picture 4">
            <a:extLst>
              <a:ext uri="{FF2B5EF4-FFF2-40B4-BE49-F238E27FC236}">
                <a16:creationId xmlns:a16="http://schemas.microsoft.com/office/drawing/2014/main" id="{6C681E65-EA29-4430-8AB0-7E017C0D1E9D}"/>
              </a:ext>
            </a:extLst>
          </p:cNvPr>
          <p:cNvPicPr>
            <a:picLocks noChangeAspect="1"/>
          </p:cNvPicPr>
          <p:nvPr/>
        </p:nvPicPr>
        <p:blipFill>
          <a:blip r:embed="rId2"/>
          <a:stretch>
            <a:fillRect/>
          </a:stretch>
        </p:blipFill>
        <p:spPr>
          <a:xfrm>
            <a:off x="1595247" y="3047999"/>
            <a:ext cx="2076450" cy="714375"/>
          </a:xfrm>
          <a:prstGeom prst="rect">
            <a:avLst/>
          </a:prstGeom>
        </p:spPr>
      </p:pic>
      <p:pic>
        <p:nvPicPr>
          <p:cNvPr id="6" name="Picture 5">
            <a:extLst>
              <a:ext uri="{FF2B5EF4-FFF2-40B4-BE49-F238E27FC236}">
                <a16:creationId xmlns:a16="http://schemas.microsoft.com/office/drawing/2014/main" id="{9F15A8CC-B440-47C7-BEEF-DC15A6DE9C05}"/>
              </a:ext>
            </a:extLst>
          </p:cNvPr>
          <p:cNvPicPr>
            <a:picLocks noChangeAspect="1"/>
          </p:cNvPicPr>
          <p:nvPr/>
        </p:nvPicPr>
        <p:blipFill>
          <a:blip r:embed="rId3"/>
          <a:stretch>
            <a:fillRect/>
          </a:stretch>
        </p:blipFill>
        <p:spPr>
          <a:xfrm>
            <a:off x="5967222" y="2928937"/>
            <a:ext cx="1257300" cy="952500"/>
          </a:xfrm>
          <a:prstGeom prst="rect">
            <a:avLst/>
          </a:prstGeom>
        </p:spPr>
      </p:pic>
      <p:cxnSp>
        <p:nvCxnSpPr>
          <p:cNvPr id="10" name="Straight Arrow Connector 9">
            <a:extLst>
              <a:ext uri="{FF2B5EF4-FFF2-40B4-BE49-F238E27FC236}">
                <a16:creationId xmlns:a16="http://schemas.microsoft.com/office/drawing/2014/main" id="{1342FD09-5CF0-4FCA-8BDF-32D51DE99753}"/>
              </a:ext>
            </a:extLst>
          </p:cNvPr>
          <p:cNvCxnSpPr/>
          <p:nvPr/>
        </p:nvCxnSpPr>
        <p:spPr>
          <a:xfrm>
            <a:off x="3060192" y="2862601"/>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3C055BF-785A-4CC1-B950-8EBF844D3C3C}"/>
              </a:ext>
            </a:extLst>
          </p:cNvPr>
          <p:cNvCxnSpPr/>
          <p:nvPr/>
        </p:nvCxnSpPr>
        <p:spPr>
          <a:xfrm>
            <a:off x="6906768" y="2751613"/>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 name="Text Placeholder 2">
            <a:extLst>
              <a:ext uri="{FF2B5EF4-FFF2-40B4-BE49-F238E27FC236}">
                <a16:creationId xmlns:a16="http://schemas.microsoft.com/office/drawing/2014/main" id="{2288600F-8DFD-4DCB-AD0F-94A1538D7031}"/>
              </a:ext>
            </a:extLst>
          </p:cNvPr>
          <p:cNvSpPr txBox="1">
            <a:spLocks/>
          </p:cNvSpPr>
          <p:nvPr/>
        </p:nvSpPr>
        <p:spPr>
          <a:xfrm>
            <a:off x="2190238" y="252756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Parameter</a:t>
            </a:r>
          </a:p>
        </p:txBody>
      </p:sp>
      <p:sp>
        <p:nvSpPr>
          <p:cNvPr id="14" name="Text Placeholder 2">
            <a:extLst>
              <a:ext uri="{FF2B5EF4-FFF2-40B4-BE49-F238E27FC236}">
                <a16:creationId xmlns:a16="http://schemas.microsoft.com/office/drawing/2014/main" id="{B1BE4FFA-AEEC-46A5-8088-51DA0B3A96D6}"/>
              </a:ext>
            </a:extLst>
          </p:cNvPr>
          <p:cNvSpPr txBox="1">
            <a:spLocks/>
          </p:cNvSpPr>
          <p:nvPr/>
        </p:nvSpPr>
        <p:spPr>
          <a:xfrm>
            <a:off x="6022506" y="237602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Argument</a:t>
            </a:r>
          </a:p>
        </p:txBody>
      </p:sp>
      <p:pic>
        <p:nvPicPr>
          <p:cNvPr id="15" name="Picture 14" descr="A picture containing stool&#10;&#10;Description automatically generated">
            <a:extLst>
              <a:ext uri="{FF2B5EF4-FFF2-40B4-BE49-F238E27FC236}">
                <a16:creationId xmlns:a16="http://schemas.microsoft.com/office/drawing/2014/main" id="{37B649A4-AA49-450C-9BA6-E5F5A26CD5C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262</TotalTime>
  <Words>954</Words>
  <Application>Microsoft Office PowerPoint</Application>
  <PresentationFormat>On-screen Show (16:9)</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Six</vt:lpstr>
      <vt:lpstr>Session Content</vt:lpstr>
      <vt:lpstr>Functions</vt:lpstr>
      <vt:lpstr>Functions</vt:lpstr>
      <vt:lpstr>Functions</vt:lpstr>
      <vt:lpstr>Functions Puzzles</vt:lpstr>
      <vt:lpstr>Functions Puzzles Solutions</vt:lpstr>
      <vt:lpstr>Tangent: Function Terminology</vt:lpstr>
      <vt:lpstr>Function Arguments</vt:lpstr>
      <vt:lpstr>Function Arguments</vt:lpstr>
      <vt:lpstr>Function Arguments Puzzles</vt:lpstr>
      <vt:lpstr>Function Arguments Puzzles Solutions</vt:lpstr>
      <vt:lpstr>Recursion</vt:lpstr>
      <vt:lpstr>Recursion Puzzles</vt:lpstr>
      <vt:lpstr>Recursion Puzzles Solutions</vt:lpstr>
      <vt:lpstr>Variable Scope</vt:lpstr>
      <vt:lpstr>Variable Scope</vt:lpstr>
      <vt:lpstr>Variable Scope Puzzles</vt:lpstr>
      <vt:lpstr>Variable Scope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31</cp:revision>
  <cp:lastPrinted>2018-03-07T14:46:57Z</cp:lastPrinted>
  <dcterms:created xsi:type="dcterms:W3CDTF">2019-10-30T15:52:02Z</dcterms:created>
  <dcterms:modified xsi:type="dcterms:W3CDTF">2020-07-13T09:10:47Z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