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1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30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27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297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3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5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914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02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41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96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34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92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31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9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72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565D71-DB73-4E52-AD1C-6E4EECE0E24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30A8-8C8F-4ADB-A2D2-57E7E45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21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89195" cy="260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7300" b="1" dirty="0" smtClean="0"/>
              <a:t>E- Commerce</a:t>
            </a:r>
            <a:endParaRPr lang="en-IN" sz="73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57651"/>
            <a:ext cx="8825658" cy="158114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Developed using Spring Boot and Angular </a:t>
            </a:r>
            <a:r>
              <a:rPr lang="en-US" sz="2800" b="1"/>
              <a:t>By </a:t>
            </a:r>
            <a:endParaRPr lang="en-US" sz="2800" b="1" smtClean="0"/>
          </a:p>
          <a:p>
            <a:pPr algn="ctr"/>
            <a:r>
              <a:rPr lang="en-US" sz="2800" b="1" smtClean="0"/>
              <a:t>Aruna</a:t>
            </a:r>
            <a:r>
              <a:rPr lang="en-US" sz="2800" b="1" dirty="0" smtClean="0"/>
              <a:t> </a:t>
            </a:r>
            <a:r>
              <a:rPr lang="en-US" sz="2800" b="1" dirty="0"/>
              <a:t>B</a:t>
            </a:r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9" y="553277"/>
            <a:ext cx="2281236" cy="22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</a:t>
            </a:r>
            <a:r>
              <a:rPr lang="en-IN" b="1" dirty="0"/>
              <a:t>2</a:t>
            </a:r>
            <a:r>
              <a:rPr lang="en-IN" b="1" dirty="0" smtClean="0"/>
              <a:t>.Auth Entity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         Handles user authentication and authorization for secure platform access.</a:t>
            </a:r>
          </a:p>
          <a:p>
            <a:pPr marL="0" indent="0">
              <a:buNone/>
            </a:pPr>
            <a:r>
              <a:rPr lang="en-US" sz="2000" b="1" dirty="0" smtClean="0"/>
              <a:t>Attributes:</a:t>
            </a:r>
            <a:endParaRPr lang="en-US" sz="2000" dirty="0" smtClean="0"/>
          </a:p>
          <a:p>
            <a:pPr lvl="1"/>
            <a:r>
              <a:rPr lang="en-US" sz="2000" b="1" dirty="0" err="1" smtClean="0"/>
              <a:t>UserID</a:t>
            </a:r>
            <a:r>
              <a:rPr lang="en-US" sz="2000" b="1" dirty="0" smtClean="0"/>
              <a:t>:</a:t>
            </a:r>
            <a:r>
              <a:rPr lang="en-US" sz="2000" dirty="0" smtClean="0"/>
              <a:t> A unique identifier for each user.</a:t>
            </a:r>
          </a:p>
          <a:p>
            <a:pPr lvl="1"/>
            <a:r>
              <a:rPr lang="en-US" sz="2000" b="1" dirty="0" smtClean="0"/>
              <a:t>Username:</a:t>
            </a:r>
            <a:r>
              <a:rPr lang="en-US" sz="2000" dirty="0" smtClean="0"/>
              <a:t> The user’s chosen name for login.</a:t>
            </a:r>
          </a:p>
          <a:p>
            <a:pPr lvl="1"/>
            <a:r>
              <a:rPr lang="en-US" sz="2000" b="1" dirty="0" smtClean="0"/>
              <a:t>Email:</a:t>
            </a:r>
            <a:r>
              <a:rPr lang="en-US" sz="2000" dirty="0" smtClean="0"/>
              <a:t> User’s email address for communication and password recovery.</a:t>
            </a:r>
          </a:p>
          <a:p>
            <a:pPr lvl="1"/>
            <a:r>
              <a:rPr lang="en-US" sz="2000" b="1" dirty="0" smtClean="0"/>
              <a:t>Password:</a:t>
            </a:r>
            <a:r>
              <a:rPr lang="en-US" sz="2000" dirty="0" smtClean="0"/>
              <a:t> Encrypted password for account security.</a:t>
            </a:r>
          </a:p>
          <a:p>
            <a:pPr lvl="1"/>
            <a:r>
              <a:rPr lang="en-US" sz="2000" b="1" dirty="0" smtClean="0"/>
              <a:t>Roles:</a:t>
            </a:r>
            <a:r>
              <a:rPr lang="en-US" sz="2000" dirty="0" smtClean="0"/>
              <a:t> Defines user roles, such as "Admin" or "Customer."</a:t>
            </a:r>
          </a:p>
          <a:p>
            <a:pPr marL="0" indent="0">
              <a:buNone/>
            </a:pPr>
            <a:r>
              <a:rPr lang="en-US" sz="2000" b="1" dirty="0" smtClean="0"/>
              <a:t>Purpose: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Ensures that only authenticated users can access restricted features (e.g., placing orders, viewing profile).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176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 3. Order Entity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                  Order Entity  Manages the details of customer orders.</a:t>
            </a:r>
          </a:p>
          <a:p>
            <a:pPr marL="0" indent="0">
              <a:buNone/>
            </a:pPr>
            <a:r>
              <a:rPr lang="en-US" sz="2000" b="1" dirty="0" smtClean="0"/>
              <a:t>Attributes:</a:t>
            </a:r>
            <a:endParaRPr lang="en-US" sz="2000" dirty="0" smtClean="0"/>
          </a:p>
          <a:p>
            <a:pPr lvl="1"/>
            <a:r>
              <a:rPr lang="en-US" sz="2000" b="1" dirty="0" err="1" smtClean="0"/>
              <a:t>OrderID</a:t>
            </a:r>
            <a:r>
              <a:rPr lang="en-US" sz="2000" b="1" dirty="0" smtClean="0"/>
              <a:t>:</a:t>
            </a:r>
            <a:r>
              <a:rPr lang="en-US" sz="2000" dirty="0" smtClean="0"/>
              <a:t> A unique identifier for each order.</a:t>
            </a:r>
          </a:p>
          <a:p>
            <a:pPr lvl="1"/>
            <a:r>
              <a:rPr lang="en-US" sz="2000" b="1" dirty="0" err="1" smtClean="0"/>
              <a:t>UserID</a:t>
            </a:r>
            <a:r>
              <a:rPr lang="en-US" sz="2000" b="1" dirty="0" smtClean="0"/>
              <a:t>:</a:t>
            </a:r>
            <a:r>
              <a:rPr lang="en-US" sz="2000" dirty="0" smtClean="0"/>
              <a:t> Links the order to a specific user.</a:t>
            </a:r>
          </a:p>
          <a:p>
            <a:pPr lvl="1"/>
            <a:r>
              <a:rPr lang="en-US" sz="2000" b="1" dirty="0" smtClean="0"/>
              <a:t>Product Details:</a:t>
            </a:r>
            <a:r>
              <a:rPr lang="en-US" sz="2000" dirty="0" smtClean="0"/>
              <a:t> List of purchased products, including names, quantities, and prices.</a:t>
            </a:r>
          </a:p>
          <a:p>
            <a:pPr lvl="1"/>
            <a:r>
              <a:rPr lang="en-US" sz="2000" b="1" dirty="0" smtClean="0"/>
              <a:t>Order Status:</a:t>
            </a:r>
            <a:r>
              <a:rPr lang="en-US" sz="2000" dirty="0" smtClean="0"/>
              <a:t> Tracks the progress of the order (e.g., "Pending," "Shipped," "Delivered").</a:t>
            </a:r>
          </a:p>
          <a:p>
            <a:pPr lvl="1"/>
            <a:r>
              <a:rPr lang="en-US" sz="2000" b="1" dirty="0" smtClean="0"/>
              <a:t>Order Date:</a:t>
            </a:r>
            <a:r>
              <a:rPr lang="en-US" sz="2000" dirty="0" smtClean="0"/>
              <a:t> The date and time when the order was placed.</a:t>
            </a:r>
          </a:p>
          <a:p>
            <a:pPr marL="0" indent="0">
              <a:buNone/>
            </a:pPr>
            <a:r>
              <a:rPr lang="en-US" sz="2000" b="1" dirty="0" smtClean="0"/>
              <a:t>Purpose:</a:t>
            </a:r>
            <a:r>
              <a:rPr lang="en-US" sz="2000" dirty="0" smtClean="0"/>
              <a:t> Enables tracking and management of customer orders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4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83" y="1"/>
            <a:ext cx="10774017" cy="940903"/>
          </a:xfrm>
        </p:spPr>
        <p:txBody>
          <a:bodyPr/>
          <a:lstStyle/>
          <a:p>
            <a:r>
              <a:rPr lang="en-US" dirty="0" smtClean="0"/>
              <a:t>                            APIs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7" y="1139688"/>
            <a:ext cx="12032974" cy="55526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The backend provides secure and well-documented APIs for handling various functionalities. Each API endpoint is protected using authentication mechanisms like JSON Web Tokens (JWT).</a:t>
            </a:r>
          </a:p>
          <a:p>
            <a:pPr marL="0" indent="0">
              <a:buNone/>
            </a:pPr>
            <a:r>
              <a:rPr lang="en-US" sz="2200" b="1" dirty="0" smtClean="0"/>
              <a:t>1. Product Management APIs:</a:t>
            </a:r>
            <a:endParaRPr lang="en-US" sz="2200" dirty="0" smtClean="0"/>
          </a:p>
          <a:p>
            <a:pPr lvl="1"/>
            <a:r>
              <a:rPr lang="en-US" sz="2200" dirty="0" smtClean="0"/>
              <a:t>Create Product: Allows admin users to add new products to the catalog.</a:t>
            </a:r>
          </a:p>
          <a:p>
            <a:pPr lvl="1"/>
            <a:r>
              <a:rPr lang="en-US" sz="2200" dirty="0" smtClean="0"/>
              <a:t>Retrieve Products: Provides product data for browsing, searching, and filtering.</a:t>
            </a:r>
          </a:p>
          <a:p>
            <a:pPr lvl="1"/>
            <a:r>
              <a:rPr lang="en-US" sz="2200" dirty="0" smtClean="0"/>
              <a:t>Update Product: Enables updates to product details like price, description, or stock.</a:t>
            </a:r>
          </a:p>
          <a:p>
            <a:pPr lvl="1"/>
            <a:r>
              <a:rPr lang="en-US" sz="2200" dirty="0" smtClean="0"/>
              <a:t>Delete Product</a:t>
            </a:r>
            <a:r>
              <a:rPr lang="en-US" sz="2200" b="1" dirty="0" smtClean="0"/>
              <a:t>:</a:t>
            </a:r>
            <a:r>
              <a:rPr lang="en-US" sz="2200" dirty="0" smtClean="0"/>
              <a:t> Removes a product from the catalog.</a:t>
            </a:r>
            <a:endParaRPr lang="en-US" sz="2200" dirty="0"/>
          </a:p>
          <a:p>
            <a:pPr marL="0" indent="0">
              <a:buNone/>
            </a:pPr>
            <a:r>
              <a:rPr lang="en-IN" sz="2200" b="1" dirty="0" smtClean="0"/>
              <a:t>2. Authentication APIs:</a:t>
            </a:r>
            <a:endParaRPr lang="en-IN" sz="2200" dirty="0" smtClean="0"/>
          </a:p>
          <a:p>
            <a:pPr lvl="1"/>
            <a:r>
              <a:rPr lang="en-IN" sz="2200" dirty="0" smtClean="0"/>
              <a:t>User Registration: Endpoint for new users to create accounts.</a:t>
            </a:r>
          </a:p>
          <a:p>
            <a:pPr lvl="1"/>
            <a:r>
              <a:rPr lang="en-IN" sz="2200" dirty="0" smtClean="0"/>
              <a:t>User Login: Validates credentials and generates a secure JWT for session management.</a:t>
            </a:r>
          </a:p>
          <a:p>
            <a:pPr lvl="1"/>
            <a:r>
              <a:rPr lang="en-IN" sz="2200" dirty="0" smtClean="0"/>
              <a:t>Password Recovery</a:t>
            </a:r>
            <a:r>
              <a:rPr lang="en-IN" sz="2200" b="1" dirty="0" smtClean="0"/>
              <a:t>:</a:t>
            </a:r>
            <a:r>
              <a:rPr lang="en-IN" sz="2200" dirty="0" smtClean="0"/>
              <a:t> Optional API for resetting forgotten passwords.</a:t>
            </a:r>
            <a:r>
              <a:rPr lang="en-US" sz="2200" b="1" dirty="0" smtClean="0"/>
              <a:t> </a:t>
            </a:r>
          </a:p>
          <a:p>
            <a:pPr marL="0" indent="0">
              <a:buNone/>
            </a:pPr>
            <a:r>
              <a:rPr lang="en-US" sz="2200" b="1" dirty="0" smtClean="0"/>
              <a:t>3.Order Management APIs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Place Order: Accepts user orders and stores order details in the database.</a:t>
            </a:r>
          </a:p>
          <a:p>
            <a:pPr lvl="1"/>
            <a:r>
              <a:rPr lang="en-US" sz="2200" dirty="0" smtClean="0"/>
              <a:t>Retrieve Orders: Fetches a user's order history.</a:t>
            </a:r>
          </a:p>
          <a:p>
            <a:pPr lvl="1"/>
            <a:r>
              <a:rPr lang="en-US" sz="2200" dirty="0" smtClean="0"/>
              <a:t>Update Order Status: Allows admins to modify order statuses (e.g., marking an order as "Shipped").</a:t>
            </a:r>
          </a:p>
          <a:p>
            <a:pPr lvl="1"/>
            <a:r>
              <a:rPr lang="en-US" sz="2200" dirty="0" smtClean="0"/>
              <a:t>Delete Order: Cancels an order upon user request (if applicable).</a:t>
            </a:r>
          </a:p>
          <a:p>
            <a:pPr lvl="2"/>
            <a:endParaRPr lang="en-IN" sz="2200" dirty="0" smtClean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513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795130"/>
            <a:ext cx="10850217" cy="538183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Security Considerations</a:t>
            </a:r>
            <a:endParaRPr lang="en-US" sz="3200" dirty="0" smtClean="0"/>
          </a:p>
          <a:p>
            <a:r>
              <a:rPr lang="en-US" dirty="0" smtClean="0"/>
              <a:t>JWT Authentication: Ensures only authorized users can access protected endpoints.</a:t>
            </a:r>
          </a:p>
          <a:p>
            <a:r>
              <a:rPr lang="en-US" dirty="0" smtClean="0"/>
              <a:t>Input Validation: Sanitizes user inputs to prevent SQL injection and other vulnerabilities.</a:t>
            </a:r>
          </a:p>
          <a:p>
            <a:r>
              <a:rPr lang="en-US" dirty="0" smtClean="0"/>
              <a:t>Password Encryption: Uses hashing algorithms like </a:t>
            </a:r>
            <a:r>
              <a:rPr lang="en-US" dirty="0" err="1" smtClean="0"/>
              <a:t>bcrypt</a:t>
            </a:r>
            <a:r>
              <a:rPr lang="en-US" dirty="0" smtClean="0"/>
              <a:t> to securely store passwords.</a:t>
            </a:r>
          </a:p>
          <a:p>
            <a:r>
              <a:rPr lang="en-US" dirty="0" smtClean="0"/>
              <a:t>Role-Based Access Control (RBAC): Restricts admin-level actions to authorized users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8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Frontend Design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The frontend of the e-commerce platform is developed using </a:t>
            </a:r>
            <a:r>
              <a:rPr lang="en-US" sz="2000" b="1" dirty="0" smtClean="0"/>
              <a:t>Angular</a:t>
            </a:r>
            <a:r>
              <a:rPr lang="en-US" sz="2000" dirty="0" smtClean="0"/>
              <a:t>, designed to provide a seamless, interactive, and visually appealing user experience. It consists of modular components, ensuring reusability and maintainability. Below is a detailed breakdown of the key components and their functionality.</a:t>
            </a:r>
          </a:p>
          <a:p>
            <a:pPr marL="0" indent="0">
              <a:buNone/>
            </a:pPr>
            <a:r>
              <a:rPr lang="en-IN" sz="2000" b="1" dirty="0" smtClean="0"/>
              <a:t>Angular Components</a:t>
            </a:r>
          </a:p>
          <a:p>
            <a:pPr marL="0" indent="0">
              <a:buNone/>
            </a:pPr>
            <a:r>
              <a:rPr lang="en-US" sz="2000" b="1" dirty="0" smtClean="0"/>
              <a:t>1.Homepage </a:t>
            </a:r>
            <a:endParaRPr lang="en-US" sz="2000" dirty="0" smtClean="0"/>
          </a:p>
          <a:p>
            <a:pPr lvl="2"/>
            <a:r>
              <a:rPr lang="en-US" sz="1600" dirty="0" smtClean="0"/>
              <a:t>Displays an attractive banner showcasing featured products, promotions, and seasonal offers.</a:t>
            </a:r>
          </a:p>
          <a:p>
            <a:pPr lvl="2"/>
            <a:r>
              <a:rPr lang="en-US" sz="1600" dirty="0" smtClean="0"/>
              <a:t>Includes a navigation bar with options like Home, Products, Cart, Profile, and Login/Signup.</a:t>
            </a:r>
          </a:p>
          <a:p>
            <a:pPr lvl="2"/>
            <a:r>
              <a:rPr lang="en-US" sz="1600" dirty="0" smtClean="0"/>
              <a:t>Search bar for users to quickly find specific products.</a:t>
            </a:r>
          </a:p>
          <a:p>
            <a:pPr lvl="2"/>
            <a:r>
              <a:rPr lang="en-US" sz="1600" dirty="0" smtClean="0"/>
              <a:t>Footer section with contact details, social media links, and policies (e.g., Privacy Policy, Terms &amp; Conditions).</a:t>
            </a:r>
          </a:p>
          <a:p>
            <a:pPr lvl="2"/>
            <a:r>
              <a:rPr lang="en-US" sz="1600" dirty="0" smtClean="0"/>
              <a:t>Purpose: Serves as the entry point for users, providing an overview of the platform and key features.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2693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Product</a:t>
            </a:r>
            <a:r>
              <a:rPr lang="en-IN" dirty="0" smtClean="0"/>
              <a:t> </a:t>
            </a:r>
            <a:r>
              <a:rPr lang="en-IN" b="1" dirty="0" smtClean="0"/>
              <a:t>List</a:t>
            </a:r>
            <a:r>
              <a:rPr lang="en-IN" dirty="0" smtClean="0"/>
              <a:t> </a:t>
            </a:r>
            <a:r>
              <a:rPr lang="en-IN" b="1" dirty="0" smtClean="0"/>
              <a:t>&amp; Details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Product List:</a:t>
            </a:r>
          </a:p>
          <a:p>
            <a:pPr lvl="2"/>
            <a:r>
              <a:rPr lang="en-US" dirty="0" smtClean="0"/>
              <a:t>Displays a grid or list of products with thumbnails, names, and prices.</a:t>
            </a:r>
          </a:p>
          <a:p>
            <a:pPr lvl="2"/>
            <a:r>
              <a:rPr lang="en-US" dirty="0" smtClean="0"/>
              <a:t>Supports filtering and sorting based on criteria like category, price, or ratings.</a:t>
            </a:r>
          </a:p>
          <a:p>
            <a:pPr lvl="2"/>
            <a:r>
              <a:rPr lang="en-US" dirty="0" smtClean="0"/>
              <a:t>Pagination or infinite scrolling for a smooth browsing experience.</a:t>
            </a:r>
          </a:p>
          <a:p>
            <a:pPr marL="0" indent="0">
              <a:buNone/>
            </a:pPr>
            <a:r>
              <a:rPr lang="en-US" dirty="0" smtClean="0"/>
              <a:t>Product Details:</a:t>
            </a:r>
          </a:p>
          <a:p>
            <a:pPr lvl="2"/>
            <a:r>
              <a:rPr lang="en-US" dirty="0" smtClean="0"/>
              <a:t>Shows detailed information about a selected product, including:</a:t>
            </a:r>
          </a:p>
          <a:p>
            <a:pPr lvl="3"/>
            <a:r>
              <a:rPr lang="en-US" dirty="0" smtClean="0"/>
              <a:t>Multiple product images (gallery or carousel view).</a:t>
            </a:r>
          </a:p>
          <a:p>
            <a:pPr lvl="3"/>
            <a:r>
              <a:rPr lang="en-US" dirty="0" smtClean="0"/>
              <a:t>Product description, specifications, and availability.</a:t>
            </a:r>
          </a:p>
          <a:p>
            <a:pPr lvl="3"/>
            <a:r>
              <a:rPr lang="en-US" dirty="0" smtClean="0"/>
              <a:t>Price (actual and discounted) with offers or discounts highlighted.</a:t>
            </a:r>
          </a:p>
          <a:p>
            <a:pPr lvl="3"/>
            <a:r>
              <a:rPr lang="en-US" dirty="0" smtClean="0"/>
              <a:t>"Add to Cart" button for quick actions.</a:t>
            </a:r>
          </a:p>
          <a:p>
            <a:pPr lvl="2"/>
            <a:r>
              <a:rPr lang="en-US" dirty="0" smtClean="0"/>
              <a:t>Related products section to encourage upselling and cross-selling.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4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70" y="1"/>
            <a:ext cx="11052313" cy="901148"/>
          </a:xfrm>
        </p:spPr>
        <p:txBody>
          <a:bodyPr/>
          <a:lstStyle/>
          <a:p>
            <a:r>
              <a:rPr lang="en-IN" sz="3600" b="1" dirty="0" smtClean="0"/>
              <a:t>                                   Cart </a:t>
            </a:r>
            <a:br>
              <a:rPr lang="en-IN" sz="3600" b="1" dirty="0" smtClean="0"/>
            </a:br>
            <a:endParaRPr lang="en-IN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486616"/>
            <a:ext cx="11900452" cy="772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Features: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Displays a list of items added to the cart, including product name, quantity, price, and subtotal.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Allows users to: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Update quantities.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Remove items.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View the total amount (with discounts or taxes applied).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“Buy now" button for placing orders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Purpose: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Provides users with a quick overview of their selected items and facilitates seamless navigation to the order process.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3200" b="1" dirty="0" smtClean="0"/>
              <a:t>                                Login &amp; Signup</a:t>
            </a:r>
          </a:p>
          <a:p>
            <a:pPr marL="0" indent="0">
              <a:buNone/>
            </a:pPr>
            <a:r>
              <a:rPr lang="en-IN" sz="2000" b="1" dirty="0" smtClean="0"/>
              <a:t>Login:</a:t>
            </a:r>
          </a:p>
          <a:p>
            <a:pPr lvl="1"/>
            <a:r>
              <a:rPr lang="en-IN" sz="1600" dirty="0" smtClean="0"/>
              <a:t>Input fields for email/username and password.</a:t>
            </a:r>
          </a:p>
          <a:p>
            <a:pPr lvl="1"/>
            <a:r>
              <a:rPr lang="en-IN" sz="1600" dirty="0" smtClean="0"/>
              <a:t>"Remember Me" checkbox and "Forgot Password?" link for convenience.</a:t>
            </a:r>
          </a:p>
          <a:p>
            <a:pPr lvl="1"/>
            <a:r>
              <a:rPr lang="en-IN" sz="1600" dirty="0" smtClean="0"/>
              <a:t>Error handling for incorrect credentials with user-friendly messages.</a:t>
            </a:r>
          </a:p>
          <a:p>
            <a:pPr marL="0" indent="0">
              <a:buNone/>
            </a:pPr>
            <a:r>
              <a:rPr lang="en-US" sz="2000" b="1" dirty="0" smtClean="0"/>
              <a:t>Signup:</a:t>
            </a:r>
          </a:p>
          <a:p>
            <a:pPr marL="457200" lvl="1" indent="0">
              <a:buNone/>
            </a:pPr>
            <a:r>
              <a:rPr lang="en-US" sz="1600" b="1" dirty="0" smtClean="0"/>
              <a:t>        </a:t>
            </a:r>
            <a:r>
              <a:rPr lang="en-US" sz="1600" dirty="0" smtClean="0"/>
              <a:t>Form with fields for username, email, password, and confirm password.</a:t>
            </a:r>
          </a:p>
          <a:p>
            <a:pPr marL="457200" lvl="1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</a:t>
            </a:r>
            <a:r>
              <a:rPr lang="en-US" sz="1600" dirty="0" smtClean="0"/>
              <a:t>Includes validation checks for unique email, strong password, and mandatory fields.</a:t>
            </a:r>
          </a:p>
          <a:p>
            <a:pPr marL="457200" lvl="1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</a:t>
            </a:r>
            <a:r>
              <a:rPr lang="en-US" sz="1600" dirty="0" smtClean="0"/>
              <a:t>Optional feature: Captcha or OTP verification for additional security</a:t>
            </a:r>
          </a:p>
          <a:p>
            <a:pPr marL="0" indent="0">
              <a:buNone/>
            </a:pPr>
            <a:r>
              <a:rPr lang="en-US" sz="2000" b="1" dirty="0" smtClean="0"/>
              <a:t>Purpose</a:t>
            </a:r>
            <a:r>
              <a:rPr lang="en-US" sz="2400" b="1" dirty="0" smtClean="0"/>
              <a:t>:</a:t>
            </a:r>
            <a:r>
              <a:rPr lang="en-US" sz="1600" dirty="0" smtClean="0"/>
              <a:t> Ensures secure and easy access to the platform, with separate interfaces for new and returning users.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b="1" dirty="0" smtClean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637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50358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User Profile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503583"/>
            <a:ext cx="11953461" cy="567338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Features:</a:t>
            </a:r>
            <a:endParaRPr lang="en-US" sz="1800" dirty="0" smtClean="0"/>
          </a:p>
          <a:p>
            <a:pPr lvl="2"/>
            <a:r>
              <a:rPr lang="en-US" sz="1800" dirty="0" smtClean="0"/>
              <a:t>Displays user details like name, email, and profile picture.</a:t>
            </a:r>
          </a:p>
          <a:p>
            <a:pPr lvl="2"/>
            <a:r>
              <a:rPr lang="en-US" sz="1800" dirty="0" smtClean="0"/>
              <a:t>Options to:</a:t>
            </a:r>
          </a:p>
          <a:p>
            <a:pPr lvl="3"/>
            <a:r>
              <a:rPr lang="en-US" sz="1800" dirty="0" smtClean="0"/>
              <a:t>Update profile information.</a:t>
            </a:r>
          </a:p>
          <a:p>
            <a:pPr lvl="3"/>
            <a:r>
              <a:rPr lang="en-US" sz="1800" dirty="0" smtClean="0"/>
              <a:t>Change password.</a:t>
            </a:r>
          </a:p>
          <a:p>
            <a:pPr lvl="3"/>
            <a:r>
              <a:rPr lang="en-US" sz="1800" dirty="0" smtClean="0"/>
              <a:t>View order history (list of past purchases with details like date, product name, price, and status).</a:t>
            </a:r>
          </a:p>
          <a:p>
            <a:pPr lvl="2"/>
            <a:r>
              <a:rPr lang="en-US" sz="1800" dirty="0" smtClean="0"/>
              <a:t>Logout button for secure session termination.</a:t>
            </a:r>
          </a:p>
          <a:p>
            <a:r>
              <a:rPr lang="en-US" sz="1800" b="1" dirty="0" smtClean="0"/>
              <a:t>Purpose:</a:t>
            </a:r>
            <a:r>
              <a:rPr lang="en-US" sz="1800" dirty="0" smtClean="0"/>
              <a:t> Provides users with a personalized area to manage their account and order history.</a:t>
            </a:r>
            <a:endParaRPr lang="en-US" sz="1800" dirty="0"/>
          </a:p>
          <a:p>
            <a:pPr marL="0" indent="0">
              <a:buNone/>
            </a:pPr>
            <a:r>
              <a:rPr lang="en-IN" sz="3200" b="1" dirty="0" smtClean="0"/>
              <a:t>Responsive Design:</a:t>
            </a:r>
          </a:p>
          <a:p>
            <a:pPr marL="400050" lvl="1" indent="0">
              <a:buNone/>
            </a:pPr>
            <a:r>
              <a:rPr lang="en-IN" b="1" dirty="0" smtClean="0"/>
              <a:t>Key Features:</a:t>
            </a:r>
            <a:endParaRPr lang="en-IN" dirty="0" smtClean="0"/>
          </a:p>
          <a:p>
            <a:pPr lvl="1"/>
            <a:r>
              <a:rPr lang="en-IN" b="1" dirty="0" smtClean="0"/>
              <a:t>Device Compatibility</a:t>
            </a:r>
            <a:endParaRPr lang="en-IN" dirty="0" smtClean="0"/>
          </a:p>
          <a:p>
            <a:pPr lvl="1"/>
            <a:r>
              <a:rPr lang="en-IN" b="1" dirty="0" smtClean="0"/>
              <a:t>Touch-Friendly Design</a:t>
            </a:r>
            <a:endParaRPr lang="en-IN" dirty="0" smtClean="0"/>
          </a:p>
          <a:p>
            <a:pPr lvl="1"/>
            <a:r>
              <a:rPr lang="en-IN" b="1" dirty="0" smtClean="0"/>
              <a:t>Navigation Optimization</a:t>
            </a:r>
            <a:endParaRPr lang="en-IN" dirty="0" smtClean="0"/>
          </a:p>
          <a:p>
            <a:pPr lvl="1"/>
            <a:r>
              <a:rPr lang="en-IN" b="1" dirty="0" smtClean="0"/>
              <a:t>Testing Across Devices</a:t>
            </a:r>
            <a:endParaRPr lang="en-IN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530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Workflow Steps: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Homepage:</a:t>
            </a:r>
            <a:r>
              <a:rPr lang="en-US" dirty="0" smtClean="0"/>
              <a:t> Entry point with a navigation bar, banner, and product categories.</a:t>
            </a:r>
          </a:p>
          <a:p>
            <a:r>
              <a:rPr lang="en-US" b="1" dirty="0" smtClean="0"/>
              <a:t>Authentication:</a:t>
            </a:r>
            <a:r>
              <a:rPr lang="en-US" dirty="0" smtClean="0"/>
              <a:t> User logs in or registers for access to cart and personalized features.</a:t>
            </a:r>
          </a:p>
          <a:p>
            <a:r>
              <a:rPr lang="en-US" b="1" dirty="0" smtClean="0"/>
              <a:t>Product Browsing:</a:t>
            </a:r>
            <a:r>
              <a:rPr lang="en-US" dirty="0" smtClean="0"/>
              <a:t> Explore, filter, and view details of available products.</a:t>
            </a:r>
          </a:p>
          <a:p>
            <a:r>
              <a:rPr lang="en-US" b="1" dirty="0" smtClean="0"/>
              <a:t>Cart &amp; Checkout:</a:t>
            </a:r>
            <a:r>
              <a:rPr lang="en-US" dirty="0" smtClean="0"/>
              <a:t> Manage selected items, finalize the order, and make a secure payment.</a:t>
            </a:r>
          </a:p>
          <a:p>
            <a:r>
              <a:rPr lang="en-US" b="1" dirty="0" smtClean="0"/>
              <a:t>Order Management:</a:t>
            </a:r>
            <a:r>
              <a:rPr lang="en-US" dirty="0" smtClean="0"/>
              <a:t> Track past orders and view detailed history in the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22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60" y="1385888"/>
            <a:ext cx="9616653" cy="4933950"/>
          </a:xfrm>
        </p:spPr>
      </p:pic>
    </p:spTree>
    <p:extLst>
      <p:ext uri="{BB962C8B-B14F-4D97-AF65-F5344CB8AC3E}">
        <p14:creationId xmlns:p14="http://schemas.microsoft.com/office/powerpoint/2010/main" val="345225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Project 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6" y="1957388"/>
            <a:ext cx="11844338" cy="429101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 e-commerce project is a web-based platform designed to provide a seamless online shopping experience. It allows users to browse products, add them to a cart, and place orders securely. The project focuses on delivering a responsive, user-friendly interface and robust backend to handle data management and business logic.</a:t>
            </a:r>
          </a:p>
          <a:p>
            <a:pPr marL="0" indent="0">
              <a:buNone/>
            </a:pPr>
            <a:r>
              <a:rPr lang="en-IN" sz="2400" b="1" dirty="0" smtClean="0"/>
              <a:t>Purpose of the Project</a:t>
            </a:r>
          </a:p>
          <a:p>
            <a:r>
              <a:rPr lang="en-US" sz="2400" dirty="0" smtClean="0"/>
              <a:t>Build an online shopping platform where users can explore products, manage their shopping carts, and complete purchases efficiently.</a:t>
            </a:r>
            <a:endParaRPr lang="en-IN" sz="2400" b="1" dirty="0"/>
          </a:p>
          <a:p>
            <a:r>
              <a:rPr lang="en-US" sz="2400" dirty="0" smtClean="0"/>
              <a:t>Simplify the online shopping experience with intuitive navigation and secure authentication.</a:t>
            </a:r>
          </a:p>
          <a:p>
            <a:r>
              <a:rPr lang="en-US" sz="2400" dirty="0" smtClean="0"/>
              <a:t>Provide a scalable solution for businesses looking to establish an e-commerce presence.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65007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97" y="2052638"/>
            <a:ext cx="8833182" cy="4195762"/>
          </a:xfrm>
        </p:spPr>
      </p:pic>
    </p:spTree>
    <p:extLst>
      <p:ext uri="{BB962C8B-B14F-4D97-AF65-F5344CB8AC3E}">
        <p14:creationId xmlns:p14="http://schemas.microsoft.com/office/powerpoint/2010/main" val="3194509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Wishlist</a:t>
            </a:r>
            <a:r>
              <a:rPr lang="en-US" b="1" dirty="0" smtClean="0"/>
              <a:t> Feature:</a:t>
            </a:r>
            <a:r>
              <a:rPr lang="en-US" dirty="0" smtClean="0"/>
              <a:t> Save items for later.</a:t>
            </a:r>
          </a:p>
          <a:p>
            <a:r>
              <a:rPr lang="en-US" b="1" dirty="0" smtClean="0"/>
              <a:t>Reviews and Ratings:</a:t>
            </a:r>
            <a:r>
              <a:rPr lang="en-US" dirty="0" smtClean="0"/>
              <a:t> Allow users to provide feedback.</a:t>
            </a:r>
          </a:p>
          <a:p>
            <a:r>
              <a:rPr lang="en-US" b="1" dirty="0" smtClean="0"/>
              <a:t>Payment Gateway Integration:</a:t>
            </a:r>
            <a:r>
              <a:rPr lang="en-US" dirty="0" smtClean="0"/>
              <a:t> Secure online transactions.</a:t>
            </a:r>
          </a:p>
          <a:p>
            <a:r>
              <a:rPr lang="en-US" b="1" dirty="0" smtClean="0"/>
              <a:t>Admin Dashboard:</a:t>
            </a:r>
            <a:r>
              <a:rPr lang="en-US" dirty="0" smtClean="0"/>
              <a:t> Manage products, orders, and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79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00225"/>
            <a:ext cx="10298114" cy="2543175"/>
          </a:xfrm>
        </p:spPr>
        <p:txBody>
          <a:bodyPr/>
          <a:lstStyle/>
          <a:p>
            <a:r>
              <a:rPr lang="en-US" dirty="0" smtClean="0"/>
              <a:t>                     </a:t>
            </a:r>
            <a:r>
              <a:rPr lang="en-US" b="1" dirty="0" smtClean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737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834887"/>
            <a:ext cx="10969487" cy="53420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b="1" dirty="0" smtClean="0"/>
              <a:t>Technologies Used:</a:t>
            </a:r>
          </a:p>
          <a:p>
            <a:r>
              <a:rPr lang="en-US" sz="2400" b="1" dirty="0" smtClean="0"/>
              <a:t>Backend:</a:t>
            </a:r>
            <a:r>
              <a:rPr lang="en-US" sz="2400" dirty="0" smtClean="0"/>
              <a:t> Spring Boot for developing a RESTful API to manage business logic, data storage, and communication between the frontend and database.</a:t>
            </a:r>
          </a:p>
          <a:p>
            <a:r>
              <a:rPr lang="en-US" sz="2400" b="1" dirty="0" smtClean="0"/>
              <a:t>Frontend:</a:t>
            </a:r>
            <a:r>
              <a:rPr lang="en-US" sz="2400" dirty="0" smtClean="0"/>
              <a:t> Angular for creating an interactive and responsive user interface.</a:t>
            </a:r>
          </a:p>
          <a:p>
            <a:r>
              <a:rPr lang="en-US" sz="2400" b="1" dirty="0" smtClean="0"/>
              <a:t>Database:</a:t>
            </a:r>
            <a:r>
              <a:rPr lang="en-US" sz="2400" dirty="0" smtClean="0"/>
              <a:t> MySQL for storing and managing application data, including user details, products, orders, and cart information.</a:t>
            </a:r>
          </a:p>
          <a:p>
            <a:pPr marL="0" indent="0">
              <a:buNone/>
            </a:pPr>
            <a:r>
              <a:rPr lang="en-IN" sz="2400" b="1" dirty="0" smtClean="0"/>
              <a:t>Tools Used</a:t>
            </a:r>
            <a:endParaRPr lang="en-US" sz="2400" dirty="0" smtClean="0"/>
          </a:p>
          <a:p>
            <a:r>
              <a:rPr lang="en-US" sz="2400" b="1" dirty="0" smtClean="0"/>
              <a:t>Eclipse </a:t>
            </a:r>
            <a:r>
              <a:rPr lang="en-US" sz="2400" dirty="0" smtClean="0"/>
              <a:t>Integrated development environment for writing and debugging backend code.</a:t>
            </a:r>
          </a:p>
          <a:p>
            <a:r>
              <a:rPr lang="en-US" sz="2400" b="1" dirty="0" smtClean="0"/>
              <a:t>Postman </a:t>
            </a:r>
            <a:r>
              <a:rPr lang="en-US" sz="2400" dirty="0" smtClean="0"/>
              <a:t>For testing API endpoints during the development of the backend services.</a:t>
            </a:r>
          </a:p>
          <a:p>
            <a:r>
              <a:rPr lang="en-US" sz="2400" b="1" dirty="0" smtClean="0"/>
              <a:t>Other Tools: </a:t>
            </a:r>
            <a:r>
              <a:rPr lang="en-US" dirty="0" err="1" smtClean="0"/>
              <a:t>Git</a:t>
            </a:r>
            <a:r>
              <a:rPr lang="en-US" dirty="0" smtClean="0"/>
              <a:t>  For version control.</a:t>
            </a:r>
          </a:p>
          <a:p>
            <a:pPr marL="0" indent="0">
              <a:buNone/>
            </a:pPr>
            <a:endParaRPr lang="en-US" sz="2400" b="1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617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  Features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1.Homepage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Attractive Banner: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Displays featured products, promotional offers, and trending items to capture user interest.</a:t>
            </a:r>
          </a:p>
          <a:p>
            <a:pPr marL="0" indent="0">
              <a:buNone/>
            </a:pPr>
            <a:r>
              <a:rPr lang="en-US" b="1" dirty="0" smtClean="0"/>
              <a:t>Navigation Bar:</a:t>
            </a:r>
            <a:endParaRPr lang="en-US" dirty="0" smtClean="0"/>
          </a:p>
          <a:p>
            <a:pPr lvl="1"/>
            <a:r>
              <a:rPr lang="en-US" dirty="0" smtClean="0"/>
              <a:t>Provides easy access to different sections such as Home, Products, Cart, Profile, and Login/Signup.</a:t>
            </a:r>
          </a:p>
          <a:p>
            <a:pPr lvl="1"/>
            <a:r>
              <a:rPr lang="en-US" dirty="0" smtClean="0"/>
              <a:t>Responsive design ensures a seamless experience across devices (desktop, tablet, mobile).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 2.Product </a:t>
            </a:r>
            <a:r>
              <a:rPr lang="en-IN" b="1" dirty="0" err="1" smtClean="0"/>
              <a:t>Catalog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8347"/>
            <a:ext cx="1077604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Browse Products: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View a comprehensive list of products categorized by type, price, or popularity.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Search Functionality: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Allows users to quickly find specific products using keywords or filters like price range and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Product Details: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Displays detailed information such as product name, description,   price, available discounts, and images.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Includes an "Add to Cart" button for quick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515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</a:t>
            </a:r>
            <a:r>
              <a:rPr lang="en-IN" b="1" dirty="0" smtClean="0"/>
              <a:t>3.Cart Management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Add/Remove Items:</a:t>
            </a:r>
            <a:endParaRPr lang="en-US" dirty="0" smtClean="0"/>
          </a:p>
          <a:p>
            <a:pPr lvl="1"/>
            <a:r>
              <a:rPr lang="en-US" dirty="0" smtClean="0"/>
              <a:t>Users can add products to their shopping cart with a single click.</a:t>
            </a:r>
          </a:p>
          <a:p>
            <a:pPr lvl="1"/>
            <a:r>
              <a:rPr lang="en-US" dirty="0" smtClean="0"/>
              <a:t>Items can be removed or updated (e.g., quantity adjustments) directly from the cart.</a:t>
            </a:r>
          </a:p>
          <a:p>
            <a:pPr marL="0" indent="0">
              <a:buNone/>
            </a:pPr>
            <a:r>
              <a:rPr lang="en-US" b="1" dirty="0" smtClean="0"/>
              <a:t>Cart Summary:</a:t>
            </a:r>
            <a:r>
              <a:rPr lang="en-US" dirty="0" smtClean="0"/>
              <a:t> Provides a breakdown of all selected items, including individual and total costs, along with any discounts applied.</a:t>
            </a:r>
          </a:p>
          <a:p>
            <a:pPr marL="0" indent="0">
              <a:buNone/>
            </a:pPr>
            <a:r>
              <a:rPr lang="en-US" b="1" dirty="0" smtClean="0"/>
              <a:t>Proceed to Checkout:</a:t>
            </a:r>
            <a:r>
              <a:rPr lang="en-US" dirty="0" smtClean="0"/>
              <a:t> Guides users to finalize their purchase.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620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</a:t>
            </a:r>
            <a:r>
              <a:rPr lang="en-US" b="1" dirty="0" smtClean="0"/>
              <a:t>4.</a:t>
            </a:r>
            <a:r>
              <a:rPr lang="en-IN" b="1" dirty="0" smtClean="0"/>
              <a:t>User Authentication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3096" y="1995264"/>
            <a:ext cx="1098605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Login: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Secure access for existing users with validation for correct credentials.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Session management ensures secure and personalized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Signup: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New users can create an account by providing essential details such as email,      username, and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Includes validation for unique email and strong password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Password Recovery: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Optional feature to reset forgotten passwords through email. </a:t>
            </a:r>
          </a:p>
        </p:txBody>
      </p:sp>
    </p:spTree>
    <p:extLst>
      <p:ext uri="{BB962C8B-B14F-4D97-AF65-F5344CB8AC3E}">
        <p14:creationId xmlns:p14="http://schemas.microsoft.com/office/powerpoint/2010/main" val="316123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5. Order Management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2154312"/>
            <a:ext cx="10515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Order History: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Users can view a list of past orders with details like product names, quantities, total amount, and date 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purchase.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Order Details: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Displays specific order information, including the shipping address, payment method, and order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(e.g., pending, shipped, delivered).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Reorder Option: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Enables users to quickly reorder items from their history for convenience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801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Backend Design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70" y="1550504"/>
            <a:ext cx="10929730" cy="46264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Entities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000" dirty="0" smtClean="0"/>
              <a:t>The backend is structured with key entities to manage the core functionality of the e-commerce platform. Each entity represents a specific aspect of the system, ensuring modularity and scalability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1.Product Entity</a:t>
            </a:r>
            <a:br>
              <a:rPr lang="en-US" sz="2400" b="1" dirty="0" smtClean="0"/>
            </a:br>
            <a:r>
              <a:rPr lang="en-US" sz="2000" dirty="0" smtClean="0"/>
              <a:t>This entity stores information about the products available on the platform.</a:t>
            </a:r>
          </a:p>
          <a:p>
            <a:r>
              <a:rPr lang="en-US" sz="2000" b="1" dirty="0" smtClean="0"/>
              <a:t>Attributes: ID:</a:t>
            </a:r>
            <a:r>
              <a:rPr lang="en-US" sz="2000" dirty="0" smtClean="0"/>
              <a:t> A unique identifier for each product.</a:t>
            </a:r>
          </a:p>
          <a:p>
            <a:r>
              <a:rPr lang="en-US" sz="2000" b="1" dirty="0" smtClean="0"/>
              <a:t>Name:</a:t>
            </a:r>
            <a:r>
              <a:rPr lang="en-US" sz="2000" dirty="0" smtClean="0"/>
              <a:t> The name of the product (e.g., “</a:t>
            </a:r>
            <a:r>
              <a:rPr lang="en-US" sz="2000" dirty="0" err="1" smtClean="0"/>
              <a:t>Ausu</a:t>
            </a:r>
            <a:r>
              <a:rPr lang="en-US" sz="2000" dirty="0" smtClean="0"/>
              <a:t> laptop“,</a:t>
            </a:r>
            <a:r>
              <a:rPr lang="en-US" sz="2000" dirty="0" err="1" smtClean="0"/>
              <a:t>Iphone</a:t>
            </a:r>
            <a:r>
              <a:rPr lang="en-US" sz="2000" dirty="0" smtClean="0"/>
              <a:t>).</a:t>
            </a:r>
          </a:p>
          <a:p>
            <a:r>
              <a:rPr lang="en-US" sz="2000" b="1" dirty="0" smtClean="0"/>
              <a:t>Description:</a:t>
            </a:r>
            <a:r>
              <a:rPr lang="en-US" sz="2000" dirty="0" smtClean="0"/>
              <a:t> A detailed description of the product, including features and specifications.</a:t>
            </a:r>
          </a:p>
          <a:p>
            <a:r>
              <a:rPr lang="en-US" sz="2000" b="1" dirty="0" smtClean="0"/>
              <a:t>Actual Price:</a:t>
            </a:r>
            <a:r>
              <a:rPr lang="en-US" sz="2000" dirty="0" smtClean="0"/>
              <a:t> The original price of the product.</a:t>
            </a:r>
          </a:p>
          <a:p>
            <a:r>
              <a:rPr lang="en-US" sz="2000" b="1" dirty="0" smtClean="0"/>
              <a:t>Discounted Price:</a:t>
            </a:r>
            <a:r>
              <a:rPr lang="en-US" sz="2000" dirty="0" smtClean="0"/>
              <a:t> The price after applying discounts or offers.</a:t>
            </a:r>
          </a:p>
          <a:p>
            <a:r>
              <a:rPr lang="en-US" sz="2000" b="1" dirty="0" smtClean="0"/>
              <a:t>Image URLs:</a:t>
            </a:r>
            <a:r>
              <a:rPr lang="en-US" sz="2000" dirty="0" smtClean="0"/>
              <a:t> Links to images that visually represent the product, supporting multiple image views.</a:t>
            </a:r>
          </a:p>
          <a:p>
            <a:r>
              <a:rPr lang="en-US" sz="2000" b="1" dirty="0" smtClean="0"/>
              <a:t>Purpose:</a:t>
            </a:r>
            <a:r>
              <a:rPr lang="en-US" sz="2000" dirty="0" smtClean="0"/>
              <a:t> To facilitate product display, search, and management by admin users.</a:t>
            </a:r>
          </a:p>
          <a:p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298</TotalTime>
  <Words>1630</Words>
  <Application>Microsoft Office PowerPoint</Application>
  <PresentationFormat>Widescreen</PresentationFormat>
  <Paragraphs>177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          E- Commerce</vt:lpstr>
      <vt:lpstr>                     Project Overview</vt:lpstr>
      <vt:lpstr>PowerPoint Presentation</vt:lpstr>
      <vt:lpstr>                       Features</vt:lpstr>
      <vt:lpstr>                      2.Product Catalog</vt:lpstr>
      <vt:lpstr>                     3.Cart Management</vt:lpstr>
      <vt:lpstr>                  4.User Authentication</vt:lpstr>
      <vt:lpstr>                  5. Order Management</vt:lpstr>
      <vt:lpstr>                   Backend Design</vt:lpstr>
      <vt:lpstr>                     2.Auth Entity</vt:lpstr>
      <vt:lpstr>                      3. Order Entity</vt:lpstr>
      <vt:lpstr>                            APIs</vt:lpstr>
      <vt:lpstr>PowerPoint Presentation</vt:lpstr>
      <vt:lpstr>                  Frontend Design</vt:lpstr>
      <vt:lpstr>Product List &amp; Details</vt:lpstr>
      <vt:lpstr>                                   Cart  </vt:lpstr>
      <vt:lpstr>User Profile</vt:lpstr>
      <vt:lpstr>Workflow Steps:</vt:lpstr>
      <vt:lpstr>Login page</vt:lpstr>
      <vt:lpstr>Registration page</vt:lpstr>
      <vt:lpstr>Future Enhancements</vt:lpstr>
      <vt:lpstr>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 Commerce</dc:title>
  <dc:creator>K.MUTHU JEYA</dc:creator>
  <cp:lastModifiedBy>ADMIN</cp:lastModifiedBy>
  <cp:revision>20</cp:revision>
  <dcterms:created xsi:type="dcterms:W3CDTF">2025-01-16T04:35:45Z</dcterms:created>
  <dcterms:modified xsi:type="dcterms:W3CDTF">2025-01-20T05:03:28Z</dcterms:modified>
</cp:coreProperties>
</file>